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9"/>
  </p:notesMasterIdLst>
  <p:sldIdLst>
    <p:sldId id="257" r:id="rId2"/>
    <p:sldId id="479" r:id="rId3"/>
    <p:sldId id="480" r:id="rId4"/>
    <p:sldId id="259" r:id="rId5"/>
    <p:sldId id="280" r:id="rId6"/>
    <p:sldId id="283" r:id="rId7"/>
    <p:sldId id="284" r:id="rId8"/>
    <p:sldId id="310" r:id="rId9"/>
    <p:sldId id="285" r:id="rId10"/>
    <p:sldId id="286" r:id="rId11"/>
    <p:sldId id="287" r:id="rId12"/>
    <p:sldId id="289" r:id="rId13"/>
    <p:sldId id="485" r:id="rId14"/>
    <p:sldId id="311" r:id="rId15"/>
    <p:sldId id="290" r:id="rId16"/>
    <p:sldId id="312" r:id="rId17"/>
    <p:sldId id="313" r:id="rId18"/>
    <p:sldId id="293" r:id="rId19"/>
    <p:sldId id="486" r:id="rId20"/>
    <p:sldId id="294" r:id="rId21"/>
    <p:sldId id="295" r:id="rId22"/>
    <p:sldId id="314" r:id="rId23"/>
    <p:sldId id="487" r:id="rId24"/>
    <p:sldId id="297" r:id="rId25"/>
    <p:sldId id="299" r:id="rId26"/>
    <p:sldId id="315" r:id="rId27"/>
    <p:sldId id="276" r:id="rId28"/>
    <p:sldId id="302" r:id="rId29"/>
    <p:sldId id="304" r:id="rId30"/>
    <p:sldId id="303" r:id="rId31"/>
    <p:sldId id="305" r:id="rId32"/>
    <p:sldId id="306" r:id="rId33"/>
    <p:sldId id="307" r:id="rId34"/>
    <p:sldId id="309" r:id="rId35"/>
    <p:sldId id="317" r:id="rId36"/>
    <p:sldId id="481" r:id="rId37"/>
    <p:sldId id="301" r:id="rId38"/>
    <p:sldId id="330" r:id="rId39"/>
    <p:sldId id="331" r:id="rId40"/>
    <p:sldId id="332" r:id="rId41"/>
    <p:sldId id="488" r:id="rId42"/>
    <p:sldId id="489" r:id="rId43"/>
    <p:sldId id="490" r:id="rId44"/>
    <p:sldId id="491" r:id="rId45"/>
    <p:sldId id="333" r:id="rId46"/>
    <p:sldId id="334" r:id="rId47"/>
    <p:sldId id="492" r:id="rId48"/>
    <p:sldId id="335" r:id="rId49"/>
    <p:sldId id="308" r:id="rId50"/>
    <p:sldId id="336" r:id="rId51"/>
    <p:sldId id="337" r:id="rId52"/>
    <p:sldId id="338" r:id="rId53"/>
    <p:sldId id="339" r:id="rId54"/>
    <p:sldId id="340" r:id="rId55"/>
    <p:sldId id="493" r:id="rId56"/>
    <p:sldId id="328" r:id="rId57"/>
    <p:sldId id="319" r:id="rId58"/>
    <p:sldId id="495" r:id="rId59"/>
    <p:sldId id="494" r:id="rId60"/>
    <p:sldId id="320" r:id="rId61"/>
    <p:sldId id="321" r:id="rId62"/>
    <p:sldId id="341" r:id="rId63"/>
    <p:sldId id="326" r:id="rId64"/>
    <p:sldId id="342" r:id="rId65"/>
    <p:sldId id="327" r:id="rId66"/>
    <p:sldId id="498" r:id="rId67"/>
    <p:sldId id="499" r:id="rId68"/>
    <p:sldId id="500" r:id="rId69"/>
    <p:sldId id="501" r:id="rId70"/>
    <p:sldId id="502" r:id="rId71"/>
    <p:sldId id="503" r:id="rId72"/>
    <p:sldId id="482" r:id="rId73"/>
    <p:sldId id="345" r:id="rId74"/>
    <p:sldId id="277" r:id="rId75"/>
    <p:sldId id="278" r:id="rId76"/>
    <p:sldId id="425" r:id="rId77"/>
    <p:sldId id="346" r:id="rId78"/>
    <p:sldId id="426" r:id="rId79"/>
    <p:sldId id="504" r:id="rId80"/>
    <p:sldId id="348" r:id="rId81"/>
    <p:sldId id="349" r:id="rId82"/>
    <p:sldId id="350" r:id="rId83"/>
    <p:sldId id="351" r:id="rId84"/>
    <p:sldId id="352" r:id="rId85"/>
    <p:sldId id="353" r:id="rId86"/>
    <p:sldId id="354" r:id="rId87"/>
    <p:sldId id="355" r:id="rId88"/>
    <p:sldId id="356" r:id="rId89"/>
    <p:sldId id="357" r:id="rId90"/>
    <p:sldId id="281" r:id="rId91"/>
    <p:sldId id="483" r:id="rId92"/>
    <p:sldId id="275" r:id="rId93"/>
    <p:sldId id="417" r:id="rId94"/>
    <p:sldId id="512" r:id="rId95"/>
    <p:sldId id="513" r:id="rId96"/>
    <p:sldId id="514" r:id="rId97"/>
    <p:sldId id="360" r:id="rId98"/>
    <p:sldId id="361" r:id="rId99"/>
    <p:sldId id="260" r:id="rId100"/>
    <p:sldId id="292" r:id="rId101"/>
    <p:sldId id="279" r:id="rId102"/>
    <p:sldId id="362" r:id="rId103"/>
    <p:sldId id="363" r:id="rId104"/>
    <p:sldId id="282" r:id="rId105"/>
    <p:sldId id="511" r:id="rId106"/>
    <p:sldId id="364" r:id="rId107"/>
    <p:sldId id="365" r:id="rId108"/>
    <p:sldId id="366" r:id="rId109"/>
    <p:sldId id="288" r:id="rId110"/>
    <p:sldId id="367" r:id="rId111"/>
    <p:sldId id="435" r:id="rId112"/>
    <p:sldId id="515" r:id="rId113"/>
    <p:sldId id="368" r:id="rId114"/>
    <p:sldId id="369" r:id="rId115"/>
    <p:sldId id="484" r:id="rId116"/>
    <p:sldId id="372" r:id="rId117"/>
    <p:sldId id="373" r:id="rId118"/>
    <p:sldId id="374" r:id="rId119"/>
    <p:sldId id="516" r:id="rId120"/>
    <p:sldId id="517" r:id="rId121"/>
    <p:sldId id="375" r:id="rId122"/>
    <p:sldId id="376" r:id="rId123"/>
    <p:sldId id="377" r:id="rId124"/>
    <p:sldId id="518" r:id="rId125"/>
    <p:sldId id="519" r:id="rId126"/>
    <p:sldId id="472" r:id="rId127"/>
    <p:sldId id="473"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p15:clr>
            <a:srgbClr val="A4A3A4"/>
          </p15:clr>
        </p15:guide>
        <p15:guide id="2" pos="5087">
          <p15:clr>
            <a:srgbClr val="A4A3A4"/>
          </p15:clr>
        </p15:guide>
        <p15:guide id="3" pos="5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F6"/>
    <a:srgbClr val="FFC000"/>
    <a:srgbClr val="FCD484"/>
    <a:srgbClr val="00A3F8"/>
    <a:srgbClr val="FDECC7"/>
    <a:srgbClr val="FEF6E5"/>
    <a:srgbClr val="8296EF"/>
    <a:srgbClr val="5BCCF6"/>
    <a:srgbClr val="FEF1D6"/>
    <a:srgbClr val="1F2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1AF75-68C0-4FDA-AD8F-D8BB07A85959}" v="6" dt="2024-11-29T06:08:26.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790" autoAdjust="0"/>
  </p:normalViewPr>
  <p:slideViewPr>
    <p:cSldViewPr snapToGrid="0" showGuides="1">
      <p:cViewPr varScale="1">
        <p:scale>
          <a:sx n="75" d="100"/>
          <a:sy n="75" d="100"/>
        </p:scale>
        <p:origin x="77" y="950"/>
      </p:cViewPr>
      <p:guideLst>
        <p:guide orient="horz" pos="2364"/>
        <p:guide pos="5087"/>
        <p:guide pos="5858"/>
      </p:guideLst>
    </p:cSldViewPr>
  </p:slideViewPr>
  <p:notesTextViewPr>
    <p:cViewPr>
      <p:scale>
        <a:sx n="125" d="100"/>
        <a:sy n="125" d="100"/>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丁丁丁" userId="7d4bc18f-e4c1-4457-988d-c256acc4dcc2" providerId="ADAL" clId="{F601AF75-68C0-4FDA-AD8F-D8BB07A85959}"/>
    <pc:docChg chg="undo custSel modSld">
      <pc:chgData name="丁丁丁" userId="7d4bc18f-e4c1-4457-988d-c256acc4dcc2" providerId="ADAL" clId="{F601AF75-68C0-4FDA-AD8F-D8BB07A85959}" dt="2024-11-29T06:17:01.414" v="11" actId="14100"/>
      <pc:docMkLst>
        <pc:docMk/>
      </pc:docMkLst>
      <pc:sldChg chg="modSp mod">
        <pc:chgData name="丁丁丁" userId="7d4bc18f-e4c1-4457-988d-c256acc4dcc2" providerId="ADAL" clId="{F601AF75-68C0-4FDA-AD8F-D8BB07A85959}" dt="2024-11-28T06:36:14.687" v="0" actId="14100"/>
        <pc:sldMkLst>
          <pc:docMk/>
          <pc:sldMk cId="0" sldId="306"/>
        </pc:sldMkLst>
        <pc:spChg chg="mod">
          <ac:chgData name="丁丁丁" userId="7d4bc18f-e4c1-4457-988d-c256acc4dcc2" providerId="ADAL" clId="{F601AF75-68C0-4FDA-AD8F-D8BB07A85959}" dt="2024-11-28T06:36:14.687" v="0" actId="14100"/>
          <ac:spMkLst>
            <pc:docMk/>
            <pc:sldMk cId="0" sldId="306"/>
            <ac:spMk id="139" creationId="{00000000-0000-0000-0000-000000000000}"/>
          </ac:spMkLst>
        </pc:spChg>
      </pc:sldChg>
      <pc:sldChg chg="modSp modAnim">
        <pc:chgData name="丁丁丁" userId="7d4bc18f-e4c1-4457-988d-c256acc4dcc2" providerId="ADAL" clId="{F601AF75-68C0-4FDA-AD8F-D8BB07A85959}" dt="2024-11-28T13:03:42.927" v="5"/>
        <pc:sldMkLst>
          <pc:docMk/>
          <pc:sldMk cId="0" sldId="326"/>
        </pc:sldMkLst>
        <pc:spChg chg="mod">
          <ac:chgData name="丁丁丁" userId="7d4bc18f-e4c1-4457-988d-c256acc4dcc2" providerId="ADAL" clId="{F601AF75-68C0-4FDA-AD8F-D8BB07A85959}" dt="2024-11-28T13:03:42.084" v="4"/>
          <ac:spMkLst>
            <pc:docMk/>
            <pc:sldMk cId="0" sldId="326"/>
            <ac:spMk id="156" creationId="{00000000-0000-0000-0000-000000000000}"/>
          </ac:spMkLst>
        </pc:spChg>
      </pc:sldChg>
      <pc:sldChg chg="modSp">
        <pc:chgData name="丁丁丁" userId="7d4bc18f-e4c1-4457-988d-c256acc4dcc2" providerId="ADAL" clId="{F601AF75-68C0-4FDA-AD8F-D8BB07A85959}" dt="2024-11-28T11:55:32.647" v="1" actId="1076"/>
        <pc:sldMkLst>
          <pc:docMk/>
          <pc:sldMk cId="0" sldId="337"/>
        </pc:sldMkLst>
        <pc:spChg chg="mod">
          <ac:chgData name="丁丁丁" userId="7d4bc18f-e4c1-4457-988d-c256acc4dcc2" providerId="ADAL" clId="{F601AF75-68C0-4FDA-AD8F-D8BB07A85959}" dt="2024-11-28T11:55:32.647" v="1" actId="1076"/>
          <ac:spMkLst>
            <pc:docMk/>
            <pc:sldMk cId="0" sldId="337"/>
            <ac:spMk id="57" creationId="{7B1EEA24-9A83-41DA-B946-77DD69C46068}"/>
          </ac:spMkLst>
        </pc:spChg>
      </pc:sldChg>
      <pc:sldChg chg="modSp modAnim">
        <pc:chgData name="丁丁丁" userId="7d4bc18f-e4c1-4457-988d-c256acc4dcc2" providerId="ADAL" clId="{F601AF75-68C0-4FDA-AD8F-D8BB07A85959}" dt="2024-11-28T13:39:59.803" v="6"/>
        <pc:sldMkLst>
          <pc:docMk/>
          <pc:sldMk cId="0" sldId="346"/>
        </pc:sldMkLst>
        <pc:spChg chg="mod">
          <ac:chgData name="丁丁丁" userId="7d4bc18f-e4c1-4457-988d-c256acc4dcc2" providerId="ADAL" clId="{F601AF75-68C0-4FDA-AD8F-D8BB07A85959}" dt="2024-11-28T13:39:59.803" v="6"/>
          <ac:spMkLst>
            <pc:docMk/>
            <pc:sldMk cId="0" sldId="346"/>
            <ac:spMk id="94" creationId="{00000000-0000-0000-0000-000000000000}"/>
          </ac:spMkLst>
        </pc:spChg>
      </pc:sldChg>
      <pc:sldChg chg="modSp mod addAnim delAnim modAnim">
        <pc:chgData name="丁丁丁" userId="7d4bc18f-e4c1-4457-988d-c256acc4dcc2" providerId="ADAL" clId="{F601AF75-68C0-4FDA-AD8F-D8BB07A85959}" dt="2024-11-29T06:08:39.527" v="10" actId="21"/>
        <pc:sldMkLst>
          <pc:docMk/>
          <pc:sldMk cId="0" sldId="348"/>
        </pc:sldMkLst>
        <pc:spChg chg="mod">
          <ac:chgData name="丁丁丁" userId="7d4bc18f-e4c1-4457-988d-c256acc4dcc2" providerId="ADAL" clId="{F601AF75-68C0-4FDA-AD8F-D8BB07A85959}" dt="2024-11-29T06:08:39.527" v="10" actId="21"/>
          <ac:spMkLst>
            <pc:docMk/>
            <pc:sldMk cId="0" sldId="348"/>
            <ac:spMk id="62" creationId="{00000000-0000-0000-0000-000000000000}"/>
          </ac:spMkLst>
        </pc:spChg>
      </pc:sldChg>
      <pc:sldChg chg="modSp mod">
        <pc:chgData name="丁丁丁" userId="7d4bc18f-e4c1-4457-988d-c256acc4dcc2" providerId="ADAL" clId="{F601AF75-68C0-4FDA-AD8F-D8BB07A85959}" dt="2024-11-29T06:17:01.414" v="11" actId="14100"/>
        <pc:sldMkLst>
          <pc:docMk/>
          <pc:sldMk cId="0" sldId="365"/>
        </pc:sldMkLst>
        <pc:spChg chg="mod">
          <ac:chgData name="丁丁丁" userId="7d4bc18f-e4c1-4457-988d-c256acc4dcc2" providerId="ADAL" clId="{F601AF75-68C0-4FDA-AD8F-D8BB07A85959}" dt="2024-11-29T06:17:01.414" v="11" actId="14100"/>
          <ac:spMkLst>
            <pc:docMk/>
            <pc:sldMk cId="0" sldId="365"/>
            <ac:spMk id="77" creationId="{00000000-0000-0000-0000-000000000000}"/>
          </ac:spMkLst>
        </pc:spChg>
      </pc:sldChg>
      <pc:sldChg chg="modSp mod">
        <pc:chgData name="丁丁丁" userId="7d4bc18f-e4c1-4457-988d-c256acc4dcc2" providerId="ADAL" clId="{F601AF75-68C0-4FDA-AD8F-D8BB07A85959}" dt="2024-11-28T12:40:03.833" v="3"/>
        <pc:sldMkLst>
          <pc:docMk/>
          <pc:sldMk cId="42569782" sldId="494"/>
        </pc:sldMkLst>
        <pc:spChg chg="mod">
          <ac:chgData name="丁丁丁" userId="7d4bc18f-e4c1-4457-988d-c256acc4dcc2" providerId="ADAL" clId="{F601AF75-68C0-4FDA-AD8F-D8BB07A85959}" dt="2024-11-28T12:40:03.833" v="3"/>
          <ac:spMkLst>
            <pc:docMk/>
            <pc:sldMk cId="42569782" sldId="494"/>
            <ac:spMk id="107" creationId="{DC78031B-26BD-4384-B35A-5D4B899E11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2024/11/29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113</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114</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extLst>
      <p:ext uri="{BB962C8B-B14F-4D97-AF65-F5344CB8AC3E}">
        <p14:creationId xmlns:p14="http://schemas.microsoft.com/office/powerpoint/2010/main" val="37427069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a16="http://schemas.microsoft.com/office/drawing/2014/main" id="{5870BFF4-178E-7626-618D-137924614A06}"/>
              </a:ext>
            </a:extLst>
          </p:cNvPr>
          <p:cNvSpPr>
            <a:spLocks noGrp="1" noRot="1" noChangeAspect="1" noTextEdit="1"/>
          </p:cNvSpPr>
          <p:nvPr>
            <p:ph type="sldImg"/>
          </p:nvPr>
        </p:nvSpPr>
        <p:spPr>
          <a:ln/>
        </p:spPr>
      </p:sp>
      <p:sp>
        <p:nvSpPr>
          <p:cNvPr id="149507" name="备注占位符 2">
            <a:extLst>
              <a:ext uri="{FF2B5EF4-FFF2-40B4-BE49-F238E27FC236}">
                <a16:creationId xmlns:a16="http://schemas.microsoft.com/office/drawing/2014/main" id="{0D423ED8-1DBF-99E6-7083-351C0E5FF5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9508" name="灯片编号占位符 3">
            <a:extLst>
              <a:ext uri="{FF2B5EF4-FFF2-40B4-BE49-F238E27FC236}">
                <a16:creationId xmlns:a16="http://schemas.microsoft.com/office/drawing/2014/main" id="{CDEF6C4D-AA94-45D5-408B-BD276AE0D0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CC0009-9E80-40A3-A6D7-B1DBA2AF1673}" type="slidenum">
              <a:rPr lang="en-US" altLang="zh-CN"/>
              <a:pPr/>
              <a:t>119</a:t>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D2D2961C-041A-6F8E-30F8-2B454C505016}"/>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88046805-1BFF-5808-1EB3-0A1DE4AA89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这时服务器只需要发送一个拷贝到网上，时间</a:t>
            </a:r>
            <a:r>
              <a:rPr lang="en-US" altLang="zh-CN">
                <a:latin typeface="Arial" panose="020B0604020202020204" pitchFamily="34" charset="0"/>
              </a:rPr>
              <a:t>F/Us</a:t>
            </a:r>
          </a:p>
          <a:p>
            <a:r>
              <a:rPr lang="zh-CN" altLang="en-US">
                <a:latin typeface="Arial" panose="020B0604020202020204" pitchFamily="34" charset="0"/>
              </a:rPr>
              <a:t>一个客户下载文件需要</a:t>
            </a:r>
            <a:r>
              <a:rPr lang="en-US" altLang="zh-CN">
                <a:latin typeface="Arial" panose="020B0604020202020204" pitchFamily="34" charset="0"/>
              </a:rPr>
              <a:t>F/Di</a:t>
            </a:r>
          </a:p>
          <a:p>
            <a:r>
              <a:rPr lang="zh-CN" altLang="en-US">
                <a:latin typeface="Arial" panose="020B0604020202020204" pitchFamily="34" charset="0"/>
              </a:rPr>
              <a:t>在</a:t>
            </a:r>
            <a:r>
              <a:rPr lang="en-US" altLang="zh-CN">
                <a:latin typeface="Arial" panose="020B0604020202020204" pitchFamily="34" charset="0"/>
              </a:rPr>
              <a:t>P2P</a:t>
            </a:r>
            <a:r>
              <a:rPr lang="zh-CN" altLang="en-US">
                <a:latin typeface="Arial" panose="020B0604020202020204" pitchFamily="34" charset="0"/>
              </a:rPr>
              <a:t>模式下如果同时共享已下载的文件，总的上传速率为</a:t>
            </a:r>
            <a:r>
              <a:rPr lang="en-US" altLang="zh-CN">
                <a:latin typeface="Arial" panose="020B0604020202020204" pitchFamily="34" charset="0"/>
              </a:rPr>
              <a:t>Us + U1 + … + Un</a:t>
            </a:r>
            <a:r>
              <a:rPr lang="zh-CN" altLang="en-US">
                <a:latin typeface="Arial" panose="020B0604020202020204" pitchFamily="34" charset="0"/>
              </a:rPr>
              <a:t>，总共要上传</a:t>
            </a:r>
            <a:r>
              <a:rPr lang="en-US" altLang="zh-CN">
                <a:latin typeface="Arial" panose="020B0604020202020204" pitchFamily="34" charset="0"/>
              </a:rPr>
              <a:t>N</a:t>
            </a:r>
            <a:r>
              <a:rPr lang="zh-CN" altLang="en-US">
                <a:latin typeface="Arial" panose="020B0604020202020204" pitchFamily="34" charset="0"/>
              </a:rPr>
              <a:t>个拷贝，所以时间为</a:t>
            </a:r>
            <a:r>
              <a:rPr lang="en-US" altLang="zh-CN">
                <a:latin typeface="Arial" panose="020B0604020202020204" pitchFamily="34" charset="0"/>
              </a:rPr>
              <a:t>NF/(Us+U1+…+Un)</a:t>
            </a:r>
          </a:p>
          <a:p>
            <a:r>
              <a:rPr lang="zh-CN" altLang="en-US">
                <a:latin typeface="Arial" panose="020B0604020202020204" pitchFamily="34" charset="0"/>
              </a:rPr>
              <a:t>这三件事并行，因此</a:t>
            </a:r>
            <a:r>
              <a:rPr lang="en-US" altLang="zh-CN">
                <a:latin typeface="Arial" panose="020B0604020202020204" pitchFamily="34" charset="0"/>
              </a:rPr>
              <a:t>…</a:t>
            </a:r>
          </a:p>
          <a:p>
            <a:endParaRPr lang="zh-CN" altLang="en-US">
              <a:latin typeface="Arial" panose="020B0604020202020204" pitchFamily="34" charset="0"/>
            </a:endParaRPr>
          </a:p>
          <a:p>
            <a:endParaRPr lang="zh-CN" altLang="en-US">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124</a:t>
            </a:fld>
            <a:endParaRPr lang="zh-CN" altLang="en-US"/>
          </a:p>
        </p:txBody>
      </p:sp>
    </p:spTree>
    <p:extLst>
      <p:ext uri="{BB962C8B-B14F-4D97-AF65-F5344CB8AC3E}">
        <p14:creationId xmlns:p14="http://schemas.microsoft.com/office/powerpoint/2010/main" val="37835436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D29D5CFB-F324-48E6-83C2-37728B9A7E2D}"/>
              </a:ext>
            </a:extLst>
          </p:cNvPr>
          <p:cNvSpPr>
            <a:spLocks noGrp="1" noRot="1" noChangeAspect="1" noChangeArrowheads="1" noTextEdit="1"/>
          </p:cNvSpPr>
          <p:nvPr>
            <p:ph type="sldImg"/>
          </p:nvPr>
        </p:nvSpPr>
        <p:spPr>
          <a:ln/>
        </p:spPr>
      </p:sp>
      <p:sp>
        <p:nvSpPr>
          <p:cNvPr id="138243" name="备注占位符 2">
            <a:extLst>
              <a:ext uri="{FF2B5EF4-FFF2-40B4-BE49-F238E27FC236}">
                <a16:creationId xmlns:a16="http://schemas.microsoft.com/office/drawing/2014/main" id="{A12B02BB-A1C4-4E90-8633-0A8A270F6D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a:extLst>
              <a:ext uri="{FF2B5EF4-FFF2-40B4-BE49-F238E27FC236}">
                <a16:creationId xmlns:a16="http://schemas.microsoft.com/office/drawing/2014/main" id="{FE07E0AB-5218-4F04-901B-07D846E6B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CAFFD2-FB30-4323-B3C8-845D29ED1DAC}" type="slidenum">
              <a:rPr lang="en-US" altLang="zh-CN"/>
              <a:pPr/>
              <a:t>126</a:t>
            </a:fld>
            <a:endParaRPr lang="en-US" altLang="zh-CN"/>
          </a:p>
        </p:txBody>
      </p:sp>
    </p:spTree>
    <p:extLst>
      <p:ext uri="{BB962C8B-B14F-4D97-AF65-F5344CB8AC3E}">
        <p14:creationId xmlns:p14="http://schemas.microsoft.com/office/powerpoint/2010/main" val="171176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a:t>
            </a:fld>
            <a:endParaRPr lang="zh-CN" altLang="en-US"/>
          </a:p>
        </p:txBody>
      </p:sp>
    </p:spTree>
    <p:extLst>
      <p:ext uri="{BB962C8B-B14F-4D97-AF65-F5344CB8AC3E}">
        <p14:creationId xmlns:p14="http://schemas.microsoft.com/office/powerpoint/2010/main" val="338843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19</a:t>
            </a:fld>
            <a:endParaRPr lang="zh-CN" altLang="en-US"/>
          </a:p>
        </p:txBody>
      </p:sp>
    </p:spTree>
    <p:extLst>
      <p:ext uri="{BB962C8B-B14F-4D97-AF65-F5344CB8AC3E}">
        <p14:creationId xmlns:p14="http://schemas.microsoft.com/office/powerpoint/2010/main" val="605931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extLst>
      <p:ext uri="{BB962C8B-B14F-4D97-AF65-F5344CB8AC3E}">
        <p14:creationId xmlns:p14="http://schemas.microsoft.com/office/powerpoint/2010/main" val="34181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23</a:t>
            </a:fld>
            <a:endParaRPr lang="zh-CN" altLang="en-US"/>
          </a:p>
        </p:txBody>
      </p:sp>
    </p:spTree>
    <p:extLst>
      <p:ext uri="{BB962C8B-B14F-4D97-AF65-F5344CB8AC3E}">
        <p14:creationId xmlns:p14="http://schemas.microsoft.com/office/powerpoint/2010/main" val="2058925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3</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extLst>
      <p:ext uri="{BB962C8B-B14F-4D97-AF65-F5344CB8AC3E}">
        <p14:creationId xmlns:p14="http://schemas.microsoft.com/office/powerpoint/2010/main" val="1763577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36</a:t>
            </a:fld>
            <a:endParaRPr lang="zh-CN" altLang="en-US"/>
          </a:p>
        </p:txBody>
      </p:sp>
    </p:spTree>
    <p:extLst>
      <p:ext uri="{BB962C8B-B14F-4D97-AF65-F5344CB8AC3E}">
        <p14:creationId xmlns:p14="http://schemas.microsoft.com/office/powerpoint/2010/main" val="526599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989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92209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7517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9379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6943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9110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81700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0786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QUIC:</a:t>
            </a:r>
            <a:r>
              <a:rPr lang="zh-CN" altLang="en-US" dirty="0"/>
              <a:t>快速</a:t>
            </a:r>
            <a:r>
              <a:rPr lang="en-US" altLang="zh-CN" dirty="0"/>
              <a:t>UDP</a:t>
            </a:r>
            <a:r>
              <a:rPr lang="zh-CN" altLang="en-US" dirty="0"/>
              <a:t>互联网连接，是一个应用层协议，使用</a:t>
            </a:r>
            <a:r>
              <a:rPr lang="en-US" altLang="zh-CN" dirty="0"/>
              <a:t>UDP</a:t>
            </a:r>
            <a:r>
              <a:rPr lang="zh-CN" altLang="en-US" dirty="0"/>
              <a:t>作为其底层运输层协议，特征：</a:t>
            </a:r>
            <a:endParaRPr lang="en-US" altLang="zh-CN" dirty="0"/>
          </a:p>
          <a:p>
            <a:r>
              <a:rPr lang="zh-CN" altLang="en-US" dirty="0"/>
              <a:t>面向连接和安全</a:t>
            </a:r>
            <a:endParaRPr lang="en-US" altLang="zh-CN" dirty="0"/>
          </a:p>
          <a:p>
            <a:r>
              <a:rPr lang="zh-CN" altLang="en-US" dirty="0"/>
              <a:t>可靠的数据传输</a:t>
            </a:r>
            <a:endParaRPr lang="en-US" altLang="zh-CN" dirty="0"/>
          </a:p>
          <a:p>
            <a:r>
              <a:rPr lang="zh-CN" altLang="en-US" dirty="0"/>
              <a:t>数据流：多个应用程序级别的“数据流”复用一个</a:t>
            </a:r>
            <a:r>
              <a:rPr lang="en-US" altLang="zh-CN" dirty="0"/>
              <a:t>QUIC</a:t>
            </a:r>
            <a:r>
              <a:rPr lang="zh-CN" altLang="en-US" dirty="0"/>
              <a:t>连接</a:t>
            </a:r>
            <a:endParaRPr lang="en-US" altLang="zh-CN" dirty="0"/>
          </a:p>
          <a:p>
            <a:r>
              <a:rPr lang="zh-CN" altLang="en-US" dirty="0"/>
              <a:t>拥塞控制</a:t>
            </a:r>
            <a:endParaRPr lang="en-US" altLang="zh-CN"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70</a:t>
            </a:fld>
            <a:endParaRPr lang="zh-CN" altLang="en-US"/>
          </a:p>
        </p:txBody>
      </p:sp>
    </p:spTree>
    <p:extLst>
      <p:ext uri="{BB962C8B-B14F-4D97-AF65-F5344CB8AC3E}">
        <p14:creationId xmlns:p14="http://schemas.microsoft.com/office/powerpoint/2010/main" val="3365102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TLS</a:t>
            </a:r>
            <a:r>
              <a:rPr lang="zh-CN" altLang="en-US" dirty="0"/>
              <a:t>：运输层安全性</a:t>
            </a:r>
          </a:p>
        </p:txBody>
      </p:sp>
      <p:sp>
        <p:nvSpPr>
          <p:cNvPr id="4" name="灯片编号占位符 3"/>
          <p:cNvSpPr>
            <a:spLocks noGrp="1"/>
          </p:cNvSpPr>
          <p:nvPr>
            <p:ph type="sldNum" sz="quarter" idx="5"/>
          </p:nvPr>
        </p:nvSpPr>
        <p:spPr/>
        <p:txBody>
          <a:bodyPr/>
          <a:lstStyle/>
          <a:p>
            <a:fld id="{C76BA7B3-3AC0-4751-BD47-8A885B63C77B}" type="slidenum">
              <a:rPr lang="zh-CN" altLang="en-US" smtClean="0"/>
              <a:t>71</a:t>
            </a:fld>
            <a:endParaRPr lang="zh-CN" altLang="en-US"/>
          </a:p>
        </p:txBody>
      </p:sp>
    </p:spTree>
    <p:extLst>
      <p:ext uri="{BB962C8B-B14F-4D97-AF65-F5344CB8AC3E}">
        <p14:creationId xmlns:p14="http://schemas.microsoft.com/office/powerpoint/2010/main" val="3890454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72</a:t>
            </a:fld>
            <a:endParaRPr lang="zh-CN" altLang="en-US"/>
          </a:p>
        </p:txBody>
      </p:sp>
    </p:spTree>
    <p:extLst>
      <p:ext uri="{BB962C8B-B14F-4D97-AF65-F5344CB8AC3E}">
        <p14:creationId xmlns:p14="http://schemas.microsoft.com/office/powerpoint/2010/main" val="3577159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73</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74</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75</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a:extLst>
              <a:ext uri="{FF2B5EF4-FFF2-40B4-BE49-F238E27FC236}">
                <a16:creationId xmlns:a16="http://schemas.microsoft.com/office/drawing/2014/main" id="{6DC0EF9C-6BFA-777A-59F1-434907F96354}"/>
              </a:ext>
            </a:extLst>
          </p:cNvPr>
          <p:cNvSpPr>
            <a:spLocks noGrp="1" noRot="1" noChangeAspect="1" noTextEdit="1"/>
          </p:cNvSpPr>
          <p:nvPr>
            <p:ph type="sldImg"/>
          </p:nvPr>
        </p:nvSpPr>
        <p:spPr>
          <a:ln/>
        </p:spPr>
      </p:sp>
      <p:sp>
        <p:nvSpPr>
          <p:cNvPr id="146435" name="备注占位符 2">
            <a:extLst>
              <a:ext uri="{FF2B5EF4-FFF2-40B4-BE49-F238E27FC236}">
                <a16:creationId xmlns:a16="http://schemas.microsoft.com/office/drawing/2014/main" id="{66F0492E-E9FD-EFAC-D601-45553A063D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6436" name="灯片编号占位符 3">
            <a:extLst>
              <a:ext uri="{FF2B5EF4-FFF2-40B4-BE49-F238E27FC236}">
                <a16:creationId xmlns:a16="http://schemas.microsoft.com/office/drawing/2014/main" id="{E04EF638-6E61-CC3D-7547-11C133C491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D241189-462A-4C01-A0EA-B7EDBCE31E07}" type="slidenum">
              <a:rPr lang="en-US" altLang="zh-CN"/>
              <a:pPr/>
              <a:t>76</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91D1EF6B-BCA8-C3BF-C1FC-D1DB323E086E}"/>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1B83844-C1B8-4C6D-9F0F-6BF2921C8C50}" type="slidenum">
              <a:rPr lang="zh-CN" altLang="en-US" sz="1200">
                <a:latin typeface="Times New Roman" panose="02020603050405020304" pitchFamily="18" charset="0"/>
              </a:rPr>
              <a:pPr algn="r"/>
              <a:t>79</a:t>
            </a:fld>
            <a:endParaRPr lang="en-US" altLang="zh-CN" sz="1200">
              <a:latin typeface="Times New Roman" panose="02020603050405020304" pitchFamily="18" charset="0"/>
            </a:endParaRPr>
          </a:p>
        </p:txBody>
      </p:sp>
      <p:sp>
        <p:nvSpPr>
          <p:cNvPr id="147459" name="Rectangle 2">
            <a:extLst>
              <a:ext uri="{FF2B5EF4-FFF2-40B4-BE49-F238E27FC236}">
                <a16:creationId xmlns:a16="http://schemas.microsoft.com/office/drawing/2014/main" id="{C5C72235-CDF6-C46A-0FC4-6BC86D99877B}"/>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1E86F77E-9C85-F13C-03AC-C290FCAD210B}"/>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b="0" i="0" dirty="0">
                <a:solidFill>
                  <a:srgbClr val="F73131"/>
                </a:solidFill>
                <a:effectLst/>
                <a:latin typeface="Arial" panose="020B0604020202020204" pitchFamily="34" charset="0"/>
              </a:rPr>
              <a:t>MIME</a:t>
            </a:r>
            <a:r>
              <a:rPr lang="fr-FR" altLang="zh-CN" b="0" i="0" dirty="0">
                <a:solidFill>
                  <a:srgbClr val="333333"/>
                </a:solidFill>
                <a:effectLst/>
                <a:latin typeface="Arial" panose="020B0604020202020204" pitchFamily="34" charset="0"/>
              </a:rPr>
              <a:t>(Multipurpose Internet Mail Extensions)</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86</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87</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89</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90</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91</a:t>
            </a:fld>
            <a:endParaRPr lang="zh-CN" altLang="en-US"/>
          </a:p>
        </p:txBody>
      </p:sp>
    </p:spTree>
    <p:extLst>
      <p:ext uri="{BB962C8B-B14F-4D97-AF65-F5344CB8AC3E}">
        <p14:creationId xmlns:p14="http://schemas.microsoft.com/office/powerpoint/2010/main" val="3577159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92</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95</a:t>
            </a:fld>
            <a:endParaRPr lang="zh-CN" altLang="en-US"/>
          </a:p>
        </p:txBody>
      </p:sp>
    </p:spTree>
    <p:extLst>
      <p:ext uri="{BB962C8B-B14F-4D97-AF65-F5344CB8AC3E}">
        <p14:creationId xmlns:p14="http://schemas.microsoft.com/office/powerpoint/2010/main" val="3106698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96</a:t>
            </a:fld>
            <a:endParaRPr lang="zh-CN" altLang="en-US"/>
          </a:p>
        </p:txBody>
      </p:sp>
    </p:spTree>
    <p:extLst>
      <p:ext uri="{BB962C8B-B14F-4D97-AF65-F5344CB8AC3E}">
        <p14:creationId xmlns:p14="http://schemas.microsoft.com/office/powerpoint/2010/main" val="15365978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用图示圆圈中的内容加适当动画</a:t>
            </a:r>
          </a:p>
        </p:txBody>
      </p:sp>
      <p:sp>
        <p:nvSpPr>
          <p:cNvPr id="4" name="灯片编号占位符 3"/>
          <p:cNvSpPr>
            <a:spLocks noGrp="1"/>
          </p:cNvSpPr>
          <p:nvPr>
            <p:ph type="sldNum" sz="quarter" idx="5"/>
          </p:nvPr>
        </p:nvSpPr>
        <p:spPr/>
        <p:txBody>
          <a:bodyPr/>
          <a:lstStyle/>
          <a:p>
            <a:fld id="{C76BA7B3-3AC0-4751-BD47-8A885B63C77B}" type="slidenum">
              <a:rPr lang="zh-CN" altLang="en-US" smtClean="0"/>
              <a:t>98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99</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101</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103</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104</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105</a:t>
            </a:fld>
            <a:endParaRPr lang="zh-CN" altLang="en-US"/>
          </a:p>
        </p:txBody>
      </p:sp>
    </p:spTree>
    <p:extLst>
      <p:ext uri="{BB962C8B-B14F-4D97-AF65-F5344CB8AC3E}">
        <p14:creationId xmlns:p14="http://schemas.microsoft.com/office/powerpoint/2010/main" val="26003041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106</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C229423-6300-42AC-8EC2-436CF639DEEA}" type="datetime1">
              <a:rPr lang="zh-CN" altLang="en-US" smtClean="0"/>
              <a:t>2024/11/29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38DF594-9642-473C-9F00-2C4309A98F49}" type="datetime1">
              <a:rPr lang="zh-CN" altLang="en-US" smtClean="0"/>
              <a:t>2024/11/29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7633352-4564-4883-AD3D-D498E5BCC4CF}" type="datetime1">
              <a:rPr lang="zh-CN" altLang="en-US" smtClean="0"/>
              <a:t>2024/11/29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5819090-7210-4EA3-BA11-4425F793664C}" type="datetime1">
              <a:rPr lang="zh-CN" altLang="en-US" smtClean="0"/>
              <a:t>2024/11/29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06723C-4F40-4F36-A476-AE259A219681}" type="datetime1">
              <a:rPr lang="zh-CN" altLang="en-US" smtClean="0"/>
              <a:t>2024/11/29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ECB1995-BBC4-479A-81BB-9D32A4340465}" type="datetime1">
              <a:rPr lang="zh-CN" altLang="en-US" smtClean="0"/>
              <a:t>2024/11/29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FFF9EE7-78D3-41E2-8529-6D8360BB3990}" type="datetime1">
              <a:rPr lang="zh-CN" altLang="en-US" smtClean="0"/>
              <a:t>2024/11/29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E7273A-2284-4089-A4C6-6C465ECF56A2}" type="datetime1">
              <a:rPr lang="zh-CN" altLang="en-US" smtClean="0"/>
              <a:t>2024/11/29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7A9E90-1892-47B1-9477-6379FF92E8CF}" type="datetime1">
              <a:rPr lang="zh-CN" altLang="en-US" smtClean="0"/>
              <a:t>2024/11/29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615817-C0E8-4C42-9F85-243067B62429}" type="datetime1">
              <a:rPr lang="zh-CN" altLang="en-US" smtClean="0"/>
              <a:t>2024/11/29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B17F76-B3BD-4A32-AE28-1BBBC414E66C}" type="datetime1">
              <a:rPr lang="zh-CN" altLang="en-US" smtClean="0"/>
              <a:t>2024/11/29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41.emf"/><Relationship Id="rId7" Type="http://schemas.openxmlformats.org/officeDocument/2006/relationships/image" Target="../media/image91.emf"/><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png"/><Relationship Id="rId10" Type="http://schemas.openxmlformats.org/officeDocument/2006/relationships/image" Target="../media/image94.jpeg"/><Relationship Id="rId4" Type="http://schemas.openxmlformats.org/officeDocument/2006/relationships/image" Target="../media/image88.png"/><Relationship Id="rId9" Type="http://schemas.openxmlformats.org/officeDocument/2006/relationships/image" Target="../media/image93.jpeg"/></Relationships>
</file>

<file path=ppt/slides/_rels/slide106.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41.emf"/><Relationship Id="rId7" Type="http://schemas.openxmlformats.org/officeDocument/2006/relationships/image" Target="../media/image91.emf"/><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png"/><Relationship Id="rId10" Type="http://schemas.openxmlformats.org/officeDocument/2006/relationships/image" Target="../media/image94.jpeg"/><Relationship Id="rId4" Type="http://schemas.openxmlformats.org/officeDocument/2006/relationships/image" Target="../media/image88.png"/><Relationship Id="rId9" Type="http://schemas.openxmlformats.org/officeDocument/2006/relationships/image" Target="../media/image93.jpeg"/></Relationships>
</file>

<file path=ppt/slides/_rels/slide10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3.jpeg"/><Relationship Id="rId4" Type="http://schemas.openxmlformats.org/officeDocument/2006/relationships/image" Target="../media/image42.png"/></Relationships>
</file>

<file path=ppt/slides/_rels/slide11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8.png"/><Relationship Id="rId7" Type="http://schemas.openxmlformats.org/officeDocument/2006/relationships/image" Target="../media/image96.wmf"/><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95.wmf"/><Relationship Id="rId4" Type="http://schemas.openxmlformats.org/officeDocument/2006/relationships/oleObject" Target="../embeddings/oleObject10.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oleObject" Target="../embeddings/oleObject13.bin"/><Relationship Id="rId4" Type="http://schemas.openxmlformats.org/officeDocument/2006/relationships/image" Target="../media/image98.wmf"/></Relationships>
</file>

<file path=ppt/slides/_rels/slide1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50.jpe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7.bin"/><Relationship Id="rId3" Type="http://schemas.openxmlformats.org/officeDocument/2006/relationships/image" Target="../media/image8.png"/><Relationship Id="rId7" Type="http://schemas.openxmlformats.org/officeDocument/2006/relationships/image" Target="../media/image52.wmf"/><Relationship Id="rId12" Type="http://schemas.openxmlformats.org/officeDocument/2006/relationships/oleObject" Target="../embeddings/oleObject6.bin"/><Relationship Id="rId2" Type="http://schemas.openxmlformats.org/officeDocument/2006/relationships/notesSlide" Target="../notesSlides/notesSlide16.xml"/><Relationship Id="rId16" Type="http://schemas.openxmlformats.org/officeDocument/2006/relationships/image" Target="../media/image55.wmf"/><Relationship Id="rId1" Type="http://schemas.openxmlformats.org/officeDocument/2006/relationships/slideLayout" Target="../slideLayouts/slideLayout7.xml"/><Relationship Id="rId6" Type="http://schemas.openxmlformats.org/officeDocument/2006/relationships/oleObject" Target="../embeddings/oleObject2.bin"/><Relationship Id="rId11" Type="http://schemas.openxmlformats.org/officeDocument/2006/relationships/image" Target="../media/image53.wmf"/><Relationship Id="rId5" Type="http://schemas.openxmlformats.org/officeDocument/2006/relationships/image" Target="../media/image51.wmf"/><Relationship Id="rId15" Type="http://schemas.openxmlformats.org/officeDocument/2006/relationships/oleObject" Target="../embeddings/oleObject8.bin"/><Relationship Id="rId10"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image" Target="../media/image54.w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png"/><Relationship Id="rId7" Type="http://schemas.openxmlformats.org/officeDocument/2006/relationships/image" Target="../media/image61.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jpe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8.png"/><Relationship Id="rId7" Type="http://schemas.openxmlformats.org/officeDocument/2006/relationships/image" Target="../media/image64.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8.png"/><Relationship Id="rId5" Type="http://schemas.openxmlformats.org/officeDocument/2006/relationships/image" Target="../media/image59.png"/><Relationship Id="rId10" Type="http://schemas.openxmlformats.org/officeDocument/2006/relationships/image" Target="../media/image67.jpeg"/><Relationship Id="rId4" Type="http://schemas.openxmlformats.org/officeDocument/2006/relationships/image" Target="../media/image58.png"/><Relationship Id="rId9"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9.jpe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8.pn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8.jpeg"/><Relationship Id="rId5" Type="http://schemas.openxmlformats.org/officeDocument/2006/relationships/image" Target="../media/image33.jpeg"/><Relationship Id="rId10" Type="http://schemas.openxmlformats.org/officeDocument/2006/relationships/image" Target="../media/image37.jpeg"/><Relationship Id="rId4" Type="http://schemas.openxmlformats.org/officeDocument/2006/relationships/image" Target="../media/image32.jpeg"/><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1.wmf"/></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hyperlink" Target="http://www.hust.edu.cn/" TargetMode="External"/><Relationship Id="rId4" Type="http://schemas.openxmlformats.org/officeDocument/2006/relationships/hyperlink" Target="http://www.hust.edu.cn/index.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2700400" y="1384323"/>
            <a:ext cx="3851526" cy="3851526"/>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5" name="矩形 14"/>
          <p:cNvSpPr/>
          <p:nvPr/>
        </p:nvSpPr>
        <p:spPr>
          <a:xfrm>
            <a:off x="4194039" y="4002116"/>
            <a:ext cx="1925527" cy="430887"/>
          </a:xfrm>
          <a:prstGeom prst="rect">
            <a:avLst/>
          </a:prstGeom>
        </p:spPr>
        <p:txBody>
          <a:bodyPr wrap="none">
            <a:spAutoFit/>
          </a:bodyPr>
          <a:lstStyle/>
          <a:p>
            <a:r>
              <a:rPr lang="zh-CN" altLang="en-US" sz="22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p:cNvSpPr/>
          <p:nvPr/>
        </p:nvSpPr>
        <p:spPr>
          <a:xfrm>
            <a:off x="2712413" y="4411933"/>
            <a:ext cx="3839513" cy="461665"/>
          </a:xfrm>
          <a:prstGeom prst="rect">
            <a:avLst/>
          </a:prstGeom>
        </p:spPr>
        <p:txBody>
          <a:bodyPr wrap="none">
            <a:spAutoFit/>
          </a:bodyPr>
          <a:lstStyle/>
          <a:p>
            <a:r>
              <a:rPr lang="en-US" altLang="zh-CN"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Communication and Network</a:t>
            </a:r>
            <a:endParaRPr lang="zh-CN" altLang="en-US"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9" name="矩形 18"/>
          <p:cNvSpPr/>
          <p:nvPr/>
        </p:nvSpPr>
        <p:spPr>
          <a:xfrm>
            <a:off x="579790" y="2353438"/>
            <a:ext cx="5012980" cy="1200329"/>
          </a:xfrm>
          <a:prstGeom prst="rect">
            <a:avLst/>
          </a:prstGeom>
        </p:spPr>
        <p:txBody>
          <a:bodyPr wrap="square">
            <a:spAutoFit/>
          </a:bodyPr>
          <a:lstStyle/>
          <a:p>
            <a:r>
              <a:rPr lang="zh-CN" altLang="en-US" sz="7200" spc="300"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72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p:cNvSpPr/>
          <p:nvPr/>
        </p:nvSpPr>
        <p:spPr>
          <a:xfrm>
            <a:off x="5351339" y="3034890"/>
            <a:ext cx="2839239" cy="1107996"/>
          </a:xfrm>
          <a:prstGeom prst="rect">
            <a:avLst/>
          </a:prstGeom>
        </p:spPr>
        <p:txBody>
          <a:bodyPr wrap="none">
            <a:spAutoFit/>
          </a:bodyPr>
          <a:lstStyle/>
          <a:p>
            <a:r>
              <a:rPr lang="zh-CN" altLang="en-US" sz="6600" spc="300"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66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p:cNvGrpSpPr/>
          <p:nvPr/>
        </p:nvGrpSpPr>
        <p:grpSpPr>
          <a:xfrm>
            <a:off x="1668837" y="3480450"/>
            <a:ext cx="2506834" cy="1107996"/>
            <a:chOff x="1952155" y="3733070"/>
            <a:chExt cx="2506834" cy="1107996"/>
          </a:xfrm>
        </p:grpSpPr>
        <p:sp>
          <p:nvSpPr>
            <p:cNvPr id="17" name="矩形 16"/>
            <p:cNvSpPr/>
            <p:nvPr/>
          </p:nvSpPr>
          <p:spPr>
            <a:xfrm>
              <a:off x="1952155" y="3733070"/>
              <a:ext cx="748923" cy="1107996"/>
            </a:xfrm>
            <a:prstGeom prst="rect">
              <a:avLst/>
            </a:prstGeom>
          </p:spPr>
          <p:txBody>
            <a:bodyPr wrap="none">
              <a:spAutoFit/>
            </a:bodyPr>
            <a:lstStyle/>
            <a:p>
              <a:r>
                <a:rPr lang="en-US" altLang="zh-CN" sz="6600" dirty="0">
                  <a:solidFill>
                    <a:srgbClr val="1F25A0"/>
                  </a:solidFill>
                  <a:latin typeface="Times New Roman" panose="02020603050405020304" pitchFamily="18" charset="0"/>
                  <a:cs typeface="Times New Roman" panose="02020603050405020304" pitchFamily="18" charset="0"/>
                </a:rPr>
                <a:t>C</a:t>
              </a:r>
              <a:endParaRPr lang="zh-CN" altLang="en-US" sz="19900" dirty="0">
                <a:solidFill>
                  <a:srgbClr val="1F25A0"/>
                </a:solidFill>
              </a:endParaRPr>
            </a:p>
          </p:txBody>
        </p:sp>
        <p:sp>
          <p:nvSpPr>
            <p:cNvPr id="21" name="矩形 20"/>
            <p:cNvSpPr/>
            <p:nvPr/>
          </p:nvSpPr>
          <p:spPr>
            <a:xfrm>
              <a:off x="2557506" y="4187971"/>
              <a:ext cx="1901483" cy="523220"/>
            </a:xfrm>
            <a:prstGeom prst="rect">
              <a:avLst/>
            </a:prstGeom>
          </p:spPr>
          <p:txBody>
            <a:bodyPr wrap="none">
              <a:spAutoFit/>
            </a:bodyPr>
            <a:lstStyle/>
            <a:p>
              <a:r>
                <a:rPr lang="en-US" altLang="zh-CN" sz="2800" dirty="0">
                  <a:gradFill>
                    <a:gsLst>
                      <a:gs pos="100000">
                        <a:srgbClr val="1F25A0"/>
                      </a:gs>
                      <a:gs pos="0">
                        <a:srgbClr val="2E95D1"/>
                      </a:gs>
                    </a:gsLst>
                    <a:lin ang="10800000" scaled="0"/>
                  </a:gradFill>
                  <a:latin typeface="Times New Roman" panose="02020603050405020304" pitchFamily="18" charset="0"/>
                  <a:cs typeface="Times New Roman" panose="02020603050405020304" pitchFamily="18" charset="0"/>
                </a:rPr>
                <a:t>OMPUTER</a:t>
              </a:r>
              <a:endParaRPr lang="zh-CN" altLang="en-US" sz="6600" dirty="0">
                <a:gradFill>
                  <a:gsLst>
                    <a:gs pos="100000">
                      <a:srgbClr val="1F25A0"/>
                    </a:gs>
                    <a:gs pos="0">
                      <a:srgbClr val="2E95D1"/>
                    </a:gs>
                  </a:gsLst>
                  <a:lin ang="10800000" scaled="0"/>
                </a:gradFill>
              </a:endParaRPr>
            </a:p>
          </p:txBody>
        </p:sp>
      </p:grpSp>
      <p:pic>
        <p:nvPicPr>
          <p:cNvPr id="25" name="图形 2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7502" y="893703"/>
            <a:ext cx="2024728" cy="1323440"/>
          </a:xfrm>
          <a:prstGeom prst="rect">
            <a:avLst/>
          </a:prstGeom>
        </p:spPr>
      </p:pic>
      <p:grpSp>
        <p:nvGrpSpPr>
          <p:cNvPr id="27" name="组合 26"/>
          <p:cNvGrpSpPr/>
          <p:nvPr/>
        </p:nvGrpSpPr>
        <p:grpSpPr>
          <a:xfrm>
            <a:off x="464189" y="3254823"/>
            <a:ext cx="4792100" cy="707886"/>
            <a:chOff x="1047990" y="3273775"/>
            <a:chExt cx="4792100" cy="707886"/>
          </a:xfrm>
        </p:grpSpPr>
        <p:cxnSp>
          <p:nvCxnSpPr>
            <p:cNvPr id="8" name="直接连接符 7"/>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47990" y="3273775"/>
              <a:ext cx="712054" cy="707886"/>
            </a:xfrm>
            <a:prstGeom prst="rect">
              <a:avLst/>
            </a:prstGeom>
            <a:effectLst/>
          </p:spPr>
          <p:txBody>
            <a:bodyPr wrap="none">
              <a:spAutoFit/>
            </a:bodyPr>
            <a:lstStyle/>
            <a:p>
              <a:pPr algn="ctr"/>
              <a:r>
                <a:rPr kumimoji="1" lang="en-US" altLang="zh-CN" sz="4000" b="1" dirty="0">
                  <a:solidFill>
                    <a:srgbClr val="00B0F0"/>
                  </a:solidFill>
                  <a:latin typeface="造字工房朗倩（非商用）细体" pitchFamily="50" charset="-122"/>
                  <a:ea typeface="造字工房朗倩（非商用）细体" pitchFamily="50" charset="-122"/>
                </a:rPr>
                <a:t>…</a:t>
              </a:r>
            </a:p>
          </p:txBody>
        </p:sp>
      </p:grpSp>
      <p:sp>
        <p:nvSpPr>
          <p:cNvPr id="2" name="灯片编号占位符 1">
            <a:extLst>
              <a:ext uri="{FF2B5EF4-FFF2-40B4-BE49-F238E27FC236}">
                <a16:creationId xmlns:a16="http://schemas.microsoft.com/office/drawing/2014/main" id="{8C55DE6A-3340-4C85-8D50-E4E8F5795288}"/>
              </a:ext>
            </a:extLst>
          </p:cNvPr>
          <p:cNvSpPr>
            <a:spLocks noGrp="1"/>
          </p:cNvSpPr>
          <p:nvPr>
            <p:ph type="sldNum" sz="quarter" idx="12"/>
          </p:nvPr>
        </p:nvSpPr>
        <p:spPr/>
        <p:txBody>
          <a:bodyPr/>
          <a:lstStyle/>
          <a:p>
            <a:fld id="{91F2D4EF-46D4-4764-B373-FC59CD1D281E}" type="slidenum">
              <a:rPr lang="zh-CN" altLang="en-US" smtClean="0"/>
              <a:t>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430213" y="0"/>
            <a:ext cx="10298747" cy="1428590"/>
            <a:chOff x="551030" y="-368704"/>
            <a:chExt cx="10298747" cy="1428590"/>
          </a:xfrm>
        </p:grpSpPr>
        <p:grpSp>
          <p:nvGrpSpPr>
            <p:cNvPr id="29" name="组合 28"/>
            <p:cNvGrpSpPr/>
            <p:nvPr/>
          </p:nvGrpSpPr>
          <p:grpSpPr>
            <a:xfrm>
              <a:off x="1201630" y="303926"/>
              <a:ext cx="9648147" cy="755960"/>
              <a:chOff x="1839057" y="967770"/>
              <a:chExt cx="9648147" cy="755960"/>
            </a:xfrm>
          </p:grpSpPr>
          <p:sp>
            <p:nvSpPr>
              <p:cNvPr id="31" name="矩形: 圆角 30"/>
              <p:cNvSpPr/>
              <p:nvPr/>
            </p:nvSpPr>
            <p:spPr>
              <a:xfrm>
                <a:off x="1839057" y="967770"/>
                <a:ext cx="9018367" cy="75596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870111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决定你的网络应用所需采用的体系结构</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1" name="组合 40"/>
          <p:cNvGrpSpPr/>
          <p:nvPr/>
        </p:nvGrpSpPr>
        <p:grpSpPr>
          <a:xfrm>
            <a:off x="1472544" y="2767637"/>
            <a:ext cx="1970425" cy="1970425"/>
            <a:chOff x="737414" y="3164436"/>
            <a:chExt cx="1900298" cy="1900298"/>
          </a:xfrm>
        </p:grpSpPr>
        <p:grpSp>
          <p:nvGrpSpPr>
            <p:cNvPr id="42" name="组合 41"/>
            <p:cNvGrpSpPr/>
            <p:nvPr/>
          </p:nvGrpSpPr>
          <p:grpSpPr>
            <a:xfrm>
              <a:off x="737414" y="3164436"/>
              <a:ext cx="1900298" cy="1900298"/>
              <a:chOff x="795138" y="3164436"/>
              <a:chExt cx="1900298" cy="1900298"/>
            </a:xfrm>
          </p:grpSpPr>
          <p:sp>
            <p:nvSpPr>
              <p:cNvPr id="44" name="椭圆 43"/>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 name="Text Box 79"/>
            <p:cNvSpPr txBox="1">
              <a:spLocks noChangeArrowheads="1"/>
            </p:cNvSpPr>
            <p:nvPr/>
          </p:nvSpPr>
          <p:spPr bwMode="auto">
            <a:xfrm>
              <a:off x="809189" y="3340385"/>
              <a:ext cx="1747898" cy="163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客户机</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体系结构（</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6" name="组合 45"/>
          <p:cNvGrpSpPr/>
          <p:nvPr/>
        </p:nvGrpSpPr>
        <p:grpSpPr>
          <a:xfrm>
            <a:off x="5135930" y="2767637"/>
            <a:ext cx="1970425" cy="1970425"/>
            <a:chOff x="737414" y="3164436"/>
            <a:chExt cx="1900298" cy="1900298"/>
          </a:xfrm>
        </p:grpSpPr>
        <p:grpSp>
          <p:nvGrpSpPr>
            <p:cNvPr id="47" name="组合 46"/>
            <p:cNvGrpSpPr/>
            <p:nvPr/>
          </p:nvGrpSpPr>
          <p:grpSpPr>
            <a:xfrm>
              <a:off x="737414" y="3164436"/>
              <a:ext cx="1900298" cy="1900298"/>
              <a:chOff x="795138" y="3164436"/>
              <a:chExt cx="1900298" cy="1900298"/>
            </a:xfrm>
          </p:grpSpPr>
          <p:sp>
            <p:nvSpPr>
              <p:cNvPr id="49" name="椭圆 48"/>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50" name="椭圆 49"/>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48" name="Text Box 79"/>
            <p:cNvSpPr txBox="1">
              <a:spLocks noChangeArrowheads="1"/>
            </p:cNvSpPr>
            <p:nvPr/>
          </p:nvSpPr>
          <p:spPr bwMode="auto">
            <a:xfrm>
              <a:off x="896617" y="3733117"/>
              <a:ext cx="1573043" cy="85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体系</a:t>
              </a:r>
              <a:endPar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结构</a:t>
              </a:r>
            </a:p>
          </p:txBody>
        </p:sp>
      </p:grpSp>
      <p:grpSp>
        <p:nvGrpSpPr>
          <p:cNvPr id="51" name="组合 50"/>
          <p:cNvGrpSpPr/>
          <p:nvPr/>
        </p:nvGrpSpPr>
        <p:grpSpPr>
          <a:xfrm>
            <a:off x="8749031" y="2767636"/>
            <a:ext cx="1970425" cy="1970425"/>
            <a:chOff x="737414" y="3164436"/>
            <a:chExt cx="1900298" cy="1900298"/>
          </a:xfrm>
        </p:grpSpPr>
        <p:grpSp>
          <p:nvGrpSpPr>
            <p:cNvPr id="52" name="组合 51"/>
            <p:cNvGrpSpPr/>
            <p:nvPr/>
          </p:nvGrpSpPr>
          <p:grpSpPr>
            <a:xfrm>
              <a:off x="737414" y="3164436"/>
              <a:ext cx="1900298" cy="1900298"/>
              <a:chOff x="795138" y="3164436"/>
              <a:chExt cx="1900298" cy="1900298"/>
            </a:xfrm>
          </p:grpSpPr>
          <p:sp>
            <p:nvSpPr>
              <p:cNvPr id="54" name="椭圆 53"/>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 name="椭圆 54"/>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3" name="Text Box 79"/>
            <p:cNvSpPr txBox="1">
              <a:spLocks noChangeArrowheads="1"/>
            </p:cNvSpPr>
            <p:nvPr/>
          </p:nvSpPr>
          <p:spPr bwMode="auto">
            <a:xfrm>
              <a:off x="809189" y="3733117"/>
              <a:ext cx="1747898" cy="85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混合体系</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结构</a:t>
              </a:r>
            </a:p>
          </p:txBody>
        </p:sp>
      </p:grpSp>
      <p:sp>
        <p:nvSpPr>
          <p:cNvPr id="2" name="灯片编号占位符 1">
            <a:extLst>
              <a:ext uri="{FF2B5EF4-FFF2-40B4-BE49-F238E27FC236}">
                <a16:creationId xmlns:a16="http://schemas.microsoft.com/office/drawing/2014/main" id="{E87BCBDA-234F-4440-B112-740EC34D3F5D}"/>
              </a:ext>
            </a:extLst>
          </p:cNvPr>
          <p:cNvSpPr>
            <a:spLocks noGrp="1"/>
          </p:cNvSpPr>
          <p:nvPr>
            <p:ph type="sldNum" sz="quarter" idx="12"/>
          </p:nvPr>
        </p:nvSpPr>
        <p:spPr/>
        <p:txBody>
          <a:bodyPr/>
          <a:lstStyle/>
          <a:p>
            <a:fld id="{91F2D4EF-46D4-4764-B373-FC59CD1D281E}" type="slidenum">
              <a:rPr lang="zh-CN" altLang="en-US" smtClean="0"/>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 calcmode="lin" valueType="num">
                                      <p:cBhvr>
                                        <p:cTn id="13" dur="500" fill="hold"/>
                                        <p:tgtEl>
                                          <p:spTgt spid="41"/>
                                        </p:tgtEl>
                                        <p:attrNameLst>
                                          <p:attrName>style.rotation</p:attrName>
                                        </p:attrNameLst>
                                      </p:cBhvr>
                                      <p:tavLst>
                                        <p:tav tm="0">
                                          <p:val>
                                            <p:fltVal val="90"/>
                                          </p:val>
                                        </p:tav>
                                        <p:tav tm="100000">
                                          <p:val>
                                            <p:fltVal val="0"/>
                                          </p:val>
                                        </p:tav>
                                      </p:tavLst>
                                    </p:anim>
                                    <p:animEffect transition="in" filter="fade">
                                      <p:cBhvr>
                                        <p:cTn id="14" dur="500"/>
                                        <p:tgtEl>
                                          <p:spTgt spid="41"/>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 calcmode="lin" valueType="num">
                                      <p:cBhvr>
                                        <p:cTn id="20" dur="500" fill="hold"/>
                                        <p:tgtEl>
                                          <p:spTgt spid="46"/>
                                        </p:tgtEl>
                                        <p:attrNameLst>
                                          <p:attrName>style.rotation</p:attrName>
                                        </p:attrNameLst>
                                      </p:cBhvr>
                                      <p:tavLst>
                                        <p:tav tm="0">
                                          <p:val>
                                            <p:fltVal val="90"/>
                                          </p:val>
                                        </p:tav>
                                        <p:tav tm="100000">
                                          <p:val>
                                            <p:fltVal val="0"/>
                                          </p:val>
                                        </p:tav>
                                      </p:tavLst>
                                    </p:anim>
                                    <p:animEffect transition="in" filter="fade">
                                      <p:cBhvr>
                                        <p:cTn id="21" dur="500"/>
                                        <p:tgtEl>
                                          <p:spTgt spid="46"/>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ppt_w</p:attrName>
                                        </p:attrNameLst>
                                      </p:cBhvr>
                                      <p:tavLst>
                                        <p:tav tm="0">
                                          <p:val>
                                            <p:fltVal val="0"/>
                                          </p:val>
                                        </p:tav>
                                        <p:tav tm="100000">
                                          <p:val>
                                            <p:strVal val="#ppt_w"/>
                                          </p:val>
                                        </p:tav>
                                      </p:tavLst>
                                    </p:anim>
                                    <p:anim calcmode="lin" valueType="num">
                                      <p:cBhvr>
                                        <p:cTn id="26" dur="500" fill="hold"/>
                                        <p:tgtEl>
                                          <p:spTgt spid="51"/>
                                        </p:tgtEl>
                                        <p:attrNameLst>
                                          <p:attrName>ppt_h</p:attrName>
                                        </p:attrNameLst>
                                      </p:cBhvr>
                                      <p:tavLst>
                                        <p:tav tm="0">
                                          <p:val>
                                            <p:fltVal val="0"/>
                                          </p:val>
                                        </p:tav>
                                        <p:tav tm="100000">
                                          <p:val>
                                            <p:strVal val="#ppt_h"/>
                                          </p:val>
                                        </p:tav>
                                      </p:tavLst>
                                    </p:anim>
                                    <p:anim calcmode="lin" valueType="num">
                                      <p:cBhvr>
                                        <p:cTn id="27" dur="500" fill="hold"/>
                                        <p:tgtEl>
                                          <p:spTgt spid="51"/>
                                        </p:tgtEl>
                                        <p:attrNameLst>
                                          <p:attrName>style.rotation</p:attrName>
                                        </p:attrNameLst>
                                      </p:cBhvr>
                                      <p:tavLst>
                                        <p:tav tm="0">
                                          <p:val>
                                            <p:fltVal val="90"/>
                                          </p:val>
                                        </p:tav>
                                        <p:tav tm="100000">
                                          <p:val>
                                            <p:fltVal val="0"/>
                                          </p:val>
                                        </p:tav>
                                      </p:tavLst>
                                    </p:anim>
                                    <p:animEffect transition="in" filter="fade">
                                      <p:cBhvr>
                                        <p:cTn id="2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29529" y="315996"/>
            <a:ext cx="5401384" cy="1007827"/>
            <a:chOff x="658104" y="373146"/>
            <a:chExt cx="4623170" cy="1007827"/>
          </a:xfrm>
        </p:grpSpPr>
        <p:grpSp>
          <p:nvGrpSpPr>
            <p:cNvPr id="17" name="组合 16"/>
            <p:cNvGrpSpPr/>
            <p:nvPr/>
          </p:nvGrpSpPr>
          <p:grpSpPr>
            <a:xfrm>
              <a:off x="1080814" y="763297"/>
              <a:ext cx="4200460" cy="617676"/>
              <a:chOff x="1839058" y="1058437"/>
              <a:chExt cx="4200460" cy="617676"/>
            </a:xfrm>
          </p:grpSpPr>
          <p:sp>
            <p:nvSpPr>
              <p:cNvPr id="19" name="矩形: 圆角 11"/>
              <p:cNvSpPr/>
              <p:nvPr/>
            </p:nvSpPr>
            <p:spPr>
              <a:xfrm>
                <a:off x="1839058" y="1058437"/>
                <a:ext cx="4200460"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0" name="文本框 19"/>
              <p:cNvSpPr txBox="1"/>
              <p:nvPr/>
            </p:nvSpPr>
            <p:spPr>
              <a:xfrm>
                <a:off x="2735220" y="1091338"/>
                <a:ext cx="299555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真正</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的实现</a:t>
                </a:r>
              </a:p>
            </p:txBody>
          </p:sp>
        </p:grpSp>
        <p:pic>
          <p:nvPicPr>
            <p:cNvPr id="18" name="图片 17"/>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24" name="Text Box 4"/>
          <p:cNvSpPr txBox="1">
            <a:spLocks noChangeArrowheads="1"/>
          </p:cNvSpPr>
          <p:nvPr/>
        </p:nvSpPr>
        <p:spPr bwMode="auto">
          <a:xfrm>
            <a:off x="6096000" y="2110700"/>
            <a:ext cx="1595437" cy="369888"/>
          </a:xfrm>
          <a:prstGeom prst="rect">
            <a:avLst/>
          </a:prstGeom>
          <a:solidFill>
            <a:srgbClr val="CCFFFF"/>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 panose="02010609060101010101" pitchFamily="49" charset="-122"/>
                <a:cs typeface="Arial" panose="020B0604020202020204" pitchFamily="34" charset="0"/>
              </a:rPr>
              <a:t>根</a:t>
            </a:r>
            <a:r>
              <a:rPr lang="en-US" altLang="zh-CN" dirty="0">
                <a:ea typeface="楷体" panose="02010609060101010101" pitchFamily="49" charset="-122"/>
                <a:cs typeface="Arial" panose="020B0604020202020204" pitchFamily="34" charset="0"/>
              </a:rPr>
              <a:t>DNS</a:t>
            </a:r>
            <a:r>
              <a:rPr lang="zh-CN" altLang="en-US" dirty="0">
                <a:ea typeface="楷体" panose="02010609060101010101" pitchFamily="49" charset="-122"/>
                <a:cs typeface="Arial" panose="020B0604020202020204" pitchFamily="34" charset="0"/>
              </a:rPr>
              <a:t>服务器</a:t>
            </a:r>
          </a:p>
        </p:txBody>
      </p:sp>
      <p:sp>
        <p:nvSpPr>
          <p:cNvPr id="25" name="Text Box 5"/>
          <p:cNvSpPr txBox="1">
            <a:spLocks noChangeArrowheads="1"/>
          </p:cNvSpPr>
          <p:nvPr/>
        </p:nvSpPr>
        <p:spPr bwMode="auto">
          <a:xfrm>
            <a:off x="3581400" y="3026688"/>
            <a:ext cx="1928812" cy="369887"/>
          </a:xfrm>
          <a:prstGeom prst="rect">
            <a:avLst/>
          </a:prstGeom>
          <a:solidFill>
            <a:srgbClr val="FF99CC"/>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 panose="02010609060101010101" pitchFamily="49" charset="-122"/>
                <a:cs typeface="Arial" panose="020B0604020202020204" pitchFamily="34" charset="0"/>
              </a:rPr>
              <a:t>.com DNS</a:t>
            </a:r>
            <a:r>
              <a:rPr lang="zh-CN" altLang="en-US">
                <a:ea typeface="楷体" panose="02010609060101010101" pitchFamily="49" charset="-122"/>
                <a:cs typeface="Arial" panose="020B0604020202020204" pitchFamily="34" charset="0"/>
              </a:rPr>
              <a:t>服务器</a:t>
            </a:r>
          </a:p>
        </p:txBody>
      </p:sp>
      <p:sp>
        <p:nvSpPr>
          <p:cNvPr id="26" name="Text Box 6"/>
          <p:cNvSpPr txBox="1">
            <a:spLocks noChangeArrowheads="1"/>
          </p:cNvSpPr>
          <p:nvPr/>
        </p:nvSpPr>
        <p:spPr bwMode="auto">
          <a:xfrm>
            <a:off x="8262937" y="3026688"/>
            <a:ext cx="1870075" cy="376237"/>
          </a:xfrm>
          <a:prstGeom prst="rect">
            <a:avLst/>
          </a:prstGeom>
          <a:solidFill>
            <a:srgbClr val="FF99CC"/>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 panose="02010609060101010101" pitchFamily="49" charset="-122"/>
                <a:cs typeface="Arial" panose="020B0604020202020204" pitchFamily="34" charset="0"/>
              </a:rPr>
              <a:t>.edu DNS</a:t>
            </a:r>
            <a:r>
              <a:rPr lang="zh-CN" altLang="en-US">
                <a:ea typeface="楷体" panose="02010609060101010101" pitchFamily="49" charset="-122"/>
                <a:cs typeface="Arial" panose="020B0604020202020204" pitchFamily="34" charset="0"/>
              </a:rPr>
              <a:t>服务器</a:t>
            </a:r>
          </a:p>
        </p:txBody>
      </p:sp>
      <p:sp>
        <p:nvSpPr>
          <p:cNvPr id="28" name="Text Box 7"/>
          <p:cNvSpPr txBox="1">
            <a:spLocks noChangeArrowheads="1"/>
          </p:cNvSpPr>
          <p:nvPr/>
        </p:nvSpPr>
        <p:spPr bwMode="auto">
          <a:xfrm>
            <a:off x="6030912" y="3026688"/>
            <a:ext cx="1730375" cy="376237"/>
          </a:xfrm>
          <a:prstGeom prst="rect">
            <a:avLst/>
          </a:prstGeom>
          <a:solidFill>
            <a:srgbClr val="FF99CC"/>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ea typeface="楷体" panose="02010609060101010101" pitchFamily="49" charset="-122"/>
                <a:cs typeface="Arial" panose="020B0604020202020204" pitchFamily="34" charset="0"/>
              </a:rPr>
              <a:t>.</a:t>
            </a:r>
            <a:r>
              <a:rPr lang="en-US" altLang="zh-CN" dirty="0" err="1">
                <a:ea typeface="楷体" panose="02010609060101010101" pitchFamily="49" charset="-122"/>
                <a:cs typeface="Arial" panose="020B0604020202020204" pitchFamily="34" charset="0"/>
              </a:rPr>
              <a:t>cn</a:t>
            </a:r>
            <a:r>
              <a:rPr lang="en-US" altLang="zh-CN" dirty="0">
                <a:ea typeface="楷体" panose="02010609060101010101" pitchFamily="49" charset="-122"/>
                <a:cs typeface="Arial" panose="020B0604020202020204" pitchFamily="34" charset="0"/>
              </a:rPr>
              <a:t> DNS</a:t>
            </a:r>
            <a:r>
              <a:rPr lang="zh-CN" altLang="en-US" dirty="0">
                <a:ea typeface="楷体" panose="02010609060101010101" pitchFamily="49" charset="-122"/>
                <a:cs typeface="Arial" panose="020B0604020202020204" pitchFamily="34" charset="0"/>
              </a:rPr>
              <a:t>服务器</a:t>
            </a:r>
          </a:p>
        </p:txBody>
      </p:sp>
      <p:sp>
        <p:nvSpPr>
          <p:cNvPr id="29" name="Text Box 8"/>
          <p:cNvSpPr txBox="1">
            <a:spLocks noChangeArrowheads="1"/>
          </p:cNvSpPr>
          <p:nvPr/>
        </p:nvSpPr>
        <p:spPr bwMode="auto">
          <a:xfrm>
            <a:off x="3509962" y="4107775"/>
            <a:ext cx="1365250" cy="646113"/>
          </a:xfrm>
          <a:prstGeom prst="rect">
            <a:avLst/>
          </a:prstGeom>
          <a:solidFill>
            <a:srgbClr val="FFFF99"/>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 panose="02010609060101010101" pitchFamily="49" charset="-122"/>
                <a:cs typeface="Arial" panose="020B0604020202020204" pitchFamily="34" charset="0"/>
              </a:rPr>
              <a:t>yahoo.com</a:t>
            </a:r>
          </a:p>
          <a:p>
            <a:pPr eaLnBrk="1" hangingPunct="1"/>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服务器</a:t>
            </a:r>
          </a:p>
        </p:txBody>
      </p:sp>
      <p:sp>
        <p:nvSpPr>
          <p:cNvPr id="30" name="Text Box 11"/>
          <p:cNvSpPr txBox="1">
            <a:spLocks noChangeArrowheads="1"/>
          </p:cNvSpPr>
          <p:nvPr/>
        </p:nvSpPr>
        <p:spPr bwMode="auto">
          <a:xfrm>
            <a:off x="8910637" y="4107775"/>
            <a:ext cx="1365250" cy="646113"/>
          </a:xfrm>
          <a:prstGeom prst="rect">
            <a:avLst/>
          </a:prstGeom>
          <a:solidFill>
            <a:srgbClr val="FFFF99"/>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 panose="02010609060101010101" pitchFamily="49" charset="-122"/>
                <a:cs typeface="Arial" panose="020B0604020202020204" pitchFamily="34" charset="0"/>
              </a:rPr>
              <a:t>umass.edu</a:t>
            </a:r>
          </a:p>
          <a:p>
            <a:pPr eaLnBrk="1" hangingPunct="1"/>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服务器</a:t>
            </a:r>
          </a:p>
        </p:txBody>
      </p:sp>
      <p:sp>
        <p:nvSpPr>
          <p:cNvPr id="31" name="Text Box 12"/>
          <p:cNvSpPr txBox="1">
            <a:spLocks noChangeArrowheads="1"/>
          </p:cNvSpPr>
          <p:nvPr/>
        </p:nvSpPr>
        <p:spPr bwMode="auto">
          <a:xfrm>
            <a:off x="5380037" y="4107775"/>
            <a:ext cx="1365250" cy="646113"/>
          </a:xfrm>
          <a:prstGeom prst="rect">
            <a:avLst/>
          </a:prstGeom>
          <a:solidFill>
            <a:srgbClr val="FFFF99"/>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楷体" panose="02010609060101010101" pitchFamily="49" charset="-122"/>
                <a:cs typeface="Arial" panose="020B0604020202020204" pitchFamily="34" charset="0"/>
              </a:rPr>
              <a:t>edu.cn</a:t>
            </a:r>
          </a:p>
          <a:p>
            <a:pPr algn="ctr" eaLnBrk="1" hangingPunct="1"/>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服务器</a:t>
            </a:r>
          </a:p>
        </p:txBody>
      </p:sp>
      <p:sp>
        <p:nvSpPr>
          <p:cNvPr id="32" name="Text Box 13"/>
          <p:cNvSpPr txBox="1">
            <a:spLocks noChangeArrowheads="1"/>
          </p:cNvSpPr>
          <p:nvPr/>
        </p:nvSpPr>
        <p:spPr bwMode="auto">
          <a:xfrm>
            <a:off x="7253287" y="4107775"/>
            <a:ext cx="1365250" cy="646113"/>
          </a:xfrm>
          <a:prstGeom prst="rect">
            <a:avLst/>
          </a:prstGeom>
          <a:solidFill>
            <a:srgbClr val="FFFF99"/>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楷体" panose="02010609060101010101" pitchFamily="49" charset="-122"/>
                <a:cs typeface="Arial" panose="020B0604020202020204" pitchFamily="34" charset="0"/>
              </a:rPr>
              <a:t>com.cn</a:t>
            </a:r>
          </a:p>
          <a:p>
            <a:pPr algn="ctr" eaLnBrk="1" hangingPunct="1"/>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服务器</a:t>
            </a:r>
          </a:p>
        </p:txBody>
      </p:sp>
      <p:sp>
        <p:nvSpPr>
          <p:cNvPr id="34" name="Line 14"/>
          <p:cNvSpPr>
            <a:spLocks noChangeShapeType="1"/>
          </p:cNvSpPr>
          <p:nvPr/>
        </p:nvSpPr>
        <p:spPr bwMode="auto">
          <a:xfrm>
            <a:off x="6823075" y="2450425"/>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15"/>
          <p:cNvSpPr>
            <a:spLocks noChangeShapeType="1"/>
          </p:cNvSpPr>
          <p:nvPr/>
        </p:nvSpPr>
        <p:spPr bwMode="auto">
          <a:xfrm>
            <a:off x="4446587" y="2666325"/>
            <a:ext cx="48244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Line 16"/>
          <p:cNvSpPr>
            <a:spLocks noChangeShapeType="1"/>
          </p:cNvSpPr>
          <p:nvPr/>
        </p:nvSpPr>
        <p:spPr bwMode="auto">
          <a:xfrm>
            <a:off x="4446587" y="2666325"/>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17"/>
          <p:cNvSpPr>
            <a:spLocks noChangeShapeType="1"/>
          </p:cNvSpPr>
          <p:nvPr/>
        </p:nvSpPr>
        <p:spPr bwMode="auto">
          <a:xfrm>
            <a:off x="6823075" y="2666325"/>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18"/>
          <p:cNvSpPr>
            <a:spLocks noChangeShapeType="1"/>
          </p:cNvSpPr>
          <p:nvPr/>
        </p:nvSpPr>
        <p:spPr bwMode="auto">
          <a:xfrm>
            <a:off x="9271000" y="2666325"/>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19"/>
          <p:cNvSpPr>
            <a:spLocks noChangeShapeType="1"/>
          </p:cNvSpPr>
          <p:nvPr/>
        </p:nvSpPr>
        <p:spPr bwMode="auto">
          <a:xfrm>
            <a:off x="4446587" y="3387050"/>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20"/>
          <p:cNvSpPr>
            <a:spLocks noChangeShapeType="1"/>
          </p:cNvSpPr>
          <p:nvPr/>
        </p:nvSpPr>
        <p:spPr bwMode="auto">
          <a:xfrm>
            <a:off x="9271000" y="3387050"/>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21"/>
          <p:cNvSpPr>
            <a:spLocks noChangeShapeType="1"/>
          </p:cNvSpPr>
          <p:nvPr/>
        </p:nvSpPr>
        <p:spPr bwMode="auto">
          <a:xfrm>
            <a:off x="6030912" y="3747413"/>
            <a:ext cx="19431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22"/>
          <p:cNvSpPr>
            <a:spLocks noChangeShapeType="1"/>
          </p:cNvSpPr>
          <p:nvPr/>
        </p:nvSpPr>
        <p:spPr bwMode="auto">
          <a:xfrm>
            <a:off x="6030912" y="37474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23"/>
          <p:cNvSpPr>
            <a:spLocks noChangeShapeType="1"/>
          </p:cNvSpPr>
          <p:nvPr/>
        </p:nvSpPr>
        <p:spPr bwMode="auto">
          <a:xfrm>
            <a:off x="7974012" y="37474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24"/>
          <p:cNvSpPr>
            <a:spLocks noChangeShapeType="1"/>
          </p:cNvSpPr>
          <p:nvPr/>
        </p:nvSpPr>
        <p:spPr bwMode="auto">
          <a:xfrm>
            <a:off x="6823075" y="338705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Text Box 25"/>
          <p:cNvSpPr txBox="1">
            <a:spLocks noChangeArrowheads="1"/>
          </p:cNvSpPr>
          <p:nvPr/>
        </p:nvSpPr>
        <p:spPr bwMode="auto">
          <a:xfrm>
            <a:off x="5375275" y="5258713"/>
            <a:ext cx="1377950" cy="646112"/>
          </a:xfrm>
          <a:prstGeom prst="rect">
            <a:avLst/>
          </a:prstGeom>
          <a:solidFill>
            <a:srgbClr val="FFFF99"/>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 panose="02010609060101010101" pitchFamily="49" charset="-122"/>
                <a:cs typeface="Arial" panose="020B0604020202020204" pitchFamily="34" charset="0"/>
              </a:rPr>
              <a:t>hust.edu.cn</a:t>
            </a:r>
          </a:p>
          <a:p>
            <a:pPr eaLnBrk="1" hangingPunct="1"/>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服务器</a:t>
            </a:r>
          </a:p>
        </p:txBody>
      </p:sp>
      <p:sp>
        <p:nvSpPr>
          <p:cNvPr id="47" name="Text Box 26"/>
          <p:cNvSpPr txBox="1">
            <a:spLocks noChangeArrowheads="1"/>
          </p:cNvSpPr>
          <p:nvPr/>
        </p:nvSpPr>
        <p:spPr bwMode="auto">
          <a:xfrm>
            <a:off x="7181850" y="5257125"/>
            <a:ext cx="1570037" cy="646113"/>
          </a:xfrm>
          <a:prstGeom prst="rect">
            <a:avLst/>
          </a:prstGeom>
          <a:solidFill>
            <a:srgbClr val="FFFF99"/>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 panose="02010609060101010101" pitchFamily="49" charset="-122"/>
                <a:cs typeface="Arial" panose="020B0604020202020204" pitchFamily="34" charset="0"/>
              </a:rPr>
              <a:t>baidu.com.cn</a:t>
            </a:r>
          </a:p>
          <a:p>
            <a:pPr eaLnBrk="1" hangingPunct="1"/>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服务器</a:t>
            </a:r>
          </a:p>
        </p:txBody>
      </p:sp>
      <p:sp>
        <p:nvSpPr>
          <p:cNvPr id="48" name="Line 27"/>
          <p:cNvSpPr>
            <a:spLocks noChangeShapeType="1"/>
          </p:cNvSpPr>
          <p:nvPr/>
        </p:nvSpPr>
        <p:spPr bwMode="auto">
          <a:xfrm>
            <a:off x="6030912" y="4755475"/>
            <a:ext cx="0" cy="503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Line 28"/>
          <p:cNvSpPr>
            <a:spLocks noChangeShapeType="1"/>
          </p:cNvSpPr>
          <p:nvPr/>
        </p:nvSpPr>
        <p:spPr bwMode="auto">
          <a:xfrm>
            <a:off x="7974012" y="4755475"/>
            <a:ext cx="0" cy="503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Text Box 29"/>
          <p:cNvSpPr txBox="1">
            <a:spLocks noChangeArrowheads="1"/>
          </p:cNvSpPr>
          <p:nvPr/>
        </p:nvSpPr>
        <p:spPr bwMode="auto">
          <a:xfrm>
            <a:off x="1709737" y="2091650"/>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ea typeface="楷体" panose="02010609060101010101" pitchFamily="49" charset="-122"/>
                <a:cs typeface="Arial" panose="020B0604020202020204" pitchFamily="34" charset="0"/>
              </a:rPr>
              <a:t>根</a:t>
            </a:r>
            <a:r>
              <a:rPr lang="en-US" altLang="zh-CN">
                <a:solidFill>
                  <a:srgbClr val="FF0000"/>
                </a:solidFill>
                <a:ea typeface="楷体" panose="02010609060101010101" pitchFamily="49" charset="-122"/>
                <a:cs typeface="Arial" panose="020B0604020202020204" pitchFamily="34" charset="0"/>
              </a:rPr>
              <a:t>DNS</a:t>
            </a:r>
            <a:r>
              <a:rPr lang="zh-CN" altLang="en-US">
                <a:solidFill>
                  <a:srgbClr val="FF0000"/>
                </a:solidFill>
                <a:ea typeface="楷体" panose="02010609060101010101" pitchFamily="49" charset="-122"/>
                <a:cs typeface="Arial" panose="020B0604020202020204" pitchFamily="34" charset="0"/>
              </a:rPr>
              <a:t>服务器</a:t>
            </a:r>
          </a:p>
        </p:txBody>
      </p:sp>
      <p:sp>
        <p:nvSpPr>
          <p:cNvPr id="51" name="Text Box 30"/>
          <p:cNvSpPr txBox="1">
            <a:spLocks noChangeArrowheads="1"/>
          </p:cNvSpPr>
          <p:nvPr/>
        </p:nvSpPr>
        <p:spPr bwMode="auto">
          <a:xfrm>
            <a:off x="1709737" y="2955250"/>
            <a:ext cx="154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FF0000"/>
                </a:solidFill>
                <a:ea typeface="楷体" panose="02010609060101010101" pitchFamily="49" charset="-122"/>
                <a:cs typeface="Arial" panose="020B0604020202020204" pitchFamily="34" charset="0"/>
              </a:rPr>
              <a:t>顶级域（</a:t>
            </a:r>
            <a:r>
              <a:rPr lang="en-US" altLang="zh-CN">
                <a:solidFill>
                  <a:srgbClr val="FF0000"/>
                </a:solidFill>
                <a:ea typeface="楷体" panose="02010609060101010101" pitchFamily="49" charset="-122"/>
                <a:cs typeface="Arial" panose="020B0604020202020204" pitchFamily="34" charset="0"/>
              </a:rPr>
              <a:t>TLD</a:t>
            </a:r>
            <a:r>
              <a:rPr lang="zh-CN" altLang="en-US">
                <a:solidFill>
                  <a:srgbClr val="FF0000"/>
                </a:solidFill>
                <a:ea typeface="楷体" panose="02010609060101010101" pitchFamily="49" charset="-122"/>
                <a:cs typeface="Arial" panose="020B0604020202020204" pitchFamily="34" charset="0"/>
              </a:rPr>
              <a:t>）</a:t>
            </a:r>
          </a:p>
          <a:p>
            <a:pPr algn="ctr" eaLnBrk="1" hangingPunct="1"/>
            <a:r>
              <a:rPr lang="zh-CN" altLang="en-US">
                <a:solidFill>
                  <a:srgbClr val="FF0000"/>
                </a:solidFill>
                <a:ea typeface="楷体" panose="02010609060101010101" pitchFamily="49" charset="-122"/>
                <a:cs typeface="Arial" panose="020B0604020202020204" pitchFamily="34" charset="0"/>
              </a:rPr>
              <a:t>服务器</a:t>
            </a:r>
          </a:p>
        </p:txBody>
      </p:sp>
      <p:sp>
        <p:nvSpPr>
          <p:cNvPr id="52" name="Text Box 31"/>
          <p:cNvSpPr txBox="1">
            <a:spLocks noChangeArrowheads="1"/>
          </p:cNvSpPr>
          <p:nvPr/>
        </p:nvSpPr>
        <p:spPr bwMode="auto">
          <a:xfrm>
            <a:off x="1778000" y="4107775"/>
            <a:ext cx="1133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FF0000"/>
                </a:solidFill>
                <a:ea typeface="楷体" panose="02010609060101010101" pitchFamily="49" charset="-122"/>
                <a:cs typeface="Arial" panose="020B0604020202020204" pitchFamily="34" charset="0"/>
              </a:rPr>
              <a:t>权威</a:t>
            </a:r>
            <a:r>
              <a:rPr lang="en-US" altLang="zh-CN">
                <a:solidFill>
                  <a:srgbClr val="FF0000"/>
                </a:solidFill>
                <a:ea typeface="楷体" panose="02010609060101010101" pitchFamily="49" charset="-122"/>
                <a:cs typeface="Arial" panose="020B0604020202020204" pitchFamily="34" charset="0"/>
              </a:rPr>
              <a:t>DNS</a:t>
            </a:r>
          </a:p>
          <a:p>
            <a:pPr algn="ctr" eaLnBrk="1" hangingPunct="1"/>
            <a:r>
              <a:rPr lang="zh-CN" altLang="en-US">
                <a:solidFill>
                  <a:srgbClr val="FF0000"/>
                </a:solidFill>
                <a:ea typeface="楷体" panose="02010609060101010101" pitchFamily="49" charset="-122"/>
                <a:cs typeface="Arial" panose="020B0604020202020204" pitchFamily="34" charset="0"/>
              </a:rPr>
              <a:t>服务器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checkerboard(across)">
                                      <p:cBhvr>
                                        <p:cTn id="7" dur="500"/>
                                        <p:tgtEl>
                                          <p:spTgt spid="4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heckerboard(across)">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checkerboard(across)">
                                      <p:cBhvr>
                                        <p:cTn id="16" dur="500"/>
                                        <p:tgtEl>
                                          <p:spTgt spid="48"/>
                                        </p:tgtEl>
                                      </p:cBhvr>
                                    </p:animEffect>
                                  </p:childTnLst>
                                </p:cTn>
                              </p:par>
                              <p:par>
                                <p:cTn id="17" presetID="5" presetClass="entr" presetSubtype="1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checkerboard(across)">
                                      <p:cBhvr>
                                        <p:cTn id="19" dur="500"/>
                                        <p:tgtEl>
                                          <p:spTgt spid="49"/>
                                        </p:tgtEl>
                                      </p:cBhvr>
                                    </p:animEffect>
                                  </p:childTnLst>
                                </p:cTn>
                              </p:par>
                            </p:childTnLst>
                          </p:cTn>
                        </p:par>
                        <p:par>
                          <p:cTn id="20" fill="hold">
                            <p:stCondLst>
                              <p:cond delay="500"/>
                            </p:stCondLst>
                            <p:childTnLst>
                              <p:par>
                                <p:cTn id="21" presetID="5" presetClass="entr" presetSubtype="1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checkerboard(across)">
                                      <p:cBhvr>
                                        <p:cTn id="23" dur="500"/>
                                        <p:tgtEl>
                                          <p:spTgt spid="3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heckerboard(across)">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checkerboard(across)">
                                      <p:cBhvr>
                                        <p:cTn id="31" dur="500"/>
                                        <p:tgtEl>
                                          <p:spTgt spid="29"/>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checkerboard(across)">
                                      <p:cBhvr>
                                        <p:cTn id="34" dur="500"/>
                                        <p:tgtEl>
                                          <p:spTgt spid="30"/>
                                        </p:tgtEl>
                                      </p:cBhvr>
                                    </p:animEffect>
                                  </p:childTnLst>
                                </p:cTn>
                              </p:par>
                            </p:childTnLst>
                          </p:cTn>
                        </p:par>
                        <p:par>
                          <p:cTn id="35" fill="hold">
                            <p:stCondLst>
                              <p:cond delay="500"/>
                            </p:stCondLst>
                            <p:childTnLst>
                              <p:par>
                                <p:cTn id="36" presetID="5" presetClass="entr" presetSubtype="1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checkerboard(across)">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checkerboard(across)">
                                      <p:cBhvr>
                                        <p:cTn id="43" dur="500"/>
                                        <p:tgtEl>
                                          <p:spTgt spid="43"/>
                                        </p:tgtEl>
                                      </p:cBhvr>
                                    </p:animEffect>
                                  </p:childTnLst>
                                </p:cTn>
                              </p:par>
                              <p:par>
                                <p:cTn id="44" presetID="5" presetClass="entr" presetSubtype="1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checkerboard(across)">
                                      <p:cBhvr>
                                        <p:cTn id="46" dur="500"/>
                                        <p:tgtEl>
                                          <p:spTgt spid="44"/>
                                        </p:tgtEl>
                                      </p:cBhvr>
                                    </p:animEffect>
                                  </p:childTnLst>
                                </p:cTn>
                              </p:par>
                            </p:childTnLst>
                          </p:cTn>
                        </p:par>
                        <p:par>
                          <p:cTn id="47" fill="hold">
                            <p:stCondLst>
                              <p:cond delay="500"/>
                            </p:stCondLst>
                            <p:childTnLst>
                              <p:par>
                                <p:cTn id="48" presetID="5" presetClass="entr" presetSubtype="10"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checkerboard(across)">
                                      <p:cBhvr>
                                        <p:cTn id="50" dur="500"/>
                                        <p:tgtEl>
                                          <p:spTgt spid="42"/>
                                        </p:tgtEl>
                                      </p:cBhvr>
                                    </p:animEffect>
                                  </p:childTnLst>
                                </p:cTn>
                              </p:par>
                            </p:childTnLst>
                          </p:cTn>
                        </p:par>
                        <p:par>
                          <p:cTn id="51" fill="hold">
                            <p:stCondLst>
                              <p:cond delay="1000"/>
                            </p:stCondLst>
                            <p:childTnLst>
                              <p:par>
                                <p:cTn id="52" presetID="5" presetClass="entr" presetSubtype="10"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checkerboard(across)">
                                      <p:cBhvr>
                                        <p:cTn id="54" dur="500"/>
                                        <p:tgtEl>
                                          <p:spTgt spid="45"/>
                                        </p:tgtEl>
                                      </p:cBhvr>
                                    </p:animEffect>
                                  </p:childTnLst>
                                </p:cTn>
                              </p:par>
                            </p:childTnLst>
                          </p:cTn>
                        </p:par>
                        <p:par>
                          <p:cTn id="55" fill="hold">
                            <p:stCondLst>
                              <p:cond delay="1500"/>
                            </p:stCondLst>
                            <p:childTnLst>
                              <p:par>
                                <p:cTn id="56" presetID="5" presetClass="entr" presetSubtype="1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checkerboard(across)">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checkerboard(across)">
                                      <p:cBhvr>
                                        <p:cTn id="63" dur="500"/>
                                        <p:tgtEl>
                                          <p:spTgt spid="40"/>
                                        </p:tgtEl>
                                      </p:cBhvr>
                                    </p:animEffect>
                                  </p:childTnLst>
                                </p:cTn>
                              </p:par>
                              <p:par>
                                <p:cTn id="64" presetID="5" presetClass="entr" presetSubtype="1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checkerboard(across)">
                                      <p:cBhvr>
                                        <p:cTn id="66" dur="500"/>
                                        <p:tgtEl>
                                          <p:spTgt spid="41"/>
                                        </p:tgtEl>
                                      </p:cBhvr>
                                    </p:animEffect>
                                  </p:childTnLst>
                                </p:cTn>
                              </p:par>
                            </p:childTnLst>
                          </p:cTn>
                        </p:par>
                        <p:par>
                          <p:cTn id="67" fill="hold">
                            <p:stCondLst>
                              <p:cond delay="500"/>
                            </p:stCondLst>
                            <p:childTnLst>
                              <p:par>
                                <p:cTn id="68" presetID="5" presetClass="entr" presetSubtype="1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checkerboard(across)">
                                      <p:cBhvr>
                                        <p:cTn id="70" dur="500"/>
                                        <p:tgtEl>
                                          <p:spTgt spid="25"/>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checkerboard(across)">
                                      <p:cBhvr>
                                        <p:cTn id="73" dur="500"/>
                                        <p:tgtEl>
                                          <p:spTgt spid="26"/>
                                        </p:tgtEl>
                                      </p:cBhvr>
                                    </p:animEffect>
                                  </p:childTnLst>
                                </p:cTn>
                              </p:par>
                            </p:childTnLst>
                          </p:cTn>
                        </p:par>
                        <p:par>
                          <p:cTn id="74" fill="hold">
                            <p:stCondLst>
                              <p:cond delay="1000"/>
                            </p:stCondLst>
                            <p:childTnLst>
                              <p:par>
                                <p:cTn id="75" presetID="5" presetClass="entr" presetSubtype="1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checkerboard(across)">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5" presetClass="entr" presetSubtype="1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checkerboard(across)">
                                      <p:cBhvr>
                                        <p:cTn id="82" dur="500"/>
                                        <p:tgtEl>
                                          <p:spTgt spid="36"/>
                                        </p:tgtEl>
                                      </p:cBhvr>
                                    </p:animEffect>
                                  </p:childTnLst>
                                </p:cTn>
                              </p:par>
                              <p:par>
                                <p:cTn id="83" presetID="5" presetClass="entr" presetSubtype="1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checkerboard(across)">
                                      <p:cBhvr>
                                        <p:cTn id="85" dur="500"/>
                                        <p:tgtEl>
                                          <p:spTgt spid="37"/>
                                        </p:tgtEl>
                                      </p:cBhvr>
                                    </p:animEffect>
                                  </p:childTnLst>
                                </p:cTn>
                              </p:par>
                              <p:par>
                                <p:cTn id="86" presetID="5" presetClass="entr" presetSubtype="1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checkerboard(across)">
                                      <p:cBhvr>
                                        <p:cTn id="88" dur="500"/>
                                        <p:tgtEl>
                                          <p:spTgt spid="39"/>
                                        </p:tgtEl>
                                      </p:cBhvr>
                                    </p:animEffect>
                                  </p:childTnLst>
                                </p:cTn>
                              </p:par>
                            </p:childTnLst>
                          </p:cTn>
                        </p:par>
                        <p:par>
                          <p:cTn id="89" fill="hold">
                            <p:stCondLst>
                              <p:cond delay="500"/>
                            </p:stCondLst>
                            <p:childTnLst>
                              <p:par>
                                <p:cTn id="90" presetID="5" presetClass="entr" presetSubtype="10" fill="hold"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checkerboard(across)">
                                      <p:cBhvr>
                                        <p:cTn id="92" dur="500"/>
                                        <p:tgtEl>
                                          <p:spTgt spid="35"/>
                                        </p:tgtEl>
                                      </p:cBhvr>
                                    </p:animEffect>
                                  </p:childTnLst>
                                </p:cTn>
                              </p:par>
                            </p:childTnLst>
                          </p:cTn>
                        </p:par>
                        <p:par>
                          <p:cTn id="93" fill="hold">
                            <p:stCondLst>
                              <p:cond delay="1000"/>
                            </p:stCondLst>
                            <p:childTnLst>
                              <p:par>
                                <p:cTn id="94" presetID="5" presetClass="entr" presetSubtype="10" fill="hold"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checkerboard(across)">
                                      <p:cBhvr>
                                        <p:cTn id="96" dur="500"/>
                                        <p:tgtEl>
                                          <p:spTgt spid="34"/>
                                        </p:tgtEl>
                                      </p:cBhvr>
                                    </p:animEffect>
                                  </p:childTnLst>
                                </p:cTn>
                              </p:par>
                              <p:par>
                                <p:cTn id="97" presetID="5" presetClass="entr" presetSubtype="1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checkerboard(across)">
                                      <p:cBhvr>
                                        <p:cTn id="99" dur="500"/>
                                        <p:tgtEl>
                                          <p:spTgt spid="24"/>
                                        </p:tgtEl>
                                      </p:cBhvr>
                                    </p:animEffect>
                                  </p:childTnLst>
                                </p:cTn>
                              </p:par>
                            </p:childTnLst>
                          </p:cTn>
                        </p:par>
                        <p:par>
                          <p:cTn id="100" fill="hold">
                            <p:stCondLst>
                              <p:cond delay="1500"/>
                            </p:stCondLst>
                            <p:childTnLst>
                              <p:par>
                                <p:cTn id="101" presetID="5" presetClass="entr" presetSubtype="10"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checkerboard(across)">
                                      <p:cBhvr>
                                        <p:cTn id="10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P spid="31" grpId="0" animBg="1"/>
      <p:bldP spid="32" grpId="0" animBg="1"/>
      <p:bldP spid="46" grpId="0" animBg="1"/>
      <p:bldP spid="47" grpId="0" animBg="1"/>
      <p:bldP spid="50" grpId="0"/>
      <p:bldP spid="51" grpId="0"/>
      <p:bldP spid="5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58325" y="1593230"/>
            <a:ext cx="2278743" cy="2670056"/>
            <a:chOff x="1052239" y="2278638"/>
            <a:chExt cx="2278743" cy="2670056"/>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6396" t="12986" r="12509" b="19929"/>
            <a:stretch>
              <a:fillRect/>
            </a:stretch>
          </p:blipFill>
          <p:spPr>
            <a:xfrm>
              <a:off x="1052239" y="2278638"/>
              <a:ext cx="2278743" cy="2300724"/>
            </a:xfrm>
            <a:prstGeom prst="rect">
              <a:avLst/>
            </a:prstGeom>
          </p:spPr>
        </p:pic>
        <p:sp>
          <p:nvSpPr>
            <p:cNvPr id="5" name="文本框 4"/>
            <p:cNvSpPr txBox="1"/>
            <p:nvPr/>
          </p:nvSpPr>
          <p:spPr>
            <a:xfrm>
              <a:off x="1430217" y="4579362"/>
              <a:ext cx="1522786"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根服务器</a:t>
              </a:r>
            </a:p>
          </p:txBody>
        </p:sp>
      </p:grpSp>
      <p:grpSp>
        <p:nvGrpSpPr>
          <p:cNvPr id="13" name="组合 12"/>
          <p:cNvGrpSpPr/>
          <p:nvPr/>
        </p:nvGrpSpPr>
        <p:grpSpPr>
          <a:xfrm>
            <a:off x="3240268" y="1779541"/>
            <a:ext cx="1900765" cy="2483745"/>
            <a:chOff x="3534182" y="2464949"/>
            <a:chExt cx="1900765" cy="2483745"/>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182" y="2464949"/>
              <a:ext cx="1536326" cy="2176099"/>
            </a:xfrm>
            <a:prstGeom prst="rect">
              <a:avLst/>
            </a:prstGeom>
          </p:spPr>
        </p:pic>
        <p:sp>
          <p:nvSpPr>
            <p:cNvPr id="24" name="文本框 23"/>
            <p:cNvSpPr txBox="1"/>
            <p:nvPr/>
          </p:nvSpPr>
          <p:spPr>
            <a:xfrm>
              <a:off x="3534182" y="4579362"/>
              <a:ext cx="1900765"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顶级域服务器</a:t>
              </a:r>
            </a:p>
          </p:txBody>
        </p:sp>
      </p:grpSp>
      <p:grpSp>
        <p:nvGrpSpPr>
          <p:cNvPr id="12" name="组合 11"/>
          <p:cNvGrpSpPr/>
          <p:nvPr/>
        </p:nvGrpSpPr>
        <p:grpSpPr>
          <a:xfrm>
            <a:off x="4979794" y="1593230"/>
            <a:ext cx="2622063" cy="2670056"/>
            <a:chOff x="5273708" y="2278638"/>
            <a:chExt cx="2622063" cy="2670056"/>
          </a:xfrm>
        </p:grpSpPr>
        <p:pic>
          <p:nvPicPr>
            <p:cNvPr id="9" name="图片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3708" y="2278638"/>
              <a:ext cx="2622063" cy="2372966"/>
            </a:xfrm>
            <a:prstGeom prst="rect">
              <a:avLst/>
            </a:prstGeom>
          </p:spPr>
        </p:pic>
        <p:sp>
          <p:nvSpPr>
            <p:cNvPr id="25" name="文本框 24"/>
            <p:cNvSpPr txBox="1"/>
            <p:nvPr/>
          </p:nvSpPr>
          <p:spPr>
            <a:xfrm>
              <a:off x="5906348" y="4579362"/>
              <a:ext cx="1518022"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权威服务器</a:t>
              </a:r>
            </a:p>
          </p:txBody>
        </p:sp>
      </p:grpSp>
      <p:grpSp>
        <p:nvGrpSpPr>
          <p:cNvPr id="28" name="Group 4"/>
          <p:cNvGrpSpPr>
            <a:grpSpLocks noChangeAspect="1"/>
          </p:cNvGrpSpPr>
          <p:nvPr/>
        </p:nvGrpSpPr>
        <p:grpSpPr bwMode="auto">
          <a:xfrm>
            <a:off x="2500646" y="1454869"/>
            <a:ext cx="8828927" cy="4398074"/>
            <a:chOff x="3420" y="4065"/>
            <a:chExt cx="9737" cy="4850"/>
          </a:xfrm>
        </p:grpSpPr>
        <p:sp>
          <p:nvSpPr>
            <p:cNvPr id="29" name="AutoShape 5"/>
            <p:cNvSpPr>
              <a:spLocks noChangeAspect="1" noChangeArrowheads="1"/>
            </p:cNvSpPr>
            <p:nvPr/>
          </p:nvSpPr>
          <p:spPr bwMode="auto">
            <a:xfrm>
              <a:off x="3420" y="4065"/>
              <a:ext cx="9200" cy="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0" name="Picture 6" descr="worldf"/>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0" y="5365"/>
              <a:ext cx="6869" cy="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7"/>
            <p:cNvSpPr/>
            <p:nvPr/>
          </p:nvSpPr>
          <p:spPr bwMode="auto">
            <a:xfrm>
              <a:off x="6119" y="4299"/>
              <a:ext cx="1026" cy="2016"/>
            </a:xfrm>
            <a:custGeom>
              <a:avLst/>
              <a:gdLst>
                <a:gd name="T0" fmla="*/ 0 w 963"/>
                <a:gd name="T1" fmla="*/ 0 h 1893"/>
                <a:gd name="T2" fmla="*/ 0 w 963"/>
                <a:gd name="T3" fmla="*/ 2244 h 1893"/>
                <a:gd name="T4" fmla="*/ 2338 w 963"/>
                <a:gd name="T5" fmla="*/ 4573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Text Box 8"/>
            <p:cNvSpPr txBox="1">
              <a:spLocks noChangeArrowheads="1"/>
            </p:cNvSpPr>
            <p:nvPr/>
          </p:nvSpPr>
          <p:spPr bwMode="auto">
            <a:xfrm>
              <a:off x="3772" y="7445"/>
              <a:ext cx="3218"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000000"/>
                  </a:solidFill>
                </a:rPr>
                <a:t>b USC-ISI Marina del Rey, CA</a:t>
              </a:r>
            </a:p>
            <a:p>
              <a:r>
                <a:rPr lang="en-US" altLang="zh-CN" sz="1000">
                  <a:solidFill>
                    <a:srgbClr val="000000"/>
                  </a:solidFill>
                </a:rPr>
                <a:t>l  ICANN Marina del Rey, CA</a:t>
              </a:r>
            </a:p>
            <a:p>
              <a:pPr algn="ctr"/>
              <a:endParaRPr lang="en-US" altLang="zh-CN" sz="2400">
                <a:latin typeface="Times New Roman" panose="02020603050405020304" pitchFamily="18" charset="0"/>
              </a:endParaRPr>
            </a:p>
          </p:txBody>
        </p:sp>
        <p:sp>
          <p:nvSpPr>
            <p:cNvPr id="34" name="Freeform 9"/>
            <p:cNvSpPr/>
            <p:nvPr/>
          </p:nvSpPr>
          <p:spPr bwMode="auto">
            <a:xfrm>
              <a:off x="5083" y="6565"/>
              <a:ext cx="1212" cy="888"/>
            </a:xfrm>
            <a:custGeom>
              <a:avLst/>
              <a:gdLst>
                <a:gd name="T0" fmla="*/ 0 w 582"/>
                <a:gd name="T1" fmla="*/ 12456977 h 426"/>
                <a:gd name="T2" fmla="*/ 16788818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Text Box 10"/>
            <p:cNvSpPr txBox="1">
              <a:spLocks noChangeArrowheads="1"/>
            </p:cNvSpPr>
            <p:nvPr/>
          </p:nvSpPr>
          <p:spPr bwMode="auto">
            <a:xfrm>
              <a:off x="3420" y="5617"/>
              <a:ext cx="31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e NASA Mt View, CA</a:t>
              </a:r>
            </a:p>
            <a:p>
              <a:r>
                <a:rPr lang="en-US" altLang="zh-CN" sz="1000" dirty="0">
                  <a:solidFill>
                    <a:srgbClr val="000000"/>
                  </a:solidFill>
                </a:rPr>
                <a:t>f  Internet Software C. Palo</a:t>
              </a:r>
              <a:r>
                <a:rPr lang="en-US" altLang="zh-CN" sz="900" dirty="0">
                  <a:solidFill>
                    <a:srgbClr val="000000"/>
                  </a:solidFill>
                </a:rPr>
                <a:t> Alto, CA</a:t>
              </a:r>
            </a:p>
            <a:p>
              <a:pPr algn="ctr"/>
              <a:endParaRPr lang="en-US" altLang="zh-CN" sz="2400" dirty="0">
                <a:latin typeface="Times New Roman" panose="02020603050405020304" pitchFamily="18" charset="0"/>
              </a:endParaRPr>
            </a:p>
          </p:txBody>
        </p:sp>
        <p:sp>
          <p:nvSpPr>
            <p:cNvPr id="36" name="Freeform 11"/>
            <p:cNvSpPr/>
            <p:nvPr/>
          </p:nvSpPr>
          <p:spPr bwMode="auto">
            <a:xfrm flipV="1">
              <a:off x="4920" y="6165"/>
              <a:ext cx="1300" cy="300"/>
            </a:xfrm>
            <a:custGeom>
              <a:avLst/>
              <a:gdLst>
                <a:gd name="T0" fmla="*/ 0 w 582"/>
                <a:gd name="T1" fmla="*/ 3 h 426"/>
                <a:gd name="T2" fmla="*/ 44799369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Text Box 12"/>
            <p:cNvSpPr txBox="1">
              <a:spLocks noChangeArrowheads="1"/>
            </p:cNvSpPr>
            <p:nvPr/>
          </p:nvSpPr>
          <p:spPr bwMode="auto">
            <a:xfrm>
              <a:off x="9544" y="4634"/>
              <a:ext cx="265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000000"/>
                  </a:solidFill>
                </a:rPr>
                <a:t>i NORDUnet Stockholm</a:t>
              </a:r>
              <a:endParaRPr lang="en-US" altLang="zh-CN" sz="2400">
                <a:latin typeface="Times New Roman" panose="02020603050405020304" pitchFamily="18" charset="0"/>
              </a:endParaRPr>
            </a:p>
          </p:txBody>
        </p:sp>
        <p:sp>
          <p:nvSpPr>
            <p:cNvPr id="39" name="Freeform 13"/>
            <p:cNvSpPr/>
            <p:nvPr/>
          </p:nvSpPr>
          <p:spPr bwMode="auto">
            <a:xfrm>
              <a:off x="8908" y="4858"/>
              <a:ext cx="709" cy="1070"/>
            </a:xfrm>
            <a:custGeom>
              <a:avLst/>
              <a:gdLst>
                <a:gd name="T0" fmla="*/ 1602 w 666"/>
                <a:gd name="T1" fmla="*/ 0 h 1005"/>
                <a:gd name="T2" fmla="*/ 0 w 666"/>
                <a:gd name="T3" fmla="*/ 2416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Text Box 14"/>
            <p:cNvSpPr txBox="1">
              <a:spLocks noChangeArrowheads="1"/>
            </p:cNvSpPr>
            <p:nvPr/>
          </p:nvSpPr>
          <p:spPr bwMode="auto">
            <a:xfrm>
              <a:off x="9528" y="4317"/>
              <a:ext cx="243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k RIPE London</a:t>
              </a:r>
              <a:endParaRPr lang="en-US" altLang="zh-CN" sz="2400" dirty="0">
                <a:latin typeface="Times New Roman" panose="02020603050405020304" pitchFamily="18" charset="0"/>
              </a:endParaRPr>
            </a:p>
          </p:txBody>
        </p:sp>
        <p:sp>
          <p:nvSpPr>
            <p:cNvPr id="41" name="Freeform 15"/>
            <p:cNvSpPr/>
            <p:nvPr/>
          </p:nvSpPr>
          <p:spPr bwMode="auto">
            <a:xfrm>
              <a:off x="8619" y="4523"/>
              <a:ext cx="982" cy="1542"/>
            </a:xfrm>
            <a:custGeom>
              <a:avLst/>
              <a:gdLst>
                <a:gd name="T0" fmla="*/ 2228 w 922"/>
                <a:gd name="T1" fmla="*/ 0 h 1448"/>
                <a:gd name="T2" fmla="*/ 0 w 922"/>
                <a:gd name="T3" fmla="*/ 3495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Text Box 16"/>
            <p:cNvSpPr txBox="1">
              <a:spLocks noChangeArrowheads="1"/>
            </p:cNvSpPr>
            <p:nvPr/>
          </p:nvSpPr>
          <p:spPr bwMode="auto">
            <a:xfrm>
              <a:off x="11166" y="5161"/>
              <a:ext cx="1991"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m WIDE Tokyo</a:t>
              </a:r>
              <a:endParaRPr lang="en-US" altLang="zh-CN" sz="2400" dirty="0">
                <a:latin typeface="Times New Roman" panose="02020603050405020304" pitchFamily="18" charset="0"/>
              </a:endParaRPr>
            </a:p>
          </p:txBody>
        </p:sp>
        <p:sp>
          <p:nvSpPr>
            <p:cNvPr id="43" name="Freeform 17"/>
            <p:cNvSpPr/>
            <p:nvPr/>
          </p:nvSpPr>
          <p:spPr bwMode="auto">
            <a:xfrm>
              <a:off x="11520" y="5465"/>
              <a:ext cx="525" cy="963"/>
            </a:xfrm>
            <a:custGeom>
              <a:avLst/>
              <a:gdLst>
                <a:gd name="T0" fmla="*/ 7313160 w 252"/>
                <a:gd name="T1" fmla="*/ 0 h 462"/>
                <a:gd name="T2" fmla="*/ 0 w 252"/>
                <a:gd name="T3" fmla="*/ 13499244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Text Box 18"/>
            <p:cNvSpPr txBox="1">
              <a:spLocks noChangeArrowheads="1"/>
            </p:cNvSpPr>
            <p:nvPr/>
          </p:nvSpPr>
          <p:spPr bwMode="auto">
            <a:xfrm>
              <a:off x="6148" y="4113"/>
              <a:ext cx="3611"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a NSI Herndon, VA</a:t>
              </a:r>
            </a:p>
            <a:p>
              <a:r>
                <a:rPr lang="en-US" altLang="zh-CN" sz="1000" dirty="0">
                  <a:solidFill>
                    <a:srgbClr val="000000"/>
                  </a:solidFill>
                </a:rPr>
                <a:t>c </a:t>
              </a:r>
              <a:r>
                <a:rPr lang="en-US" altLang="zh-CN" sz="1000" dirty="0" err="1">
                  <a:solidFill>
                    <a:srgbClr val="000000"/>
                  </a:solidFill>
                </a:rPr>
                <a:t>PSInet</a:t>
              </a:r>
              <a:r>
                <a:rPr lang="en-US" altLang="zh-CN" sz="1000" dirty="0">
                  <a:solidFill>
                    <a:srgbClr val="000000"/>
                  </a:solidFill>
                </a:rPr>
                <a:t> Herndon, VA</a:t>
              </a:r>
            </a:p>
            <a:p>
              <a:r>
                <a:rPr lang="en-US" altLang="zh-CN" sz="1000" dirty="0">
                  <a:solidFill>
                    <a:srgbClr val="000000"/>
                  </a:solidFill>
                </a:rPr>
                <a:t>d U Maryland College Park, MD</a:t>
              </a:r>
            </a:p>
            <a:p>
              <a:r>
                <a:rPr lang="en-US" altLang="zh-CN" sz="1000" dirty="0">
                  <a:solidFill>
                    <a:srgbClr val="000000"/>
                  </a:solidFill>
                </a:rPr>
                <a:t>g DISA Vienna, VA</a:t>
              </a:r>
            </a:p>
            <a:p>
              <a:r>
                <a:rPr lang="en-US" altLang="zh-CN" sz="1000" dirty="0">
                  <a:solidFill>
                    <a:srgbClr val="000000"/>
                  </a:solidFill>
                </a:rPr>
                <a:t>h ARL Aberdeen, MD</a:t>
              </a:r>
            </a:p>
            <a:p>
              <a:r>
                <a:rPr lang="en-US" altLang="zh-CN" sz="900" dirty="0">
                  <a:solidFill>
                    <a:srgbClr val="000000"/>
                  </a:solidFill>
                </a:rPr>
                <a:t>j  NSI (TBD) Herndon, VA</a:t>
              </a:r>
            </a:p>
            <a:p>
              <a:pPr algn="ctr"/>
              <a:endParaRPr lang="en-US" altLang="zh-CN" sz="2400" dirty="0">
                <a:latin typeface="Times New Roman" panose="02020603050405020304" pitchFamily="18" charset="0"/>
              </a:endParaRPr>
            </a:p>
          </p:txBody>
        </p:sp>
      </p:grpSp>
      <p:sp>
        <p:nvSpPr>
          <p:cNvPr id="15" name="矩形 14"/>
          <p:cNvSpPr/>
          <p:nvPr/>
        </p:nvSpPr>
        <p:spPr>
          <a:xfrm>
            <a:off x="2425533" y="437648"/>
            <a:ext cx="1536326" cy="584775"/>
          </a:xfrm>
          <a:prstGeom prst="rect">
            <a:avLst/>
          </a:prstGeom>
        </p:spPr>
        <p:txBody>
          <a:bodyPr wrap="square">
            <a:spAutoFit/>
          </a:bodyPr>
          <a:lstStyle/>
          <a:p>
            <a:r>
              <a:rPr lang="en-US" altLang="zh-CN" sz="3200" b="1" dirty="0">
                <a:latin typeface="思源黑体 CN Medium" panose="020B0600000000000000" pitchFamily="34" charset="-122"/>
                <a:ea typeface="思源黑体 CN Medium" panose="020B0600000000000000" pitchFamily="34" charset="-122"/>
                <a:cs typeface="Arial" panose="020B0604020202020204" pitchFamily="34" charset="0"/>
              </a:rPr>
              <a:t>13</a:t>
            </a:r>
            <a:r>
              <a:rPr lang="zh-CN" altLang="en-US" sz="3200" b="1" dirty="0">
                <a:latin typeface="思源黑体 CN Medium" panose="020B0600000000000000" pitchFamily="34" charset="-122"/>
                <a:ea typeface="思源黑体 CN Medium" panose="020B0600000000000000" pitchFamily="34" charset="-122"/>
                <a:cs typeface="Arial" panose="020B0604020202020204" pitchFamily="34" charset="0"/>
              </a:rPr>
              <a:t>个</a:t>
            </a:r>
            <a:endParaRPr lang="zh-CN" altLang="en-US" sz="3200" dirty="0">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13"/>
                                        </p:tgtEl>
                                      </p:cBhvr>
                                    </p:animEffect>
                                    <p:anim calcmode="lin" valueType="num">
                                      <p:cBhvr>
                                        <p:cTn id="24" dur="1000"/>
                                        <p:tgtEl>
                                          <p:spTgt spid="13"/>
                                        </p:tgtEl>
                                        <p:attrNameLst>
                                          <p:attrName>ppt_x</p:attrName>
                                        </p:attrNameLst>
                                      </p:cBhvr>
                                      <p:tavLst>
                                        <p:tav tm="0">
                                          <p:val>
                                            <p:strVal val="ppt_x"/>
                                          </p:val>
                                        </p:tav>
                                        <p:tav tm="100000">
                                          <p:val>
                                            <p:strVal val="ppt_x"/>
                                          </p:val>
                                        </p:tav>
                                      </p:tavLst>
                                    </p:anim>
                                    <p:anim calcmode="lin" valueType="num">
                                      <p:cBhvr>
                                        <p:cTn id="25" dur="1000"/>
                                        <p:tgtEl>
                                          <p:spTgt spid="13"/>
                                        </p:tgtEl>
                                        <p:attrNameLst>
                                          <p:attrName>ppt_y</p:attrName>
                                        </p:attrNameLst>
                                      </p:cBhvr>
                                      <p:tavLst>
                                        <p:tav tm="0">
                                          <p:val>
                                            <p:strVal val="ppt_y"/>
                                          </p:val>
                                        </p:tav>
                                        <p:tav tm="100000">
                                          <p:val>
                                            <p:strVal val="ppt_y+.1"/>
                                          </p:val>
                                        </p:tav>
                                      </p:tavLst>
                                    </p:anim>
                                    <p:set>
                                      <p:cBhvr>
                                        <p:cTn id="26" dur="1" fill="hold">
                                          <p:stCondLst>
                                            <p:cond delay="999"/>
                                          </p:stCondLst>
                                        </p:cTn>
                                        <p:tgtEl>
                                          <p:spTgt spid="13"/>
                                        </p:tgtEl>
                                        <p:attrNameLst>
                                          <p:attrName>style.visibility</p:attrName>
                                        </p:attrNameLst>
                                      </p:cBhvr>
                                      <p:to>
                                        <p:strVal val="hidden"/>
                                      </p:to>
                                    </p:set>
                                  </p:childTnLst>
                                </p:cTn>
                              </p:par>
                              <p:par>
                                <p:cTn id="27" presetID="42" presetClass="exit" presetSubtype="0" fill="hold" nodeType="withEffect">
                                  <p:stCondLst>
                                    <p:cond delay="0"/>
                                  </p:stCondLst>
                                  <p:childTnLst>
                                    <p:animEffect transition="out" filter="fade">
                                      <p:cBhvr>
                                        <p:cTn id="28" dur="1000"/>
                                        <p:tgtEl>
                                          <p:spTgt spid="12"/>
                                        </p:tgtEl>
                                      </p:cBhvr>
                                    </p:animEffect>
                                    <p:anim calcmode="lin" valueType="num">
                                      <p:cBhvr>
                                        <p:cTn id="29" dur="1000"/>
                                        <p:tgtEl>
                                          <p:spTgt spid="12"/>
                                        </p:tgtEl>
                                        <p:attrNameLst>
                                          <p:attrName>ppt_x</p:attrName>
                                        </p:attrNameLst>
                                      </p:cBhvr>
                                      <p:tavLst>
                                        <p:tav tm="0">
                                          <p:val>
                                            <p:strVal val="ppt_x"/>
                                          </p:val>
                                        </p:tav>
                                        <p:tav tm="100000">
                                          <p:val>
                                            <p:strVal val="ppt_x"/>
                                          </p:val>
                                        </p:tav>
                                      </p:tavLst>
                                    </p:anim>
                                    <p:anim calcmode="lin" valueType="num">
                                      <p:cBhvr>
                                        <p:cTn id="30" dur="1000"/>
                                        <p:tgtEl>
                                          <p:spTgt spid="12"/>
                                        </p:tgtEl>
                                        <p:attrNameLst>
                                          <p:attrName>ppt_y</p:attrName>
                                        </p:attrNameLst>
                                      </p:cBhvr>
                                      <p:tavLst>
                                        <p:tav tm="0">
                                          <p:val>
                                            <p:strVal val="ppt_y"/>
                                          </p:val>
                                        </p:tav>
                                        <p:tav tm="100000">
                                          <p:val>
                                            <p:strVal val="ppt_y+.1"/>
                                          </p:val>
                                        </p:tav>
                                      </p:tavLst>
                                    </p:anim>
                                    <p:set>
                                      <p:cBhvr>
                                        <p:cTn id="31" dur="1" fill="hold">
                                          <p:stCondLst>
                                            <p:cond delay="999"/>
                                          </p:stCondLst>
                                        </p:cTn>
                                        <p:tgtEl>
                                          <p:spTgt spid="12"/>
                                        </p:tgtEl>
                                        <p:attrNameLst>
                                          <p:attrName>style.visibility</p:attrName>
                                        </p:attrNameLst>
                                      </p:cBhvr>
                                      <p:to>
                                        <p:strVal val="hidden"/>
                                      </p:to>
                                    </p:set>
                                  </p:childTnLst>
                                </p:cTn>
                              </p:par>
                            </p:childTnLst>
                          </p:cTn>
                        </p:par>
                        <p:par>
                          <p:cTn id="32" fill="hold">
                            <p:stCondLst>
                              <p:cond delay="1000"/>
                            </p:stCondLst>
                            <p:childTnLst>
                              <p:par>
                                <p:cTn id="33" presetID="42" presetClass="path" presetSubtype="0" accel="50000" decel="50000" fill="hold" nodeType="afterEffect">
                                  <p:stCondLst>
                                    <p:cond delay="0"/>
                                  </p:stCondLst>
                                  <p:childTnLst>
                                    <p:animMotion origin="layout" path="M 1.04167E-6 -3.33333E-6 L -0.01563 -0.16759 " pathEditMode="relative" rAng="0" ptsTypes="AA">
                                      <p:cBhvr>
                                        <p:cTn id="34" dur="2000" fill="hold"/>
                                        <p:tgtEl>
                                          <p:spTgt spid="6"/>
                                        </p:tgtEl>
                                        <p:attrNameLst>
                                          <p:attrName>ppt_x</p:attrName>
                                          <p:attrName>ppt_y</p:attrName>
                                        </p:attrNameLst>
                                      </p:cBhvr>
                                      <p:rCtr x="-781" y="-8380"/>
                                    </p:animMotion>
                                  </p:childTnLst>
                                </p:cTn>
                              </p:par>
                              <p:par>
                                <p:cTn id="35" presetID="6" presetClass="emph" presetSubtype="0" fill="hold" nodeType="withEffect">
                                  <p:stCondLst>
                                    <p:cond delay="0"/>
                                  </p:stCondLst>
                                  <p:childTnLst>
                                    <p:animScale>
                                      <p:cBhvr>
                                        <p:cTn id="36" dur="2000" fill="hold"/>
                                        <p:tgtEl>
                                          <p:spTgt spid="6"/>
                                        </p:tgtEl>
                                      </p:cBhvr>
                                      <p:by x="80000" y="80000"/>
                                    </p:animScale>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20738" y="774088"/>
            <a:ext cx="4379913" cy="526730"/>
            <a:chOff x="722008" y="1303131"/>
            <a:chExt cx="4182069" cy="502938"/>
          </a:xfrm>
        </p:grpSpPr>
        <p:grpSp>
          <p:nvGrpSpPr>
            <p:cNvPr id="24" name="组合 23"/>
            <p:cNvGrpSpPr/>
            <p:nvPr/>
          </p:nvGrpSpPr>
          <p:grpSpPr>
            <a:xfrm>
              <a:off x="722008" y="1303131"/>
              <a:ext cx="546594" cy="475865"/>
              <a:chOff x="708742" y="1296102"/>
              <a:chExt cx="454744" cy="283828"/>
            </a:xfrm>
          </p:grpSpPr>
          <p:sp>
            <p:nvSpPr>
              <p:cNvPr id="28" name="平行四边形 2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9" name="平行四边形 2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5"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6" name="Text Box 79"/>
            <p:cNvSpPr txBox="1">
              <a:spLocks noChangeArrowheads="1"/>
            </p:cNvSpPr>
            <p:nvPr/>
          </p:nvSpPr>
          <p:spPr bwMode="auto">
            <a:xfrm>
              <a:off x="1351236" y="1335869"/>
              <a:ext cx="330598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顶级域</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DNS</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服务器</a:t>
              </a:r>
            </a:p>
          </p:txBody>
        </p:sp>
      </p:grpSp>
      <p:grpSp>
        <p:nvGrpSpPr>
          <p:cNvPr id="30" name="组合 29"/>
          <p:cNvGrpSpPr/>
          <p:nvPr/>
        </p:nvGrpSpPr>
        <p:grpSpPr>
          <a:xfrm>
            <a:off x="1452290" y="1587357"/>
            <a:ext cx="7967481" cy="1678359"/>
            <a:chOff x="703264" y="1946586"/>
            <a:chExt cx="10972799" cy="2295185"/>
          </a:xfrm>
        </p:grpSpPr>
        <p:sp>
          <p:nvSpPr>
            <p:cNvPr id="31" name="任意多边形: 形状 128"/>
            <p:cNvSpPr/>
            <p:nvPr/>
          </p:nvSpPr>
          <p:spPr>
            <a:xfrm>
              <a:off x="703264" y="1946586"/>
              <a:ext cx="10972799" cy="2295185"/>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32" name="组合 31"/>
            <p:cNvGrpSpPr/>
            <p:nvPr/>
          </p:nvGrpSpPr>
          <p:grpSpPr>
            <a:xfrm>
              <a:off x="899795" y="2065012"/>
              <a:ext cx="10582183" cy="2117215"/>
              <a:chOff x="1050713" y="2449540"/>
              <a:chExt cx="10582183" cy="2117215"/>
            </a:xfrm>
            <a:effectLst>
              <a:outerShdw blurRad="63500" sx="101000" sy="101000" algn="ctr" rotWithShape="0">
                <a:prstClr val="black">
                  <a:alpha val="38000"/>
                </a:prstClr>
              </a:outerShdw>
            </a:effectLst>
          </p:grpSpPr>
          <p:sp>
            <p:nvSpPr>
              <p:cNvPr id="34" name="任意多边形: 形状 130"/>
              <p:cNvSpPr/>
              <p:nvPr/>
            </p:nvSpPr>
            <p:spPr>
              <a:xfrm>
                <a:off x="1050713" y="2449540"/>
                <a:ext cx="10582183" cy="2117215"/>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5" name="任意多边形: 形状 13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5" name="矩形 4"/>
          <p:cNvSpPr/>
          <p:nvPr/>
        </p:nvSpPr>
        <p:spPr>
          <a:xfrm>
            <a:off x="2129376" y="1870053"/>
            <a:ext cx="6978339" cy="1138004"/>
          </a:xfrm>
          <a:prstGeom prst="rect">
            <a:avLst/>
          </a:prstGeom>
        </p:spPr>
        <p:txBody>
          <a:bodyPr wrap="square">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负责顶级域名和所有国家的顶级域名解析工作，</a:t>
            </a:r>
            <a:endParaRPr lang="en-US" altLang="zh-CN" sz="2400" dirty="0">
              <a:latin typeface="思源黑体 CN Medium" panose="020B0600000000000000" pitchFamily="34" charset="-122"/>
              <a:ea typeface="思源黑体 CN Medium" panose="020B0600000000000000" pitchFamily="34" charset="-122"/>
            </a:endParaRPr>
          </a:p>
          <a:p>
            <a:pPr>
              <a:lnSpc>
                <a:spcPct val="150000"/>
              </a:lnSpc>
            </a:pPr>
            <a:r>
              <a:rPr lang="zh-CN" altLang="en-US" sz="2400" dirty="0">
                <a:latin typeface="思源黑体 CN Medium" panose="020B0600000000000000" pitchFamily="34" charset="-122"/>
                <a:ea typeface="思源黑体 CN Medium" panose="020B0600000000000000" pitchFamily="34" charset="-122"/>
              </a:rPr>
              <a:t>例如：</a:t>
            </a:r>
            <a:r>
              <a:rPr lang="en-US" altLang="zh-CN" sz="2400" dirty="0">
                <a:latin typeface="思源黑体 CN Medium" panose="020B0600000000000000" pitchFamily="34" charset="-122"/>
                <a:ea typeface="思源黑体 CN Medium" panose="020B0600000000000000" pitchFamily="34" charset="-122"/>
              </a:rPr>
              <a:t>com, org, net, </a:t>
            </a:r>
            <a:r>
              <a:rPr lang="en-US" altLang="zh-CN" sz="2400" dirty="0" err="1">
                <a:latin typeface="思源黑体 CN Medium" panose="020B0600000000000000" pitchFamily="34" charset="-122"/>
                <a:ea typeface="思源黑体 CN Medium" panose="020B0600000000000000" pitchFamily="34" charset="-122"/>
              </a:rPr>
              <a:t>gov</a:t>
            </a:r>
            <a:r>
              <a:rPr lang="en-US" altLang="zh-CN" sz="2400" dirty="0">
                <a:latin typeface="思源黑体 CN Medium" panose="020B0600000000000000" pitchFamily="34" charset="-122"/>
                <a:ea typeface="思源黑体 CN Medium" panose="020B0600000000000000" pitchFamily="34" charset="-122"/>
              </a:rPr>
              <a:t>, </a:t>
            </a:r>
            <a:r>
              <a:rPr lang="en-US" altLang="zh-CN" sz="2400" dirty="0" err="1">
                <a:latin typeface="思源黑体 CN Medium" panose="020B0600000000000000" pitchFamily="34" charset="-122"/>
                <a:ea typeface="思源黑体 CN Medium" panose="020B0600000000000000" pitchFamily="34" charset="-122"/>
              </a:rPr>
              <a:t>uk</a:t>
            </a:r>
            <a:r>
              <a:rPr lang="en-US" altLang="zh-CN" sz="2400" dirty="0">
                <a:latin typeface="思源黑体 CN Medium" panose="020B0600000000000000" pitchFamily="34" charset="-122"/>
                <a:ea typeface="思源黑体 CN Medium" panose="020B0600000000000000" pitchFamily="34" charset="-122"/>
              </a:rPr>
              <a:t>, </a:t>
            </a:r>
            <a:r>
              <a:rPr lang="en-US" altLang="zh-CN" sz="2400" dirty="0" err="1">
                <a:latin typeface="思源黑体 CN Medium" panose="020B0600000000000000" pitchFamily="34" charset="-122"/>
                <a:ea typeface="思源黑体 CN Medium" panose="020B0600000000000000" pitchFamily="34" charset="-122"/>
              </a:rPr>
              <a:t>cn</a:t>
            </a:r>
            <a:r>
              <a:rPr lang="en-US" altLang="zh-CN" sz="2400" dirty="0">
                <a:latin typeface="思源黑体 CN Medium" panose="020B0600000000000000" pitchFamily="34" charset="-122"/>
                <a:ea typeface="思源黑体 CN Medium" panose="020B0600000000000000" pitchFamily="34" charset="-122"/>
              </a:rPr>
              <a:t>, </a:t>
            </a:r>
            <a:r>
              <a:rPr lang="en-US" altLang="zh-CN" sz="2400" dirty="0" err="1">
                <a:latin typeface="思源黑体 CN Medium" panose="020B0600000000000000" pitchFamily="34" charset="-122"/>
                <a:ea typeface="思源黑体 CN Medium" panose="020B0600000000000000" pitchFamily="34" charset="-122"/>
              </a:rPr>
              <a:t>jp</a:t>
            </a:r>
            <a:r>
              <a:rPr lang="zh-CN" altLang="en-US" sz="2400" dirty="0">
                <a:latin typeface="思源黑体 CN Medium" panose="020B0600000000000000" pitchFamily="34" charset="-122"/>
                <a:ea typeface="思源黑体 CN Medium" panose="020B0600000000000000" pitchFamily="34" charset="-122"/>
              </a:rPr>
              <a:t>等</a:t>
            </a:r>
          </a:p>
        </p:txBody>
      </p:sp>
      <p:grpSp>
        <p:nvGrpSpPr>
          <p:cNvPr id="36" name="组合 35"/>
          <p:cNvGrpSpPr/>
          <p:nvPr/>
        </p:nvGrpSpPr>
        <p:grpSpPr>
          <a:xfrm>
            <a:off x="1099938" y="3577044"/>
            <a:ext cx="6411204" cy="498598"/>
            <a:chOff x="1403750" y="3593123"/>
            <a:chExt cx="6411204" cy="498598"/>
          </a:xfrm>
        </p:grpSpPr>
        <p:grpSp>
          <p:nvGrpSpPr>
            <p:cNvPr id="37" name="组合 36"/>
            <p:cNvGrpSpPr/>
            <p:nvPr/>
          </p:nvGrpSpPr>
          <p:grpSpPr>
            <a:xfrm>
              <a:off x="1403750" y="3593123"/>
              <a:ext cx="490436" cy="476221"/>
              <a:chOff x="1403750" y="3593123"/>
              <a:chExt cx="808892" cy="785446"/>
            </a:xfrm>
          </p:grpSpPr>
          <p:sp>
            <p:nvSpPr>
              <p:cNvPr id="4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582902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VeriSign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负责维护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com</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顶级域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grpSp>
        <p:nvGrpSpPr>
          <p:cNvPr id="42" name="组合 41"/>
          <p:cNvGrpSpPr/>
          <p:nvPr/>
        </p:nvGrpSpPr>
        <p:grpSpPr>
          <a:xfrm>
            <a:off x="1099938" y="4390749"/>
            <a:ext cx="6940750" cy="498598"/>
            <a:chOff x="1403750" y="3593123"/>
            <a:chExt cx="6940750" cy="498598"/>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1" y="3593123"/>
              <a:ext cx="635856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EDUCAUSE</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负责维护</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edu</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顶级域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20738" y="774088"/>
            <a:ext cx="4379913" cy="526730"/>
            <a:chOff x="722008" y="1303131"/>
            <a:chExt cx="4182069" cy="502938"/>
          </a:xfrm>
        </p:grpSpPr>
        <p:grpSp>
          <p:nvGrpSpPr>
            <p:cNvPr id="24" name="组合 23"/>
            <p:cNvGrpSpPr/>
            <p:nvPr/>
          </p:nvGrpSpPr>
          <p:grpSpPr>
            <a:xfrm>
              <a:off x="722008" y="1303131"/>
              <a:ext cx="546594" cy="475865"/>
              <a:chOff x="708742" y="1296102"/>
              <a:chExt cx="454744" cy="283828"/>
            </a:xfrm>
          </p:grpSpPr>
          <p:sp>
            <p:nvSpPr>
              <p:cNvPr id="28" name="平行四边形 2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9" name="平行四边形 2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5"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6" name="Text Box 79"/>
            <p:cNvSpPr txBox="1">
              <a:spLocks noChangeArrowheads="1"/>
            </p:cNvSpPr>
            <p:nvPr/>
          </p:nvSpPr>
          <p:spPr bwMode="auto">
            <a:xfrm>
              <a:off x="1351236" y="1335869"/>
              <a:ext cx="330598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权威</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DNS</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服务器</a:t>
              </a:r>
            </a:p>
          </p:txBody>
        </p:sp>
      </p:grpSp>
      <p:grpSp>
        <p:nvGrpSpPr>
          <p:cNvPr id="30" name="组合 29"/>
          <p:cNvGrpSpPr/>
          <p:nvPr/>
        </p:nvGrpSpPr>
        <p:grpSpPr>
          <a:xfrm>
            <a:off x="1570196" y="1827026"/>
            <a:ext cx="9676924" cy="1921641"/>
            <a:chOff x="703264" y="1946586"/>
            <a:chExt cx="10972799" cy="2627877"/>
          </a:xfrm>
        </p:grpSpPr>
        <p:sp>
          <p:nvSpPr>
            <p:cNvPr id="31" name="任意多边形: 形状 128"/>
            <p:cNvSpPr/>
            <p:nvPr/>
          </p:nvSpPr>
          <p:spPr>
            <a:xfrm>
              <a:off x="703264" y="1946586"/>
              <a:ext cx="10972799" cy="262787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32" name="组合 31"/>
            <p:cNvGrpSpPr/>
            <p:nvPr/>
          </p:nvGrpSpPr>
          <p:grpSpPr>
            <a:xfrm>
              <a:off x="899795" y="2065012"/>
              <a:ext cx="10582183" cy="2384288"/>
              <a:chOff x="1050713" y="2449540"/>
              <a:chExt cx="10582183" cy="2384288"/>
            </a:xfrm>
            <a:effectLst>
              <a:outerShdw blurRad="63500" sx="101000" sy="101000" algn="ctr" rotWithShape="0">
                <a:prstClr val="black">
                  <a:alpha val="38000"/>
                </a:prstClr>
              </a:outerShdw>
            </a:effectLst>
          </p:grpSpPr>
          <p:sp>
            <p:nvSpPr>
              <p:cNvPr id="34" name="任意多边形: 形状 130"/>
              <p:cNvSpPr/>
              <p:nvPr/>
            </p:nvSpPr>
            <p:spPr>
              <a:xfrm>
                <a:off x="1050713" y="2449540"/>
                <a:ext cx="10582183" cy="2384288"/>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5" name="任意多边形: 形状 13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5" name="矩形 4"/>
          <p:cNvSpPr/>
          <p:nvPr/>
        </p:nvSpPr>
        <p:spPr>
          <a:xfrm>
            <a:off x="2108718" y="2177106"/>
            <a:ext cx="8854937" cy="1135054"/>
          </a:xfrm>
          <a:prstGeom prst="rect">
            <a:avLst/>
          </a:prstGeom>
        </p:spPr>
        <p:txBody>
          <a:bodyPr wrap="square">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属于某个组织的</a:t>
            </a:r>
            <a:r>
              <a:rPr lang="en-US" altLang="zh-CN" sz="2400" dirty="0">
                <a:latin typeface="思源黑体 CN Medium" panose="020B0600000000000000" pitchFamily="34" charset="-122"/>
                <a:ea typeface="思源黑体 CN Medium" panose="020B0600000000000000" pitchFamily="34" charset="-122"/>
              </a:rPr>
              <a:t>DNS</a:t>
            </a:r>
            <a:r>
              <a:rPr lang="zh-CN" altLang="en-US" sz="2400" dirty="0">
                <a:latin typeface="思源黑体 CN Medium" panose="020B0600000000000000" pitchFamily="34" charset="-122"/>
                <a:ea typeface="思源黑体 CN Medium" panose="020B0600000000000000" pitchFamily="34" charset="-122"/>
              </a:rPr>
              <a:t>服务器</a:t>
            </a:r>
            <a:r>
              <a:rPr lang="en-US" altLang="zh-CN" sz="2400" dirty="0">
                <a:latin typeface="思源黑体 CN Medium" panose="020B0600000000000000" pitchFamily="34" charset="-122"/>
                <a:ea typeface="思源黑体 CN Medium" panose="020B0600000000000000" pitchFamily="34" charset="-122"/>
              </a:rPr>
              <a:t>, </a:t>
            </a:r>
            <a:r>
              <a:rPr lang="zh-CN" altLang="en-US" sz="2400" dirty="0">
                <a:latin typeface="思源黑体 CN Medium" panose="020B0600000000000000" pitchFamily="34" charset="-122"/>
                <a:ea typeface="思源黑体 CN Medium" panose="020B0600000000000000" pitchFamily="34" charset="-122"/>
              </a:rPr>
              <a:t>为组织的服务器提供一个权威的域名（该组织的域名）到</a:t>
            </a:r>
            <a:r>
              <a:rPr lang="en-US" altLang="zh-CN" sz="2400" dirty="0">
                <a:latin typeface="思源黑体 CN Medium" panose="020B0600000000000000" pitchFamily="34" charset="-122"/>
                <a:ea typeface="思源黑体 CN Medium" panose="020B0600000000000000" pitchFamily="34" charset="-122"/>
              </a:rPr>
              <a:t>IP</a:t>
            </a:r>
            <a:r>
              <a:rPr lang="zh-CN" altLang="en-US" sz="2400" dirty="0">
                <a:latin typeface="思源黑体 CN Medium" panose="020B0600000000000000" pitchFamily="34" charset="-122"/>
                <a:ea typeface="思源黑体 CN Medium" panose="020B0600000000000000" pitchFamily="34" charset="-122"/>
              </a:rPr>
              <a:t>地址的映射服务 </a:t>
            </a:r>
            <a:r>
              <a:rPr lang="en-US" altLang="zh-CN" sz="2400" dirty="0">
                <a:latin typeface="思源黑体 CN Medium" panose="020B0600000000000000" pitchFamily="34" charset="-122"/>
                <a:ea typeface="思源黑体 CN Medium" panose="020B0600000000000000" pitchFamily="34" charset="-122"/>
              </a:rPr>
              <a:t>(</a:t>
            </a:r>
            <a:r>
              <a:rPr lang="zh-CN" altLang="en-US" sz="2400" dirty="0">
                <a:latin typeface="思源黑体 CN Medium" panose="020B0600000000000000" pitchFamily="34" charset="-122"/>
                <a:ea typeface="思源黑体 CN Medium" panose="020B0600000000000000" pitchFamily="34" charset="-122"/>
              </a:rPr>
              <a:t>例如：</a:t>
            </a:r>
            <a:r>
              <a:rPr lang="en-US" altLang="zh-CN" sz="2400" dirty="0">
                <a:latin typeface="思源黑体 CN Medium" panose="020B0600000000000000" pitchFamily="34" charset="-122"/>
                <a:ea typeface="思源黑体 CN Medium" panose="020B0600000000000000" pitchFamily="34" charset="-122"/>
              </a:rPr>
              <a:t>Web </a:t>
            </a:r>
            <a:r>
              <a:rPr lang="zh-CN" altLang="en-US" sz="2400" dirty="0">
                <a:latin typeface="思源黑体 CN Medium" panose="020B0600000000000000" pitchFamily="34" charset="-122"/>
                <a:ea typeface="思源黑体 CN Medium" panose="020B0600000000000000" pitchFamily="34" charset="-122"/>
              </a:rPr>
              <a:t>和 </a:t>
            </a:r>
            <a:r>
              <a:rPr lang="en-US" altLang="zh-CN" sz="2400" dirty="0">
                <a:latin typeface="思源黑体 CN Medium" panose="020B0600000000000000" pitchFamily="34" charset="-122"/>
                <a:ea typeface="思源黑体 CN Medium" panose="020B0600000000000000" pitchFamily="34" charset="-122"/>
              </a:rPr>
              <a:t>mail)</a:t>
            </a:r>
          </a:p>
        </p:txBody>
      </p:sp>
      <p:grpSp>
        <p:nvGrpSpPr>
          <p:cNvPr id="36" name="组合 35"/>
          <p:cNvGrpSpPr/>
          <p:nvPr/>
        </p:nvGrpSpPr>
        <p:grpSpPr>
          <a:xfrm>
            <a:off x="1042214" y="4274876"/>
            <a:ext cx="8558986" cy="498598"/>
            <a:chOff x="1403750" y="3593123"/>
            <a:chExt cx="8558986" cy="498598"/>
          </a:xfrm>
        </p:grpSpPr>
        <p:grpSp>
          <p:nvGrpSpPr>
            <p:cNvPr id="37" name="组合 36"/>
            <p:cNvGrpSpPr/>
            <p:nvPr/>
          </p:nvGrpSpPr>
          <p:grpSpPr>
            <a:xfrm>
              <a:off x="1403750" y="3593123"/>
              <a:ext cx="490436" cy="476221"/>
              <a:chOff x="1403750" y="3593123"/>
              <a:chExt cx="808892" cy="785446"/>
            </a:xfrm>
          </p:grpSpPr>
          <p:sp>
            <p:nvSpPr>
              <p:cNvPr id="4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797680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这些</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服务器一般由所属组织或者服务提供商负责维护</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5384409" cy="1005602"/>
            <a:chOff x="658104" y="373146"/>
            <a:chExt cx="5384409" cy="1005602"/>
          </a:xfrm>
        </p:grpSpPr>
        <p:grpSp>
          <p:nvGrpSpPr>
            <p:cNvPr id="8" name="组合 7"/>
            <p:cNvGrpSpPr/>
            <p:nvPr/>
          </p:nvGrpSpPr>
          <p:grpSpPr>
            <a:xfrm>
              <a:off x="1080814" y="763297"/>
              <a:ext cx="4961699" cy="615451"/>
              <a:chOff x="1839058" y="1058437"/>
              <a:chExt cx="4961699" cy="615451"/>
            </a:xfrm>
          </p:grpSpPr>
          <p:sp>
            <p:nvSpPr>
              <p:cNvPr id="12" name="矩形: 圆角 11"/>
              <p:cNvSpPr/>
              <p:nvPr/>
            </p:nvSpPr>
            <p:spPr>
              <a:xfrm>
                <a:off x="1839058" y="1058437"/>
                <a:ext cx="4961699"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369672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本地</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67" name="组合 66"/>
          <p:cNvGrpSpPr/>
          <p:nvPr/>
        </p:nvGrpSpPr>
        <p:grpSpPr>
          <a:xfrm>
            <a:off x="1052239" y="5431199"/>
            <a:ext cx="10107851" cy="498598"/>
            <a:chOff x="1403750" y="3593123"/>
            <a:chExt cx="10107851" cy="498598"/>
          </a:xfrm>
        </p:grpSpPr>
        <p:grpSp>
          <p:nvGrpSpPr>
            <p:cNvPr id="68" name="组合 67"/>
            <p:cNvGrpSpPr/>
            <p:nvPr/>
          </p:nvGrpSpPr>
          <p:grpSpPr>
            <a:xfrm>
              <a:off x="1403750" y="3593123"/>
              <a:ext cx="490436" cy="476221"/>
              <a:chOff x="1403750" y="3593123"/>
              <a:chExt cx="808892" cy="785446"/>
            </a:xfrm>
          </p:grpSpPr>
          <p:sp>
            <p:nvSpPr>
              <p:cNvPr id="7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9" name="Text Box 79"/>
            <p:cNvSpPr txBox="1">
              <a:spLocks noChangeArrowheads="1"/>
            </p:cNvSpPr>
            <p:nvPr/>
          </p:nvSpPr>
          <p:spPr bwMode="auto">
            <a:xfrm>
              <a:off x="1985930" y="3593123"/>
              <a:ext cx="952567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严格的讲，本地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服务器其并不属于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层次结构中的一层</a:t>
              </a:r>
            </a:p>
          </p:txBody>
        </p:sp>
      </p:grpSp>
      <p:grpSp>
        <p:nvGrpSpPr>
          <p:cNvPr id="72" name="组合 71"/>
          <p:cNvGrpSpPr/>
          <p:nvPr/>
        </p:nvGrpSpPr>
        <p:grpSpPr>
          <a:xfrm>
            <a:off x="1053634" y="1561322"/>
            <a:ext cx="9607109" cy="498598"/>
            <a:chOff x="1403750" y="3593123"/>
            <a:chExt cx="9607109" cy="498598"/>
          </a:xfrm>
        </p:grpSpPr>
        <p:grpSp>
          <p:nvGrpSpPr>
            <p:cNvPr id="73" name="组合 72"/>
            <p:cNvGrpSpPr/>
            <p:nvPr/>
          </p:nvGrpSpPr>
          <p:grpSpPr>
            <a:xfrm>
              <a:off x="1403750" y="3593123"/>
              <a:ext cx="490436" cy="476221"/>
              <a:chOff x="1403750" y="3593123"/>
              <a:chExt cx="808892" cy="785446"/>
            </a:xfrm>
          </p:grpSpPr>
          <p:sp>
            <p:nvSpPr>
              <p:cNvPr id="7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p:cNvSpPr txBox="1">
              <a:spLocks noChangeArrowheads="1"/>
            </p:cNvSpPr>
            <p:nvPr/>
          </p:nvSpPr>
          <p:spPr bwMode="auto">
            <a:xfrm>
              <a:off x="1985931" y="3593123"/>
              <a:ext cx="902492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每一个网络服务提供商都会提供一个本地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grpSp>
        <p:nvGrpSpPr>
          <p:cNvPr id="77" name="组合 76"/>
          <p:cNvGrpSpPr/>
          <p:nvPr/>
        </p:nvGrpSpPr>
        <p:grpSpPr>
          <a:xfrm>
            <a:off x="1053634" y="3183884"/>
            <a:ext cx="10383622" cy="904863"/>
            <a:chOff x="1403750" y="3593123"/>
            <a:chExt cx="10383622" cy="904863"/>
          </a:xfrm>
        </p:grpSpPr>
        <p:grpSp>
          <p:nvGrpSpPr>
            <p:cNvPr id="78" name="组合 77"/>
            <p:cNvGrpSpPr/>
            <p:nvPr/>
          </p:nvGrpSpPr>
          <p:grpSpPr>
            <a:xfrm>
              <a:off x="1403750" y="3593123"/>
              <a:ext cx="490436" cy="476221"/>
              <a:chOff x="1403750" y="3593123"/>
              <a:chExt cx="808892" cy="785446"/>
            </a:xfrm>
          </p:grpSpPr>
          <p:sp>
            <p:nvSpPr>
              <p:cNvPr id="8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1" y="3593123"/>
              <a:ext cx="9801441"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当一台主机需要做一个域名查询的时候，查询请求首先被发送到本地域名服务器</a:t>
              </a:r>
            </a:p>
          </p:txBody>
        </p:sp>
      </p:grpSp>
      <p:grpSp>
        <p:nvGrpSpPr>
          <p:cNvPr id="28" name="组合 27"/>
          <p:cNvGrpSpPr/>
          <p:nvPr/>
        </p:nvGrpSpPr>
        <p:grpSpPr>
          <a:xfrm>
            <a:off x="3286342" y="2198798"/>
            <a:ext cx="5455191" cy="639688"/>
            <a:chOff x="4650629" y="2375498"/>
            <a:chExt cx="2230756" cy="866609"/>
          </a:xfrm>
        </p:grpSpPr>
        <p:sp>
          <p:nvSpPr>
            <p:cNvPr id="30" name="矩形: 圆角 41"/>
            <p:cNvSpPr/>
            <p:nvPr/>
          </p:nvSpPr>
          <p:spPr>
            <a:xfrm>
              <a:off x="4650629" y="2375498"/>
              <a:ext cx="2230756" cy="86660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31" name="文本框 30"/>
            <p:cNvSpPr txBox="1"/>
            <p:nvPr/>
          </p:nvSpPr>
          <p:spPr>
            <a:xfrm>
              <a:off x="4755832" y="2559135"/>
              <a:ext cx="2003311"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有时候，我们将其称为</a:t>
              </a:r>
              <a:r>
                <a:rPr lang="zh-CN" altLang="en-US" sz="2000" dirty="0">
                  <a:solidFill>
                    <a:srgbClr val="009FF6"/>
                  </a:solidFill>
                  <a:latin typeface="思源黑体 CN Normal" panose="020B0400000000000000" pitchFamily="34" charset="-122"/>
                  <a:ea typeface="思源黑体 CN Normal" panose="020B0400000000000000" pitchFamily="34" charset="-122"/>
                </a:rPr>
                <a:t>“默认</a:t>
              </a:r>
              <a:r>
                <a:rPr lang="en-US" altLang="zh-CN" sz="2000" dirty="0">
                  <a:solidFill>
                    <a:srgbClr val="009FF6"/>
                  </a:solidFill>
                  <a:latin typeface="思源黑体 CN Normal" panose="020B0400000000000000" pitchFamily="34" charset="-122"/>
                  <a:ea typeface="思源黑体 CN Normal" panose="020B0400000000000000" pitchFamily="34" charset="-122"/>
                </a:rPr>
                <a:t>DNS</a:t>
              </a:r>
              <a:r>
                <a:rPr lang="zh-CN" altLang="en-US" sz="2000" dirty="0">
                  <a:solidFill>
                    <a:srgbClr val="009FF6"/>
                  </a:solidFill>
                  <a:latin typeface="思源黑体 CN Normal" panose="020B0400000000000000" pitchFamily="34" charset="-122"/>
                  <a:ea typeface="思源黑体 CN Normal" panose="020B0400000000000000" pitchFamily="34" charset="-122"/>
                </a:rPr>
                <a:t>服务器”</a:t>
              </a:r>
            </a:p>
          </p:txBody>
        </p:sp>
      </p:grpSp>
      <p:grpSp>
        <p:nvGrpSpPr>
          <p:cNvPr id="32" name="组合 31"/>
          <p:cNvGrpSpPr/>
          <p:nvPr/>
        </p:nvGrpSpPr>
        <p:grpSpPr>
          <a:xfrm>
            <a:off x="3286342" y="4197605"/>
            <a:ext cx="5465239" cy="843436"/>
            <a:chOff x="4650629" y="2375498"/>
            <a:chExt cx="2234865" cy="1142632"/>
          </a:xfrm>
        </p:grpSpPr>
        <p:sp>
          <p:nvSpPr>
            <p:cNvPr id="33" name="矩形: 圆角 41"/>
            <p:cNvSpPr/>
            <p:nvPr/>
          </p:nvSpPr>
          <p:spPr>
            <a:xfrm>
              <a:off x="4650629" y="2375498"/>
              <a:ext cx="2230756" cy="114263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34" name="文本框 33"/>
            <p:cNvSpPr txBox="1"/>
            <p:nvPr/>
          </p:nvSpPr>
          <p:spPr>
            <a:xfrm>
              <a:off x="4688034" y="2539882"/>
              <a:ext cx="2197460" cy="958998"/>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本地域名服务器的行为就像一个代理，它会向域名的层次体系中进行进一步的域名查询。</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wipe(left)">
                                      <p:cBhvr>
                                        <p:cTn id="18" dur="500"/>
                                        <p:tgtEl>
                                          <p:spTgt spid="77"/>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7571042" cy="1005602"/>
            <a:chOff x="658104" y="373146"/>
            <a:chExt cx="7571042" cy="1005602"/>
          </a:xfrm>
        </p:grpSpPr>
        <p:grpSp>
          <p:nvGrpSpPr>
            <p:cNvPr id="8" name="组合 7"/>
            <p:cNvGrpSpPr/>
            <p:nvPr/>
          </p:nvGrpSpPr>
          <p:grpSpPr>
            <a:xfrm>
              <a:off x="1080814" y="763297"/>
              <a:ext cx="7148332" cy="615451"/>
              <a:chOff x="1839058" y="1058437"/>
              <a:chExt cx="7148332" cy="615451"/>
            </a:xfrm>
          </p:grpSpPr>
          <p:sp>
            <p:nvSpPr>
              <p:cNvPr id="12" name="矩形: 圆角 11"/>
              <p:cNvSpPr/>
              <p:nvPr/>
            </p:nvSpPr>
            <p:spPr>
              <a:xfrm>
                <a:off x="1839058" y="1058437"/>
                <a:ext cx="646029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6111962"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解析过程</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递归</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迭代</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37" name="组合 36"/>
          <p:cNvGrpSpPr/>
          <p:nvPr/>
        </p:nvGrpSpPr>
        <p:grpSpPr>
          <a:xfrm>
            <a:off x="2574163" y="1371455"/>
            <a:ext cx="2385748" cy="780077"/>
            <a:chOff x="1052239" y="2113881"/>
            <a:chExt cx="7540294" cy="2465481"/>
          </a:xfrm>
        </p:grpSpPr>
        <p:pic>
          <p:nvPicPr>
            <p:cNvPr id="38" name="图片 37"/>
            <p:cNvPicPr>
              <a:picLocks noChangeAspect="1"/>
            </p:cNvPicPr>
            <p:nvPr/>
          </p:nvPicPr>
          <p:blipFill rotWithShape="1">
            <a:blip r:embed="rId4" cstate="print">
              <a:extLst>
                <a:ext uri="{28A0092B-C50C-407E-A947-70E740481C1C}">
                  <a14:useLocalDpi xmlns:a14="http://schemas.microsoft.com/office/drawing/2010/main" val="0"/>
                </a:ext>
              </a:extLst>
            </a:blip>
            <a:srcRect l="16396" t="12986" r="12509" b="19929"/>
            <a:stretch>
              <a:fillRect/>
            </a:stretch>
          </p:blipFill>
          <p:spPr>
            <a:xfrm>
              <a:off x="1052239" y="2278638"/>
              <a:ext cx="2278743" cy="2300724"/>
            </a:xfrm>
            <a:prstGeom prst="rect">
              <a:avLst/>
            </a:prstGeom>
          </p:spPr>
        </p:pic>
        <p:sp>
          <p:nvSpPr>
            <p:cNvPr id="39" name="文本框 38"/>
            <p:cNvSpPr txBox="1"/>
            <p:nvPr/>
          </p:nvSpPr>
          <p:spPr>
            <a:xfrm>
              <a:off x="3389589" y="2113881"/>
              <a:ext cx="5202944" cy="1167296"/>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根</a:t>
              </a:r>
              <a:r>
                <a:rPr lang="en-US" altLang="zh-CN" dirty="0">
                  <a:latin typeface="思源黑体 CN Medium" panose="020B0600000000000000" pitchFamily="34" charset="-122"/>
                  <a:ea typeface="思源黑体 CN Medium" panose="020B0600000000000000" pitchFamily="34" charset="-122"/>
                </a:rPr>
                <a:t>DNS</a:t>
              </a:r>
              <a:r>
                <a:rPr lang="zh-CN" altLang="en-US" dirty="0">
                  <a:latin typeface="思源黑体 CN Medium" panose="020B0600000000000000" pitchFamily="34" charset="-122"/>
                  <a:ea typeface="思源黑体 CN Medium" panose="020B0600000000000000" pitchFamily="34" charset="-122"/>
                </a:rPr>
                <a:t>服务器</a:t>
              </a:r>
            </a:p>
          </p:txBody>
        </p:sp>
      </p:grpSp>
      <p:grpSp>
        <p:nvGrpSpPr>
          <p:cNvPr id="40" name="组合 39"/>
          <p:cNvGrpSpPr/>
          <p:nvPr/>
        </p:nvGrpSpPr>
        <p:grpSpPr>
          <a:xfrm>
            <a:off x="3712995" y="2250960"/>
            <a:ext cx="1758023" cy="1334008"/>
            <a:chOff x="2376105" y="2301848"/>
            <a:chExt cx="5069793" cy="3847016"/>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049" y="2301848"/>
              <a:ext cx="1536326" cy="2176098"/>
            </a:xfrm>
            <a:prstGeom prst="rect">
              <a:avLst/>
            </a:prstGeom>
          </p:spPr>
        </p:pic>
        <p:sp>
          <p:nvSpPr>
            <p:cNvPr id="42" name="文本框 41"/>
            <p:cNvSpPr txBox="1"/>
            <p:nvPr/>
          </p:nvSpPr>
          <p:spPr>
            <a:xfrm>
              <a:off x="2376105" y="4284973"/>
              <a:ext cx="5069793" cy="1863891"/>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顶级域服务器</a:t>
              </a:r>
              <a:endParaRPr lang="en-US" altLang="zh-CN" dirty="0">
                <a:latin typeface="思源黑体 CN Medium" panose="020B0600000000000000" pitchFamily="34" charset="-122"/>
                <a:ea typeface="思源黑体 CN Medium" panose="020B0600000000000000" pitchFamily="34" charset="-122"/>
              </a:endParaRPr>
            </a:p>
            <a:p>
              <a:r>
                <a:rPr lang="en-US" altLang="zh-CN" dirty="0">
                  <a:latin typeface="思源黑体 CN Medium" panose="020B0600000000000000" pitchFamily="34" charset="-122"/>
                  <a:ea typeface="思源黑体 CN Medium" panose="020B0600000000000000" pitchFamily="34" charset="-122"/>
                </a:rPr>
                <a:t>dns.com</a:t>
              </a:r>
              <a:endParaRPr lang="zh-CN" altLang="en-US" dirty="0">
                <a:latin typeface="思源黑体 CN Medium" panose="020B0600000000000000" pitchFamily="34" charset="-122"/>
                <a:ea typeface="思源黑体 CN Medium" panose="020B0600000000000000" pitchFamily="34" charset="-122"/>
              </a:endParaRPr>
            </a:p>
          </p:txBody>
        </p:sp>
      </p:grpSp>
      <p:grpSp>
        <p:nvGrpSpPr>
          <p:cNvPr id="43" name="组合 42"/>
          <p:cNvGrpSpPr/>
          <p:nvPr/>
        </p:nvGrpSpPr>
        <p:grpSpPr>
          <a:xfrm>
            <a:off x="3712995" y="3740173"/>
            <a:ext cx="2415050" cy="1452196"/>
            <a:chOff x="4171793" y="2208922"/>
            <a:chExt cx="6123338" cy="3682034"/>
          </a:xfrm>
        </p:grpSpPr>
        <p:pic>
          <p:nvPicPr>
            <p:cNvPr id="44" name="图片 4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0653" y="2208922"/>
              <a:ext cx="2622063" cy="2372966"/>
            </a:xfrm>
            <a:prstGeom prst="rect">
              <a:avLst/>
            </a:prstGeom>
          </p:spPr>
        </p:pic>
        <p:sp>
          <p:nvSpPr>
            <p:cNvPr id="45" name="文本框 44"/>
            <p:cNvSpPr txBox="1"/>
            <p:nvPr/>
          </p:nvSpPr>
          <p:spPr>
            <a:xfrm>
              <a:off x="4171793" y="4252188"/>
              <a:ext cx="6123338" cy="1638768"/>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权威</a:t>
              </a:r>
              <a:r>
                <a:rPr lang="en-US" altLang="zh-CN" dirty="0">
                  <a:latin typeface="思源黑体 CN Medium" panose="020B0600000000000000" pitchFamily="34" charset="-122"/>
                  <a:ea typeface="思源黑体 CN Medium" panose="020B0600000000000000" pitchFamily="34" charset="-122"/>
                </a:rPr>
                <a:t>DNS</a:t>
              </a:r>
              <a:r>
                <a:rPr lang="zh-CN" altLang="en-US" dirty="0">
                  <a:latin typeface="思源黑体 CN Medium" panose="020B0600000000000000" pitchFamily="34" charset="-122"/>
                  <a:ea typeface="思源黑体 CN Medium" panose="020B0600000000000000" pitchFamily="34" charset="-122"/>
                </a:rPr>
                <a:t>服务器</a:t>
              </a:r>
              <a:endParaRPr lang="en-US" altLang="zh-CN" dirty="0">
                <a:latin typeface="思源黑体 CN Medium" panose="020B0600000000000000" pitchFamily="34" charset="-122"/>
                <a:ea typeface="思源黑体 CN Medium" panose="020B0600000000000000" pitchFamily="34" charset="-122"/>
              </a:endParaRPr>
            </a:p>
            <a:p>
              <a:r>
                <a:rPr lang="en-US" altLang="zh-CN" b="1" dirty="0">
                  <a:solidFill>
                    <a:srgbClr val="000000"/>
                  </a:solidFill>
                  <a:ea typeface="楷体" panose="02010609060101010101" pitchFamily="49" charset="-122"/>
                  <a:cs typeface="Arial" panose="020B0604020202020204" pitchFamily="34" charset="0"/>
                </a:rPr>
                <a:t>dns.baidu.com</a:t>
              </a:r>
            </a:p>
          </p:txBody>
        </p:sp>
      </p:grpSp>
      <p:grpSp>
        <p:nvGrpSpPr>
          <p:cNvPr id="5" name="组合 4"/>
          <p:cNvGrpSpPr/>
          <p:nvPr/>
        </p:nvGrpSpPr>
        <p:grpSpPr>
          <a:xfrm>
            <a:off x="279391" y="2130641"/>
            <a:ext cx="1852184" cy="1681329"/>
            <a:chOff x="859720" y="2809098"/>
            <a:chExt cx="2411222" cy="2188798"/>
          </a:xfrm>
        </p:grpSpPr>
        <p:grpSp>
          <p:nvGrpSpPr>
            <p:cNvPr id="4" name="组合 3"/>
            <p:cNvGrpSpPr/>
            <p:nvPr/>
          </p:nvGrpSpPr>
          <p:grpSpPr>
            <a:xfrm>
              <a:off x="1129396" y="2809098"/>
              <a:ext cx="1357600" cy="986783"/>
              <a:chOff x="2969282" y="2305242"/>
              <a:chExt cx="1357600" cy="986783"/>
            </a:xfrm>
          </p:grpSpPr>
          <p:pic>
            <p:nvPicPr>
              <p:cNvPr id="46" name="图片 45"/>
              <p:cNvPicPr>
                <a:picLocks noChangeAspect="1"/>
              </p:cNvPicPr>
              <p:nvPr/>
            </p:nvPicPr>
            <p:blipFill>
              <a:blip r:embed="rId7">
                <a:lum contrast="20000"/>
              </a:blip>
              <a:stretch>
                <a:fillRect/>
              </a:stretch>
            </p:blipFill>
            <p:spPr>
              <a:xfrm>
                <a:off x="3220103" y="2305242"/>
                <a:ext cx="1106779" cy="869465"/>
              </a:xfrm>
              <a:prstGeom prst="rect">
                <a:avLst/>
              </a:prstGeom>
            </p:spPr>
          </p:pic>
          <p:pic>
            <p:nvPicPr>
              <p:cNvPr id="47" name="图片 46"/>
              <p:cNvPicPr>
                <a:picLocks noChangeAspect="1"/>
              </p:cNvPicPr>
              <p:nvPr/>
            </p:nvPicPr>
            <p:blipFill rotWithShape="1">
              <a:blip r:embed="rId8" cstate="print">
                <a:clrChange>
                  <a:clrFrom>
                    <a:srgbClr val="D0E6E4"/>
                  </a:clrFrom>
                  <a:clrTo>
                    <a:srgbClr val="D0E6E4">
                      <a:alpha val="0"/>
                    </a:srgbClr>
                  </a:clrTo>
                </a:clrChange>
                <a:extLst>
                  <a:ext uri="{28A0092B-C50C-407E-A947-70E740481C1C}">
                    <a14:useLocalDpi xmlns:a14="http://schemas.microsoft.com/office/drawing/2010/main" val="0"/>
                  </a:ext>
                </a:extLst>
              </a:blip>
              <a:srcRect l="5116" t="7082" r="5804" b="7252"/>
              <a:stretch>
                <a:fillRect/>
              </a:stretch>
            </p:blipFill>
            <p:spPr>
              <a:xfrm>
                <a:off x="2969282" y="2668924"/>
                <a:ext cx="647926" cy="623101"/>
              </a:xfrm>
              <a:prstGeom prst="rect">
                <a:avLst/>
              </a:prstGeom>
            </p:spPr>
          </p:pic>
        </p:grpSp>
        <p:sp>
          <p:nvSpPr>
            <p:cNvPr id="49" name="文本框 48"/>
            <p:cNvSpPr txBox="1"/>
            <p:nvPr/>
          </p:nvSpPr>
          <p:spPr>
            <a:xfrm>
              <a:off x="859720" y="3795881"/>
              <a:ext cx="2411222" cy="1202015"/>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本地</a:t>
              </a:r>
              <a:r>
                <a:rPr lang="en-US" altLang="zh-CN" dirty="0">
                  <a:latin typeface="思源黑体 CN Medium" panose="020B0600000000000000" pitchFamily="34" charset="-122"/>
                  <a:ea typeface="思源黑体 CN Medium" panose="020B0600000000000000" pitchFamily="34" charset="-122"/>
                </a:rPr>
                <a:t>DNS</a:t>
              </a:r>
              <a:r>
                <a:rPr lang="zh-CN" altLang="en-US" dirty="0">
                  <a:latin typeface="思源黑体 CN Medium" panose="020B0600000000000000" pitchFamily="34" charset="-122"/>
                  <a:ea typeface="思源黑体 CN Medium" panose="020B0600000000000000" pitchFamily="34" charset="-122"/>
                </a:rPr>
                <a:t>服务器</a:t>
              </a:r>
              <a:endParaRPr lang="en-US" altLang="zh-CN" dirty="0">
                <a:latin typeface="思源黑体 CN Medium" panose="020B0600000000000000" pitchFamily="34" charset="-122"/>
                <a:ea typeface="思源黑体 CN Medium" panose="020B0600000000000000" pitchFamily="34" charset="-122"/>
              </a:endParaRPr>
            </a:p>
            <a:p>
              <a:r>
                <a:rPr lang="en-US" altLang="zh-CN" i="1" dirty="0">
                  <a:solidFill>
                    <a:srgbClr val="000099"/>
                  </a:solidFill>
                  <a:ea typeface="楷体" panose="02010609060101010101" pitchFamily="49" charset="-122"/>
                  <a:cs typeface="Arial" panose="020B0604020202020204" pitchFamily="34" charset="0"/>
                </a:rPr>
                <a:t>dns.poly.edu</a:t>
              </a:r>
            </a:p>
            <a:p>
              <a:endParaRPr lang="zh-CN" altLang="en-US" dirty="0">
                <a:latin typeface="思源黑体 CN Medium" panose="020B0600000000000000" pitchFamily="34" charset="-122"/>
                <a:ea typeface="思源黑体 CN Medium" panose="020B0600000000000000" pitchFamily="34" charset="-122"/>
              </a:endParaRPr>
            </a:p>
          </p:txBody>
        </p:sp>
      </p:grpSp>
      <p:grpSp>
        <p:nvGrpSpPr>
          <p:cNvPr id="6" name="组合 5"/>
          <p:cNvGrpSpPr/>
          <p:nvPr/>
        </p:nvGrpSpPr>
        <p:grpSpPr>
          <a:xfrm>
            <a:off x="482664" y="4446922"/>
            <a:ext cx="1284567" cy="1586274"/>
            <a:chOff x="1052239" y="4492121"/>
            <a:chExt cx="1284567" cy="1586274"/>
          </a:xfrm>
        </p:grpSpPr>
        <p:pic>
          <p:nvPicPr>
            <p:cNvPr id="3" name="图片 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a:off x="1187634" y="4492121"/>
              <a:ext cx="1149172" cy="970830"/>
            </a:xfrm>
            <a:prstGeom prst="rect">
              <a:avLst/>
            </a:prstGeom>
          </p:spPr>
        </p:pic>
        <p:sp>
          <p:nvSpPr>
            <p:cNvPr id="51" name="Text Box 5"/>
            <p:cNvSpPr txBox="1">
              <a:spLocks noChangeArrowheads="1"/>
            </p:cNvSpPr>
            <p:nvPr/>
          </p:nvSpPr>
          <p:spPr bwMode="auto">
            <a:xfrm>
              <a:off x="1052239" y="5462445"/>
              <a:ext cx="1250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请求主机</a:t>
              </a:r>
            </a:p>
            <a:p>
              <a:pPr algn="ctr"/>
              <a:r>
                <a:rPr lang="en-US" altLang="zh-CN" sz="1600" i="1" dirty="0">
                  <a:solidFill>
                    <a:srgbClr val="000099"/>
                  </a:solidFill>
                  <a:ea typeface="楷体" panose="02010609060101010101" pitchFamily="49" charset="-122"/>
                  <a:cs typeface="Arial" panose="020B0604020202020204" pitchFamily="34" charset="0"/>
                </a:rPr>
                <a:t>cis.poly.edu</a:t>
              </a:r>
            </a:p>
          </p:txBody>
        </p:sp>
      </p:grpSp>
      <p:sp>
        <p:nvSpPr>
          <p:cNvPr id="53" name="Line 18"/>
          <p:cNvSpPr>
            <a:spLocks noChangeShapeType="1"/>
          </p:cNvSpPr>
          <p:nvPr/>
        </p:nvSpPr>
        <p:spPr bwMode="auto">
          <a:xfrm flipH="1" flipV="1">
            <a:off x="1072595" y="3517232"/>
            <a:ext cx="0" cy="777793"/>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9"/>
          <p:cNvSpPr>
            <a:spLocks noChangeShapeType="1"/>
          </p:cNvSpPr>
          <p:nvPr/>
        </p:nvSpPr>
        <p:spPr bwMode="auto">
          <a:xfrm flipV="1">
            <a:off x="1529386" y="1692329"/>
            <a:ext cx="956393" cy="37027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0"/>
          <p:cNvSpPr>
            <a:spLocks noChangeShapeType="1"/>
          </p:cNvSpPr>
          <p:nvPr/>
        </p:nvSpPr>
        <p:spPr bwMode="auto">
          <a:xfrm>
            <a:off x="1560188" y="2399826"/>
            <a:ext cx="2670160" cy="172954"/>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1"/>
          <p:cNvSpPr>
            <a:spLocks noChangeShapeType="1"/>
          </p:cNvSpPr>
          <p:nvPr/>
        </p:nvSpPr>
        <p:spPr bwMode="auto">
          <a:xfrm flipH="1" flipV="1">
            <a:off x="1560187" y="2477684"/>
            <a:ext cx="2615554" cy="19650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2"/>
          <p:cNvSpPr>
            <a:spLocks noChangeShapeType="1"/>
          </p:cNvSpPr>
          <p:nvPr/>
        </p:nvSpPr>
        <p:spPr bwMode="auto">
          <a:xfrm flipH="1">
            <a:off x="1510843" y="1766759"/>
            <a:ext cx="1051596" cy="41491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3"/>
          <p:cNvSpPr>
            <a:spLocks noChangeShapeType="1"/>
          </p:cNvSpPr>
          <p:nvPr/>
        </p:nvSpPr>
        <p:spPr bwMode="auto">
          <a:xfrm>
            <a:off x="1218635" y="3533026"/>
            <a:ext cx="5700" cy="79226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Text Box 27"/>
          <p:cNvSpPr txBox="1">
            <a:spLocks noChangeArrowheads="1"/>
          </p:cNvSpPr>
          <p:nvPr/>
        </p:nvSpPr>
        <p:spPr bwMode="auto">
          <a:xfrm>
            <a:off x="742832" y="374580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1</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0" name="Text Box 28"/>
          <p:cNvSpPr txBox="1">
            <a:spLocks noChangeArrowheads="1"/>
          </p:cNvSpPr>
          <p:nvPr/>
        </p:nvSpPr>
        <p:spPr bwMode="auto">
          <a:xfrm>
            <a:off x="1825247" y="150354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2</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1" name="Text Box 29"/>
          <p:cNvSpPr txBox="1">
            <a:spLocks noChangeArrowheads="1"/>
          </p:cNvSpPr>
          <p:nvPr/>
        </p:nvSpPr>
        <p:spPr bwMode="auto">
          <a:xfrm>
            <a:off x="2012641" y="1872654"/>
            <a:ext cx="312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3</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2" name="Text Box 30"/>
          <p:cNvSpPr txBox="1">
            <a:spLocks noChangeArrowheads="1"/>
          </p:cNvSpPr>
          <p:nvPr/>
        </p:nvSpPr>
        <p:spPr bwMode="auto">
          <a:xfrm>
            <a:off x="2961413" y="216277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4</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3" name="Text Box 31"/>
          <p:cNvSpPr txBox="1">
            <a:spLocks noChangeArrowheads="1"/>
          </p:cNvSpPr>
          <p:nvPr/>
        </p:nvSpPr>
        <p:spPr bwMode="auto">
          <a:xfrm>
            <a:off x="2962291" y="259695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5</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6" name="Text Box 62"/>
          <p:cNvSpPr txBox="1">
            <a:spLocks noChangeArrowheads="1"/>
          </p:cNvSpPr>
          <p:nvPr/>
        </p:nvSpPr>
        <p:spPr bwMode="auto">
          <a:xfrm>
            <a:off x="1249038" y="374151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8</a:t>
            </a:r>
            <a:endParaRPr lang="en-US" altLang="zh-CN" sz="2400" dirty="0">
              <a:solidFill>
                <a:srgbClr val="CC0000"/>
              </a:solidFill>
              <a:ea typeface="楷体" panose="02010609060101010101" pitchFamily="49" charset="-122"/>
              <a:cs typeface="Arial" panose="020B0604020202020204" pitchFamily="34" charset="0"/>
            </a:endParaRPr>
          </a:p>
        </p:txBody>
      </p:sp>
      <p:grpSp>
        <p:nvGrpSpPr>
          <p:cNvPr id="7" name="组合 6"/>
          <p:cNvGrpSpPr/>
          <p:nvPr/>
        </p:nvGrpSpPr>
        <p:grpSpPr>
          <a:xfrm>
            <a:off x="3981237" y="5243499"/>
            <a:ext cx="2771456" cy="908354"/>
            <a:chOff x="4593022" y="5247142"/>
            <a:chExt cx="2771456" cy="908354"/>
          </a:xfrm>
        </p:grpSpPr>
        <p:pic>
          <p:nvPicPr>
            <p:cNvPr id="48" name="图片 47"/>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flipH="1">
              <a:off x="4593022" y="5247142"/>
              <a:ext cx="1042746" cy="878258"/>
            </a:xfrm>
            <a:prstGeom prst="rect">
              <a:avLst/>
            </a:prstGeom>
          </p:spPr>
        </p:pic>
        <p:sp>
          <p:nvSpPr>
            <p:cNvPr id="84" name="Text Box 6"/>
            <p:cNvSpPr txBox="1">
              <a:spLocks noChangeArrowheads="1"/>
            </p:cNvSpPr>
            <p:nvPr/>
          </p:nvSpPr>
          <p:spPr bwMode="auto">
            <a:xfrm>
              <a:off x="5745252" y="5816942"/>
              <a:ext cx="16192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i="1" dirty="0">
                  <a:solidFill>
                    <a:srgbClr val="000000"/>
                  </a:solidFill>
                  <a:ea typeface="楷体" panose="02010609060101010101" pitchFamily="49" charset="-122"/>
                  <a:cs typeface="Arial" panose="020B0604020202020204" pitchFamily="34" charset="0"/>
                </a:rPr>
                <a:t>www.baidu.com</a:t>
              </a:r>
            </a:p>
          </p:txBody>
        </p:sp>
      </p:grpSp>
      <p:sp>
        <p:nvSpPr>
          <p:cNvPr id="50" name="Line 18"/>
          <p:cNvSpPr>
            <a:spLocks noChangeShapeType="1"/>
          </p:cNvSpPr>
          <p:nvPr/>
        </p:nvSpPr>
        <p:spPr bwMode="auto">
          <a:xfrm flipH="1" flipV="1">
            <a:off x="1529386" y="2667876"/>
            <a:ext cx="2623223" cy="12659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23"/>
          <p:cNvSpPr>
            <a:spLocks noChangeShapeType="1"/>
          </p:cNvSpPr>
          <p:nvPr/>
        </p:nvSpPr>
        <p:spPr bwMode="auto">
          <a:xfrm>
            <a:off x="1584249" y="2572780"/>
            <a:ext cx="2574223" cy="125321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Text Box 27"/>
          <p:cNvSpPr txBox="1">
            <a:spLocks noChangeArrowheads="1"/>
          </p:cNvSpPr>
          <p:nvPr/>
        </p:nvSpPr>
        <p:spPr bwMode="auto">
          <a:xfrm>
            <a:off x="3099719" y="348345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7</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8" name="Text Box 62"/>
          <p:cNvSpPr txBox="1">
            <a:spLocks noChangeArrowheads="1"/>
          </p:cNvSpPr>
          <p:nvPr/>
        </p:nvSpPr>
        <p:spPr bwMode="auto">
          <a:xfrm>
            <a:off x="3273441" y="314295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6</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11" name="文本框 10">
            <a:extLst>
              <a:ext uri="{FF2B5EF4-FFF2-40B4-BE49-F238E27FC236}">
                <a16:creationId xmlns:a16="http://schemas.microsoft.com/office/drawing/2014/main" id="{63611A70-A04D-371F-B02A-F9531EDB5D54}"/>
              </a:ext>
            </a:extLst>
          </p:cNvPr>
          <p:cNvSpPr txBox="1"/>
          <p:nvPr/>
        </p:nvSpPr>
        <p:spPr>
          <a:xfrm>
            <a:off x="5671566" y="1535363"/>
            <a:ext cx="6094476" cy="313932"/>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zh-CN" altLang="en-US" kern="0" dirty="0">
                <a:latin typeface="楷体" pitchFamily="49" charset="-122"/>
                <a:ea typeface="楷体" pitchFamily="49" charset="-122"/>
              </a:rPr>
              <a:t>主机 </a:t>
            </a:r>
            <a:r>
              <a:rPr lang="en-US" altLang="zh-CN" kern="0" dirty="0">
                <a:latin typeface="楷体" pitchFamily="49" charset="-122"/>
                <a:ea typeface="楷体" pitchFamily="49" charset="-122"/>
              </a:rPr>
              <a:t>cis.poly.edu </a:t>
            </a:r>
            <a:r>
              <a:rPr lang="zh-CN" altLang="en-US" kern="0" dirty="0">
                <a:latin typeface="楷体" pitchFamily="49" charset="-122"/>
                <a:ea typeface="楷体" pitchFamily="49" charset="-122"/>
              </a:rPr>
              <a:t>要求 </a:t>
            </a:r>
            <a:r>
              <a:rPr lang="en-US" altLang="zh-CN" kern="0" dirty="0">
                <a:solidFill>
                  <a:srgbClr val="FF0000"/>
                </a:solidFill>
                <a:latin typeface="楷体" pitchFamily="49" charset="-122"/>
                <a:ea typeface="楷体" pitchFamily="49" charset="-122"/>
              </a:rPr>
              <a:t>www.baidu.com</a:t>
            </a:r>
            <a:r>
              <a:rPr lang="zh-CN" altLang="en-US" b="1" kern="0" dirty="0">
                <a:latin typeface="楷体" pitchFamily="49" charset="-122"/>
                <a:ea typeface="楷体" pitchFamily="49" charset="-122"/>
              </a:rPr>
              <a:t>的</a:t>
            </a:r>
            <a:r>
              <a:rPr lang="en-US" altLang="zh-CN" kern="0" dirty="0">
                <a:latin typeface="楷体" pitchFamily="49" charset="-122"/>
                <a:ea typeface="楷体" pitchFamily="49" charset="-122"/>
              </a:rPr>
              <a:t>IP </a:t>
            </a:r>
            <a:r>
              <a:rPr lang="zh-CN" altLang="en-US" kern="0" dirty="0">
                <a:latin typeface="楷体" pitchFamily="49" charset="-122"/>
                <a:ea typeface="楷体" pitchFamily="49" charset="-122"/>
              </a:rPr>
              <a:t>地址 </a:t>
            </a:r>
            <a:endParaRPr lang="en-US" altLang="zh-CN" b="1" kern="0" dirty="0">
              <a:latin typeface="楷体" pitchFamily="49" charset="-122"/>
              <a:ea typeface="楷体" pitchFamily="49" charset="-122"/>
            </a:endParaRPr>
          </a:p>
        </p:txBody>
      </p:sp>
      <p:sp>
        <p:nvSpPr>
          <p:cNvPr id="16" name="文本框 15">
            <a:extLst>
              <a:ext uri="{FF2B5EF4-FFF2-40B4-BE49-F238E27FC236}">
                <a16:creationId xmlns:a16="http://schemas.microsoft.com/office/drawing/2014/main" id="{678B1644-275B-FD49-0CAB-513FCA6F2866}"/>
              </a:ext>
            </a:extLst>
          </p:cNvPr>
          <p:cNvSpPr txBox="1"/>
          <p:nvPr/>
        </p:nvSpPr>
        <p:spPr>
          <a:xfrm>
            <a:off x="5689854" y="1973151"/>
            <a:ext cx="6094476" cy="313932"/>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1.</a:t>
            </a:r>
            <a:r>
              <a:rPr lang="zh-CN" altLang="en-US" kern="0" dirty="0">
                <a:latin typeface="楷体" pitchFamily="49" charset="-122"/>
                <a:ea typeface="楷体" pitchFamily="49" charset="-122"/>
              </a:rPr>
              <a:t> 联系</a:t>
            </a:r>
            <a:r>
              <a:rPr lang="en-US" altLang="zh-CN" kern="0" dirty="0">
                <a:latin typeface="楷体" pitchFamily="49" charset="-122"/>
                <a:ea typeface="楷体" pitchFamily="49" charset="-122"/>
              </a:rPr>
              <a:t>local DNS server: dns.poly.edu</a:t>
            </a:r>
          </a:p>
        </p:txBody>
      </p:sp>
      <p:sp>
        <p:nvSpPr>
          <p:cNvPr id="18" name="文本框 17">
            <a:extLst>
              <a:ext uri="{FF2B5EF4-FFF2-40B4-BE49-F238E27FC236}">
                <a16:creationId xmlns:a16="http://schemas.microsoft.com/office/drawing/2014/main" id="{F1848A78-FCF4-F816-57F2-BDDFBE0724CE}"/>
              </a:ext>
            </a:extLst>
          </p:cNvPr>
          <p:cNvSpPr txBox="1"/>
          <p:nvPr/>
        </p:nvSpPr>
        <p:spPr>
          <a:xfrm>
            <a:off x="5698431" y="2329337"/>
            <a:ext cx="6094476" cy="313932"/>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2. local DNS server </a:t>
            </a:r>
            <a:r>
              <a:rPr lang="zh-CN" altLang="en-US" kern="0" dirty="0">
                <a:latin typeface="楷体" pitchFamily="49" charset="-122"/>
                <a:ea typeface="楷体" pitchFamily="49" charset="-122"/>
              </a:rPr>
              <a:t>查询根</a:t>
            </a:r>
            <a:r>
              <a:rPr lang="en-US" altLang="zh-CN" kern="0" dirty="0">
                <a:latin typeface="楷体" pitchFamily="49" charset="-122"/>
                <a:ea typeface="楷体" pitchFamily="49" charset="-122"/>
              </a:rPr>
              <a:t>DNS</a:t>
            </a:r>
            <a:r>
              <a:rPr lang="zh-CN" altLang="en-US" kern="0" dirty="0">
                <a:latin typeface="楷体" pitchFamily="49" charset="-122"/>
                <a:ea typeface="楷体" pitchFamily="49" charset="-122"/>
              </a:rPr>
              <a:t>服务器</a:t>
            </a:r>
            <a:endParaRPr lang="en-US" altLang="zh-CN" kern="0" dirty="0">
              <a:latin typeface="楷体" pitchFamily="49" charset="-122"/>
              <a:ea typeface="楷体" pitchFamily="49" charset="-122"/>
            </a:endParaRPr>
          </a:p>
        </p:txBody>
      </p:sp>
      <p:sp>
        <p:nvSpPr>
          <p:cNvPr id="20" name="文本框 19">
            <a:extLst>
              <a:ext uri="{FF2B5EF4-FFF2-40B4-BE49-F238E27FC236}">
                <a16:creationId xmlns:a16="http://schemas.microsoft.com/office/drawing/2014/main" id="{77EACD5D-108E-F147-0A15-4C8DCFF77430}"/>
              </a:ext>
            </a:extLst>
          </p:cNvPr>
          <p:cNvSpPr txBox="1"/>
          <p:nvPr/>
        </p:nvSpPr>
        <p:spPr>
          <a:xfrm>
            <a:off x="5697453" y="2718971"/>
            <a:ext cx="6094476" cy="535531"/>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3. </a:t>
            </a:r>
            <a:r>
              <a:rPr lang="zh-CN" altLang="en-US" kern="0" dirty="0">
                <a:latin typeface="楷体" pitchFamily="49" charset="-122"/>
                <a:ea typeface="楷体" pitchFamily="49" charset="-122"/>
              </a:rPr>
              <a:t>根</a:t>
            </a:r>
            <a:r>
              <a:rPr lang="en-US" altLang="zh-CN" kern="0" dirty="0">
                <a:latin typeface="楷体" pitchFamily="49" charset="-122"/>
                <a:ea typeface="楷体" pitchFamily="49" charset="-122"/>
              </a:rPr>
              <a:t>DNS</a:t>
            </a:r>
            <a:r>
              <a:rPr lang="zh-CN" altLang="en-US" kern="0" dirty="0">
                <a:latin typeface="楷体" pitchFamily="49" charset="-122"/>
                <a:ea typeface="楷体" pitchFamily="49" charset="-122"/>
              </a:rPr>
              <a:t>服务器根据</a:t>
            </a:r>
            <a:r>
              <a:rPr lang="en-US" altLang="zh-CN" kern="0" dirty="0">
                <a:latin typeface="楷体" pitchFamily="49" charset="-122"/>
                <a:ea typeface="楷体" pitchFamily="49" charset="-122"/>
              </a:rPr>
              <a:t>com</a:t>
            </a:r>
            <a:r>
              <a:rPr lang="zh-CN" altLang="en-US" kern="0" dirty="0">
                <a:latin typeface="楷体" pitchFamily="49" charset="-122"/>
                <a:ea typeface="楷体" pitchFamily="49" charset="-122"/>
              </a:rPr>
              <a:t>后缀返回负责</a:t>
            </a:r>
            <a:r>
              <a:rPr lang="en-US" altLang="zh-CN" kern="0" dirty="0">
                <a:latin typeface="楷体" pitchFamily="49" charset="-122"/>
                <a:ea typeface="楷体" pitchFamily="49" charset="-122"/>
              </a:rPr>
              <a:t>com</a:t>
            </a:r>
            <a:r>
              <a:rPr lang="zh-CN" altLang="en-US" kern="0" dirty="0">
                <a:latin typeface="楷体" pitchFamily="49" charset="-122"/>
                <a:ea typeface="楷体" pitchFamily="49" charset="-122"/>
              </a:rPr>
              <a:t>的</a:t>
            </a:r>
            <a:r>
              <a:rPr lang="en-US" altLang="zh-CN" kern="0" dirty="0">
                <a:latin typeface="楷体" pitchFamily="49" charset="-122"/>
                <a:ea typeface="楷体" pitchFamily="49" charset="-122"/>
              </a:rPr>
              <a:t>TLD DNS IP</a:t>
            </a:r>
            <a:r>
              <a:rPr lang="zh-CN" altLang="en-US" kern="0" dirty="0">
                <a:latin typeface="楷体" pitchFamily="49" charset="-122"/>
                <a:ea typeface="楷体" pitchFamily="49" charset="-122"/>
              </a:rPr>
              <a:t>地址（</a:t>
            </a:r>
            <a:r>
              <a:rPr lang="en-US" altLang="zh-CN" kern="0" dirty="0">
                <a:latin typeface="楷体" pitchFamily="49" charset="-122"/>
                <a:ea typeface="楷体" pitchFamily="49" charset="-122"/>
              </a:rPr>
              <a:t>dns.com</a:t>
            </a:r>
            <a:r>
              <a:rPr lang="zh-CN" altLang="en-US" kern="0" dirty="0">
                <a:latin typeface="楷体" pitchFamily="49" charset="-122"/>
                <a:ea typeface="楷体" pitchFamily="49" charset="-122"/>
              </a:rPr>
              <a:t>顶级域名服务器的</a:t>
            </a:r>
            <a:r>
              <a:rPr lang="en-US" altLang="zh-CN" kern="0" dirty="0">
                <a:latin typeface="楷体" pitchFamily="49" charset="-122"/>
                <a:ea typeface="楷体" pitchFamily="49" charset="-122"/>
              </a:rPr>
              <a:t>IP</a:t>
            </a:r>
            <a:r>
              <a:rPr lang="zh-CN" altLang="en-US" kern="0" dirty="0">
                <a:latin typeface="楷体" pitchFamily="49" charset="-122"/>
                <a:ea typeface="楷体" pitchFamily="49" charset="-122"/>
              </a:rPr>
              <a:t>）</a:t>
            </a:r>
          </a:p>
        </p:txBody>
      </p:sp>
      <p:sp>
        <p:nvSpPr>
          <p:cNvPr id="22" name="文本框 21">
            <a:extLst>
              <a:ext uri="{FF2B5EF4-FFF2-40B4-BE49-F238E27FC236}">
                <a16:creationId xmlns:a16="http://schemas.microsoft.com/office/drawing/2014/main" id="{6BA31123-186C-2859-6C76-893C5AC254DB}"/>
              </a:ext>
            </a:extLst>
          </p:cNvPr>
          <p:cNvSpPr txBox="1"/>
          <p:nvPr/>
        </p:nvSpPr>
        <p:spPr>
          <a:xfrm>
            <a:off x="5697453" y="3235945"/>
            <a:ext cx="6094476" cy="313932"/>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4. local DNS server </a:t>
            </a:r>
            <a:r>
              <a:rPr lang="zh-CN" altLang="en-US" kern="0" dirty="0">
                <a:latin typeface="楷体" pitchFamily="49" charset="-122"/>
                <a:ea typeface="楷体" pitchFamily="49" charset="-122"/>
              </a:rPr>
              <a:t>查询</a:t>
            </a:r>
            <a:r>
              <a:rPr lang="en-US" altLang="zh-CN" kern="0" dirty="0">
                <a:latin typeface="楷体" pitchFamily="49" charset="-122"/>
                <a:ea typeface="楷体" pitchFamily="49" charset="-122"/>
              </a:rPr>
              <a:t>dns.com</a:t>
            </a:r>
            <a:r>
              <a:rPr lang="zh-CN" altLang="en-US" kern="0" dirty="0">
                <a:latin typeface="楷体" pitchFamily="49" charset="-122"/>
                <a:ea typeface="楷体" pitchFamily="49" charset="-122"/>
              </a:rPr>
              <a:t>顶级域名服务器</a:t>
            </a:r>
            <a:endParaRPr lang="en-US" altLang="zh-CN" kern="0" dirty="0">
              <a:latin typeface="楷体" pitchFamily="49" charset="-122"/>
              <a:ea typeface="楷体" pitchFamily="49" charset="-122"/>
            </a:endParaRPr>
          </a:p>
        </p:txBody>
      </p:sp>
      <p:sp>
        <p:nvSpPr>
          <p:cNvPr id="24" name="文本框 23">
            <a:extLst>
              <a:ext uri="{FF2B5EF4-FFF2-40B4-BE49-F238E27FC236}">
                <a16:creationId xmlns:a16="http://schemas.microsoft.com/office/drawing/2014/main" id="{2C6D88A6-3B0E-FCA8-F8C9-181EEA32E31A}"/>
              </a:ext>
            </a:extLst>
          </p:cNvPr>
          <p:cNvSpPr txBox="1"/>
          <p:nvPr/>
        </p:nvSpPr>
        <p:spPr>
          <a:xfrm>
            <a:off x="5697453" y="3638360"/>
            <a:ext cx="6094476" cy="590931"/>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5. dns.com TLD</a:t>
            </a:r>
            <a:r>
              <a:rPr lang="zh-CN" altLang="en-US" kern="0" dirty="0">
                <a:latin typeface="楷体" pitchFamily="49" charset="-122"/>
                <a:ea typeface="楷体" pitchFamily="49" charset="-122"/>
              </a:rPr>
              <a:t>注意到</a:t>
            </a:r>
            <a:r>
              <a:rPr lang="en-US" altLang="zh-CN" kern="0" dirty="0">
                <a:latin typeface="楷体" pitchFamily="49" charset="-122"/>
                <a:ea typeface="楷体" pitchFamily="49" charset="-122"/>
              </a:rPr>
              <a:t>baidu.com</a:t>
            </a:r>
            <a:r>
              <a:rPr lang="zh-CN" altLang="en-US" kern="0" dirty="0">
                <a:latin typeface="楷体" pitchFamily="49" charset="-122"/>
                <a:ea typeface="楷体" pitchFamily="49" charset="-122"/>
              </a:rPr>
              <a:t>后缀，</a:t>
            </a:r>
          </a:p>
          <a:p>
            <a:pPr marL="381000" indent="-381000">
              <a:lnSpc>
                <a:spcPct val="80000"/>
              </a:lnSpc>
              <a:spcBef>
                <a:spcPct val="20000"/>
              </a:spcBef>
              <a:buClr>
                <a:schemeClr val="accent1"/>
              </a:buClr>
              <a:buSzPct val="65000"/>
              <a:buFont typeface="Wingdings" pitchFamily="2" charset="2"/>
              <a:buNone/>
              <a:defRPr/>
            </a:pPr>
            <a:r>
              <a:rPr lang="zh-CN" altLang="en-US" kern="0" dirty="0">
                <a:latin typeface="楷体" pitchFamily="49" charset="-122"/>
                <a:ea typeface="楷体" pitchFamily="49" charset="-122"/>
              </a:rPr>
              <a:t>	返回权威</a:t>
            </a:r>
            <a:r>
              <a:rPr lang="en-US" altLang="zh-CN" kern="0" dirty="0">
                <a:latin typeface="楷体" pitchFamily="49" charset="-122"/>
                <a:ea typeface="楷体" pitchFamily="49" charset="-122"/>
              </a:rPr>
              <a:t>DNS</a:t>
            </a:r>
            <a:r>
              <a:rPr lang="zh-CN" altLang="en-US" kern="0" dirty="0">
                <a:latin typeface="楷体" pitchFamily="49" charset="-122"/>
                <a:ea typeface="楷体" pitchFamily="49" charset="-122"/>
              </a:rPr>
              <a:t>服务器</a:t>
            </a:r>
            <a:r>
              <a:rPr lang="en-US" altLang="zh-CN" kern="0" dirty="0">
                <a:latin typeface="楷体" pitchFamily="49" charset="-122"/>
                <a:ea typeface="楷体" pitchFamily="49" charset="-122"/>
              </a:rPr>
              <a:t>dns.baidu.com</a:t>
            </a:r>
            <a:r>
              <a:rPr lang="zh-CN" altLang="en-US" kern="0" dirty="0">
                <a:latin typeface="楷体" pitchFamily="49" charset="-122"/>
                <a:ea typeface="楷体" pitchFamily="49" charset="-122"/>
              </a:rPr>
              <a:t>的地址。 </a:t>
            </a:r>
          </a:p>
        </p:txBody>
      </p:sp>
      <p:sp>
        <p:nvSpPr>
          <p:cNvPr id="26" name="文本框 25">
            <a:extLst>
              <a:ext uri="{FF2B5EF4-FFF2-40B4-BE49-F238E27FC236}">
                <a16:creationId xmlns:a16="http://schemas.microsoft.com/office/drawing/2014/main" id="{683D9E8D-77A8-9093-92A8-D1755D56ACAE}"/>
              </a:ext>
            </a:extLst>
          </p:cNvPr>
          <p:cNvSpPr txBox="1"/>
          <p:nvPr/>
        </p:nvSpPr>
        <p:spPr>
          <a:xfrm>
            <a:off x="5697453" y="4259290"/>
            <a:ext cx="6094476" cy="313932"/>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6. local DNS server </a:t>
            </a:r>
            <a:r>
              <a:rPr lang="zh-CN" altLang="en-US" kern="0" dirty="0">
                <a:latin typeface="楷体" pitchFamily="49" charset="-122"/>
                <a:ea typeface="楷体" pitchFamily="49" charset="-122"/>
              </a:rPr>
              <a:t>查询权威</a:t>
            </a:r>
            <a:r>
              <a:rPr lang="en-US" altLang="zh-CN" kern="0" dirty="0">
                <a:latin typeface="楷体" pitchFamily="49" charset="-122"/>
                <a:ea typeface="楷体" pitchFamily="49" charset="-122"/>
              </a:rPr>
              <a:t>DNS</a:t>
            </a:r>
            <a:r>
              <a:rPr lang="zh-CN" altLang="en-US" kern="0" dirty="0">
                <a:latin typeface="楷体" pitchFamily="49" charset="-122"/>
                <a:ea typeface="楷体" pitchFamily="49" charset="-122"/>
              </a:rPr>
              <a:t>服务器</a:t>
            </a:r>
            <a:r>
              <a:rPr lang="en-US" altLang="zh-CN" kern="0" dirty="0">
                <a:latin typeface="楷体" pitchFamily="49" charset="-122"/>
                <a:ea typeface="楷体" pitchFamily="49" charset="-122"/>
              </a:rPr>
              <a:t>dns.baidu.com</a:t>
            </a:r>
          </a:p>
        </p:txBody>
      </p:sp>
      <p:sp>
        <p:nvSpPr>
          <p:cNvPr id="29" name="文本框 28">
            <a:extLst>
              <a:ext uri="{FF2B5EF4-FFF2-40B4-BE49-F238E27FC236}">
                <a16:creationId xmlns:a16="http://schemas.microsoft.com/office/drawing/2014/main" id="{4E1086E8-217F-9825-2E67-DFACBF833825}"/>
              </a:ext>
            </a:extLst>
          </p:cNvPr>
          <p:cNvSpPr txBox="1"/>
          <p:nvPr/>
        </p:nvSpPr>
        <p:spPr>
          <a:xfrm>
            <a:off x="5697453" y="4739690"/>
            <a:ext cx="6094476" cy="590931"/>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7. </a:t>
            </a:r>
            <a:r>
              <a:rPr lang="zh-CN" altLang="en-US" kern="0" dirty="0">
                <a:latin typeface="楷体" pitchFamily="49" charset="-122"/>
                <a:ea typeface="楷体" pitchFamily="49" charset="-122"/>
              </a:rPr>
              <a:t>权威</a:t>
            </a:r>
            <a:r>
              <a:rPr lang="en-US" altLang="zh-CN" kern="0" dirty="0">
                <a:latin typeface="楷体" pitchFamily="49" charset="-122"/>
                <a:ea typeface="楷体" pitchFamily="49" charset="-122"/>
              </a:rPr>
              <a:t>DNS</a:t>
            </a:r>
            <a:r>
              <a:rPr lang="zh-CN" altLang="en-US" kern="0" dirty="0">
                <a:latin typeface="楷体" pitchFamily="49" charset="-122"/>
                <a:ea typeface="楷体" pitchFamily="49" charset="-122"/>
              </a:rPr>
              <a:t>服务器</a:t>
            </a:r>
            <a:r>
              <a:rPr lang="en-US" altLang="zh-CN" kern="0" dirty="0">
                <a:latin typeface="楷体" pitchFamily="49" charset="-122"/>
                <a:ea typeface="楷体" pitchFamily="49" charset="-122"/>
              </a:rPr>
              <a:t>dns.baidu.com</a:t>
            </a:r>
            <a:r>
              <a:rPr lang="zh-CN" altLang="en-US" kern="0" dirty="0">
                <a:latin typeface="楷体" pitchFamily="49" charset="-122"/>
                <a:ea typeface="楷体" pitchFamily="49" charset="-122"/>
              </a:rPr>
              <a:t>返回</a:t>
            </a:r>
          </a:p>
          <a:p>
            <a:pPr marL="381000" indent="-381000">
              <a:lnSpc>
                <a:spcPct val="80000"/>
              </a:lnSpc>
              <a:spcBef>
                <a:spcPct val="20000"/>
              </a:spcBef>
              <a:buClr>
                <a:schemeClr val="accent1"/>
              </a:buClr>
              <a:buSzPct val="65000"/>
              <a:buFont typeface="Wingdings" pitchFamily="2" charset="2"/>
              <a:buNone/>
              <a:defRPr/>
            </a:pPr>
            <a:r>
              <a:rPr lang="zh-CN" altLang="en-US" kern="0" dirty="0">
                <a:latin typeface="楷体" pitchFamily="49" charset="-122"/>
                <a:ea typeface="楷体" pitchFamily="49" charset="-122"/>
              </a:rPr>
              <a:t>	 </a:t>
            </a:r>
            <a:r>
              <a:rPr lang="en-US" altLang="zh-CN" kern="0" dirty="0">
                <a:latin typeface="楷体" pitchFamily="49" charset="-122"/>
                <a:ea typeface="楷体" pitchFamily="49" charset="-122"/>
              </a:rPr>
              <a:t>www.baidu.com</a:t>
            </a:r>
            <a:r>
              <a:rPr lang="zh-CN" altLang="en-US" kern="0" dirty="0">
                <a:latin typeface="楷体" pitchFamily="49" charset="-122"/>
                <a:ea typeface="楷体" pitchFamily="49" charset="-122"/>
              </a:rPr>
              <a:t>的</a:t>
            </a:r>
            <a:r>
              <a:rPr lang="en-US" altLang="zh-CN" kern="0" dirty="0">
                <a:latin typeface="楷体" pitchFamily="49" charset="-122"/>
                <a:ea typeface="楷体" pitchFamily="49" charset="-122"/>
              </a:rPr>
              <a:t>IP</a:t>
            </a:r>
            <a:r>
              <a:rPr lang="zh-CN" altLang="en-US" kern="0" dirty="0">
                <a:latin typeface="楷体" pitchFamily="49" charset="-122"/>
                <a:ea typeface="楷体" pitchFamily="49" charset="-122"/>
              </a:rPr>
              <a:t>给</a:t>
            </a:r>
            <a:r>
              <a:rPr lang="en-US" altLang="zh-CN" kern="0" dirty="0">
                <a:latin typeface="楷体" pitchFamily="49" charset="-122"/>
                <a:ea typeface="楷体" pitchFamily="49" charset="-122"/>
              </a:rPr>
              <a:t>local DNS server</a:t>
            </a:r>
            <a:endParaRPr lang="zh-CN" altLang="en-US" kern="0" dirty="0">
              <a:latin typeface="楷体" pitchFamily="49" charset="-122"/>
              <a:ea typeface="楷体" pitchFamily="49" charset="-122"/>
            </a:endParaRPr>
          </a:p>
        </p:txBody>
      </p:sp>
      <p:sp>
        <p:nvSpPr>
          <p:cNvPr id="33" name="文本框 32">
            <a:extLst>
              <a:ext uri="{FF2B5EF4-FFF2-40B4-BE49-F238E27FC236}">
                <a16:creationId xmlns:a16="http://schemas.microsoft.com/office/drawing/2014/main" id="{370B4505-A460-9D49-F5A0-AC99AE555588}"/>
              </a:ext>
            </a:extLst>
          </p:cNvPr>
          <p:cNvSpPr txBox="1"/>
          <p:nvPr/>
        </p:nvSpPr>
        <p:spPr>
          <a:xfrm>
            <a:off x="5715741" y="5322151"/>
            <a:ext cx="6094476" cy="313932"/>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en-US" altLang="zh-CN" kern="0" dirty="0">
                <a:latin typeface="楷体" pitchFamily="49" charset="-122"/>
                <a:ea typeface="楷体" pitchFamily="49" charset="-122"/>
              </a:rPr>
              <a:t>8.</a:t>
            </a:r>
            <a:r>
              <a:rPr lang="zh-CN" altLang="en-US" kern="0" dirty="0">
                <a:latin typeface="楷体" pitchFamily="49" charset="-122"/>
                <a:ea typeface="楷体" pitchFamily="49" charset="-122"/>
              </a:rPr>
              <a:t> </a:t>
            </a:r>
            <a:r>
              <a:rPr lang="en-US" altLang="zh-CN" kern="0" dirty="0">
                <a:latin typeface="楷体" pitchFamily="49" charset="-122"/>
                <a:ea typeface="楷体" pitchFamily="49" charset="-122"/>
              </a:rPr>
              <a:t>local DNS server</a:t>
            </a:r>
            <a:r>
              <a:rPr lang="zh-CN" altLang="en-US" kern="0" dirty="0">
                <a:latin typeface="楷体" pitchFamily="49" charset="-122"/>
                <a:ea typeface="楷体" pitchFamily="49" charset="-122"/>
              </a:rPr>
              <a:t>返回结果给</a:t>
            </a:r>
            <a:r>
              <a:rPr lang="en-US" altLang="zh-CN" kern="0" dirty="0">
                <a:latin typeface="楷体" pitchFamily="49" charset="-122"/>
                <a:ea typeface="楷体" pitchFamily="49" charset="-122"/>
              </a:rPr>
              <a:t>cis.poly.edu</a:t>
            </a:r>
          </a:p>
        </p:txBody>
      </p:sp>
      <p:sp>
        <p:nvSpPr>
          <p:cNvPr id="35" name="文本框 34">
            <a:extLst>
              <a:ext uri="{FF2B5EF4-FFF2-40B4-BE49-F238E27FC236}">
                <a16:creationId xmlns:a16="http://schemas.microsoft.com/office/drawing/2014/main" id="{CB57ED79-2D78-09C9-03CA-D34784EDE24E}"/>
              </a:ext>
            </a:extLst>
          </p:cNvPr>
          <p:cNvSpPr txBox="1"/>
          <p:nvPr/>
        </p:nvSpPr>
        <p:spPr>
          <a:xfrm>
            <a:off x="5626186" y="6188530"/>
            <a:ext cx="6094476" cy="535531"/>
          </a:xfrm>
          <a:prstGeom prst="rect">
            <a:avLst/>
          </a:prstGeom>
          <a:noFill/>
        </p:spPr>
        <p:txBody>
          <a:bodyPr wrap="square">
            <a:spAutoFit/>
          </a:bodyPr>
          <a:lstStyle/>
          <a:p>
            <a:pPr marL="381000" indent="-381000">
              <a:lnSpc>
                <a:spcPct val="80000"/>
              </a:lnSpc>
              <a:spcBef>
                <a:spcPct val="20000"/>
              </a:spcBef>
              <a:buClr>
                <a:schemeClr val="accent1"/>
              </a:buClr>
              <a:buSzPct val="65000"/>
              <a:buFont typeface="Wingdings" pitchFamily="2" charset="2"/>
              <a:buNone/>
              <a:defRPr/>
            </a:pPr>
            <a:r>
              <a:rPr lang="zh-CN" altLang="en-US" kern="0" dirty="0">
                <a:solidFill>
                  <a:srgbClr val="FF0000"/>
                </a:solidFill>
                <a:latin typeface="楷体" pitchFamily="49" charset="-122"/>
                <a:ea typeface="楷体" pitchFamily="49" charset="-122"/>
              </a:rPr>
              <a:t>迭代查询：后续每一次查询都是由</a:t>
            </a:r>
            <a:r>
              <a:rPr lang="en-US" altLang="zh-CN" kern="0" dirty="0">
                <a:solidFill>
                  <a:srgbClr val="FF0000"/>
                </a:solidFill>
                <a:latin typeface="楷体" pitchFamily="49" charset="-122"/>
                <a:ea typeface="楷体" pitchFamily="49" charset="-122"/>
              </a:rPr>
              <a:t>local DNS</a:t>
            </a:r>
            <a:r>
              <a:rPr lang="zh-CN" altLang="en-US" kern="0" dirty="0">
                <a:solidFill>
                  <a:srgbClr val="FF0000"/>
                </a:solidFill>
                <a:latin typeface="楷体" pitchFamily="49" charset="-122"/>
                <a:ea typeface="楷体" pitchFamily="49" charset="-122"/>
              </a:rPr>
              <a:t>发起，结果返回给</a:t>
            </a:r>
            <a:r>
              <a:rPr lang="en-US" altLang="zh-CN" kern="0" dirty="0">
                <a:solidFill>
                  <a:srgbClr val="FF0000"/>
                </a:solidFill>
                <a:latin typeface="楷体" pitchFamily="49" charset="-122"/>
                <a:ea typeface="楷体" pitchFamily="49" charset="-122"/>
              </a:rPr>
              <a:t>local DNS</a:t>
            </a:r>
            <a:endParaRPr lang="zh-CN" altLang="en-US" kern="0" dirty="0">
              <a:solidFill>
                <a:srgbClr val="FF0000"/>
              </a:solidFill>
              <a:latin typeface="楷体" pitchFamily="49" charset="-122"/>
              <a:ea typeface="楷体" pitchFamily="49" charset="-122"/>
            </a:endParaRPr>
          </a:p>
        </p:txBody>
      </p:sp>
    </p:spTree>
    <p:extLst>
      <p:ext uri="{BB962C8B-B14F-4D97-AF65-F5344CB8AC3E}">
        <p14:creationId xmlns:p14="http://schemas.microsoft.com/office/powerpoint/2010/main" val="42704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fade">
                                      <p:cBhvr>
                                        <p:cTn id="8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p:bldP spid="60" grpId="0"/>
      <p:bldP spid="61" grpId="0"/>
      <p:bldP spid="62" grpId="0"/>
      <p:bldP spid="63" grpId="0"/>
      <p:bldP spid="66" grpId="0"/>
      <p:bldP spid="50" grpId="0" animBg="1"/>
      <p:bldP spid="52" grpId="0" animBg="1"/>
      <p:bldP spid="67" grpId="0"/>
      <p:bldP spid="6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8" y="315996"/>
            <a:ext cx="6877695" cy="1005602"/>
            <a:chOff x="658104" y="373146"/>
            <a:chExt cx="6169530" cy="1005602"/>
          </a:xfrm>
        </p:grpSpPr>
        <p:grpSp>
          <p:nvGrpSpPr>
            <p:cNvPr id="8" name="组合 7"/>
            <p:cNvGrpSpPr/>
            <p:nvPr/>
          </p:nvGrpSpPr>
          <p:grpSpPr>
            <a:xfrm>
              <a:off x="1080814" y="763297"/>
              <a:ext cx="5746820" cy="615451"/>
              <a:chOff x="1839058" y="1058437"/>
              <a:chExt cx="5746820" cy="615451"/>
            </a:xfrm>
          </p:grpSpPr>
          <p:sp>
            <p:nvSpPr>
              <p:cNvPr id="12" name="矩形: 圆角 11"/>
              <p:cNvSpPr/>
              <p:nvPr/>
            </p:nvSpPr>
            <p:spPr>
              <a:xfrm>
                <a:off x="1839058" y="1058437"/>
                <a:ext cx="5746820"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4632762"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解析过程</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纯递归</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37" name="组合 36"/>
          <p:cNvGrpSpPr/>
          <p:nvPr/>
        </p:nvGrpSpPr>
        <p:grpSpPr>
          <a:xfrm>
            <a:off x="2382139" y="1766634"/>
            <a:ext cx="2385748" cy="780077"/>
            <a:chOff x="1052239" y="2113881"/>
            <a:chExt cx="7540294" cy="2465481"/>
          </a:xfrm>
        </p:grpSpPr>
        <p:pic>
          <p:nvPicPr>
            <p:cNvPr id="38" name="图片 37"/>
            <p:cNvPicPr>
              <a:picLocks noChangeAspect="1"/>
            </p:cNvPicPr>
            <p:nvPr/>
          </p:nvPicPr>
          <p:blipFill rotWithShape="1">
            <a:blip r:embed="rId4" cstate="print">
              <a:extLst>
                <a:ext uri="{28A0092B-C50C-407E-A947-70E740481C1C}">
                  <a14:useLocalDpi xmlns:a14="http://schemas.microsoft.com/office/drawing/2010/main" val="0"/>
                </a:ext>
              </a:extLst>
            </a:blip>
            <a:srcRect l="16396" t="12986" r="12509" b="19929"/>
            <a:stretch>
              <a:fillRect/>
            </a:stretch>
          </p:blipFill>
          <p:spPr>
            <a:xfrm>
              <a:off x="1052239" y="2278638"/>
              <a:ext cx="2278743" cy="2300724"/>
            </a:xfrm>
            <a:prstGeom prst="rect">
              <a:avLst/>
            </a:prstGeom>
          </p:spPr>
        </p:pic>
        <p:sp>
          <p:nvSpPr>
            <p:cNvPr id="39" name="文本框 38"/>
            <p:cNvSpPr txBox="1"/>
            <p:nvPr/>
          </p:nvSpPr>
          <p:spPr>
            <a:xfrm>
              <a:off x="3389589" y="2113881"/>
              <a:ext cx="5202944" cy="1167296"/>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根</a:t>
              </a:r>
              <a:r>
                <a:rPr lang="en-US" altLang="zh-CN" dirty="0">
                  <a:latin typeface="思源黑体 CN Medium" panose="020B0600000000000000" pitchFamily="34" charset="-122"/>
                  <a:ea typeface="思源黑体 CN Medium" panose="020B0600000000000000" pitchFamily="34" charset="-122"/>
                </a:rPr>
                <a:t>DNS</a:t>
              </a:r>
              <a:r>
                <a:rPr lang="zh-CN" altLang="en-US" dirty="0">
                  <a:latin typeface="思源黑体 CN Medium" panose="020B0600000000000000" pitchFamily="34" charset="-122"/>
                  <a:ea typeface="思源黑体 CN Medium" panose="020B0600000000000000" pitchFamily="34" charset="-122"/>
                </a:rPr>
                <a:t>服务器</a:t>
              </a:r>
            </a:p>
          </p:txBody>
        </p:sp>
      </p:grpSp>
      <p:grpSp>
        <p:nvGrpSpPr>
          <p:cNvPr id="40" name="组合 39"/>
          <p:cNvGrpSpPr/>
          <p:nvPr/>
        </p:nvGrpSpPr>
        <p:grpSpPr>
          <a:xfrm>
            <a:off x="3520971" y="2646139"/>
            <a:ext cx="2538743" cy="1057009"/>
            <a:chOff x="2376105" y="2301848"/>
            <a:chExt cx="7321236" cy="3048206"/>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049" y="2301848"/>
              <a:ext cx="1536326" cy="2176098"/>
            </a:xfrm>
            <a:prstGeom prst="rect">
              <a:avLst/>
            </a:prstGeom>
          </p:spPr>
        </p:pic>
        <p:sp>
          <p:nvSpPr>
            <p:cNvPr id="42" name="文本框 41"/>
            <p:cNvSpPr txBox="1"/>
            <p:nvPr/>
          </p:nvSpPr>
          <p:spPr>
            <a:xfrm>
              <a:off x="2376105" y="4284973"/>
              <a:ext cx="7321236" cy="1065081"/>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顶级域服务器 </a:t>
              </a:r>
              <a:r>
                <a:rPr lang="en-US" altLang="zh-CN" dirty="0">
                  <a:latin typeface="思源黑体 CN Medium" panose="020B0600000000000000" pitchFamily="34" charset="-122"/>
                  <a:ea typeface="思源黑体 CN Medium" panose="020B0600000000000000" pitchFamily="34" charset="-122"/>
                </a:rPr>
                <a:t>dns.com</a:t>
              </a:r>
              <a:endParaRPr lang="zh-CN" altLang="en-US" dirty="0">
                <a:latin typeface="思源黑体 CN Medium" panose="020B0600000000000000" pitchFamily="34" charset="-122"/>
                <a:ea typeface="思源黑体 CN Medium" panose="020B0600000000000000" pitchFamily="34" charset="-122"/>
              </a:endParaRPr>
            </a:p>
          </p:txBody>
        </p:sp>
      </p:grpSp>
      <p:grpSp>
        <p:nvGrpSpPr>
          <p:cNvPr id="43" name="组合 42"/>
          <p:cNvGrpSpPr/>
          <p:nvPr/>
        </p:nvGrpSpPr>
        <p:grpSpPr>
          <a:xfrm>
            <a:off x="3520971" y="4135352"/>
            <a:ext cx="2415050" cy="1452196"/>
            <a:chOff x="4171793" y="2208922"/>
            <a:chExt cx="6123338" cy="3682034"/>
          </a:xfrm>
        </p:grpSpPr>
        <p:pic>
          <p:nvPicPr>
            <p:cNvPr id="44" name="图片 4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0653" y="2208922"/>
              <a:ext cx="2622063" cy="2372966"/>
            </a:xfrm>
            <a:prstGeom prst="rect">
              <a:avLst/>
            </a:prstGeom>
          </p:spPr>
        </p:pic>
        <p:sp>
          <p:nvSpPr>
            <p:cNvPr id="45" name="文本框 44"/>
            <p:cNvSpPr txBox="1"/>
            <p:nvPr/>
          </p:nvSpPr>
          <p:spPr>
            <a:xfrm>
              <a:off x="4171793" y="4252188"/>
              <a:ext cx="6123338" cy="1638768"/>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权威</a:t>
              </a:r>
              <a:r>
                <a:rPr lang="en-US" altLang="zh-CN" dirty="0">
                  <a:latin typeface="思源黑体 CN Medium" panose="020B0600000000000000" pitchFamily="34" charset="-122"/>
                  <a:ea typeface="思源黑体 CN Medium" panose="020B0600000000000000" pitchFamily="34" charset="-122"/>
                </a:rPr>
                <a:t>DNS</a:t>
              </a:r>
              <a:r>
                <a:rPr lang="zh-CN" altLang="en-US" dirty="0">
                  <a:latin typeface="思源黑体 CN Medium" panose="020B0600000000000000" pitchFamily="34" charset="-122"/>
                  <a:ea typeface="思源黑体 CN Medium" panose="020B0600000000000000" pitchFamily="34" charset="-122"/>
                </a:rPr>
                <a:t>服务器</a:t>
              </a:r>
              <a:endParaRPr lang="en-US" altLang="zh-CN" dirty="0">
                <a:latin typeface="思源黑体 CN Medium" panose="020B0600000000000000" pitchFamily="34" charset="-122"/>
                <a:ea typeface="思源黑体 CN Medium" panose="020B0600000000000000" pitchFamily="34" charset="-122"/>
              </a:endParaRPr>
            </a:p>
            <a:p>
              <a:r>
                <a:rPr lang="en-US" altLang="zh-CN" b="1" dirty="0">
                  <a:solidFill>
                    <a:srgbClr val="000000"/>
                  </a:solidFill>
                  <a:ea typeface="楷体" panose="02010609060101010101" pitchFamily="49" charset="-122"/>
                  <a:cs typeface="Arial" panose="020B0604020202020204" pitchFamily="34" charset="0"/>
                </a:rPr>
                <a:t>dns.baidu.com</a:t>
              </a:r>
            </a:p>
          </p:txBody>
        </p:sp>
      </p:grpSp>
      <p:grpSp>
        <p:nvGrpSpPr>
          <p:cNvPr id="5" name="组合 4"/>
          <p:cNvGrpSpPr/>
          <p:nvPr/>
        </p:nvGrpSpPr>
        <p:grpSpPr>
          <a:xfrm>
            <a:off x="87367" y="2525820"/>
            <a:ext cx="1852184" cy="1681329"/>
            <a:chOff x="859720" y="2809098"/>
            <a:chExt cx="2411222" cy="2188798"/>
          </a:xfrm>
        </p:grpSpPr>
        <p:grpSp>
          <p:nvGrpSpPr>
            <p:cNvPr id="4" name="组合 3"/>
            <p:cNvGrpSpPr/>
            <p:nvPr/>
          </p:nvGrpSpPr>
          <p:grpSpPr>
            <a:xfrm>
              <a:off x="1129396" y="2809098"/>
              <a:ext cx="1357600" cy="986783"/>
              <a:chOff x="2969282" y="2305242"/>
              <a:chExt cx="1357600" cy="986783"/>
            </a:xfrm>
          </p:grpSpPr>
          <p:pic>
            <p:nvPicPr>
              <p:cNvPr id="46" name="图片 45"/>
              <p:cNvPicPr>
                <a:picLocks noChangeAspect="1"/>
              </p:cNvPicPr>
              <p:nvPr/>
            </p:nvPicPr>
            <p:blipFill>
              <a:blip r:embed="rId7">
                <a:lum contrast="20000"/>
              </a:blip>
              <a:stretch>
                <a:fillRect/>
              </a:stretch>
            </p:blipFill>
            <p:spPr>
              <a:xfrm>
                <a:off x="3220103" y="2305242"/>
                <a:ext cx="1106779" cy="869465"/>
              </a:xfrm>
              <a:prstGeom prst="rect">
                <a:avLst/>
              </a:prstGeom>
            </p:spPr>
          </p:pic>
          <p:pic>
            <p:nvPicPr>
              <p:cNvPr id="47" name="图片 46"/>
              <p:cNvPicPr>
                <a:picLocks noChangeAspect="1"/>
              </p:cNvPicPr>
              <p:nvPr/>
            </p:nvPicPr>
            <p:blipFill rotWithShape="1">
              <a:blip r:embed="rId8" cstate="print">
                <a:clrChange>
                  <a:clrFrom>
                    <a:srgbClr val="D0E6E4"/>
                  </a:clrFrom>
                  <a:clrTo>
                    <a:srgbClr val="D0E6E4">
                      <a:alpha val="0"/>
                    </a:srgbClr>
                  </a:clrTo>
                </a:clrChange>
                <a:extLst>
                  <a:ext uri="{28A0092B-C50C-407E-A947-70E740481C1C}">
                    <a14:useLocalDpi xmlns:a14="http://schemas.microsoft.com/office/drawing/2010/main" val="0"/>
                  </a:ext>
                </a:extLst>
              </a:blip>
              <a:srcRect l="5116" t="7082" r="5804" b="7252"/>
              <a:stretch>
                <a:fillRect/>
              </a:stretch>
            </p:blipFill>
            <p:spPr>
              <a:xfrm>
                <a:off x="2969282" y="2668924"/>
                <a:ext cx="647926" cy="623101"/>
              </a:xfrm>
              <a:prstGeom prst="rect">
                <a:avLst/>
              </a:prstGeom>
            </p:spPr>
          </p:pic>
        </p:grpSp>
        <p:sp>
          <p:nvSpPr>
            <p:cNvPr id="49" name="文本框 48"/>
            <p:cNvSpPr txBox="1"/>
            <p:nvPr/>
          </p:nvSpPr>
          <p:spPr>
            <a:xfrm>
              <a:off x="859720" y="3795881"/>
              <a:ext cx="2411222" cy="1202015"/>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本地</a:t>
              </a:r>
              <a:r>
                <a:rPr lang="en-US" altLang="zh-CN" dirty="0">
                  <a:latin typeface="思源黑体 CN Medium" panose="020B0600000000000000" pitchFamily="34" charset="-122"/>
                  <a:ea typeface="思源黑体 CN Medium" panose="020B0600000000000000" pitchFamily="34" charset="-122"/>
                </a:rPr>
                <a:t>DNS</a:t>
              </a:r>
              <a:r>
                <a:rPr lang="zh-CN" altLang="en-US" dirty="0">
                  <a:latin typeface="思源黑体 CN Medium" panose="020B0600000000000000" pitchFamily="34" charset="-122"/>
                  <a:ea typeface="思源黑体 CN Medium" panose="020B0600000000000000" pitchFamily="34" charset="-122"/>
                </a:rPr>
                <a:t>服务器</a:t>
              </a:r>
              <a:endParaRPr lang="en-US" altLang="zh-CN" dirty="0">
                <a:latin typeface="思源黑体 CN Medium" panose="020B0600000000000000" pitchFamily="34" charset="-122"/>
                <a:ea typeface="思源黑体 CN Medium" panose="020B0600000000000000" pitchFamily="34" charset="-122"/>
              </a:endParaRPr>
            </a:p>
            <a:p>
              <a:r>
                <a:rPr lang="en-US" altLang="zh-CN" i="1" dirty="0">
                  <a:solidFill>
                    <a:srgbClr val="000099"/>
                  </a:solidFill>
                  <a:ea typeface="楷体" panose="02010609060101010101" pitchFamily="49" charset="-122"/>
                  <a:cs typeface="Arial" panose="020B0604020202020204" pitchFamily="34" charset="0"/>
                </a:rPr>
                <a:t>dns.poly.edu</a:t>
              </a:r>
            </a:p>
            <a:p>
              <a:endParaRPr lang="zh-CN" altLang="en-US" dirty="0">
                <a:latin typeface="思源黑体 CN Medium" panose="020B0600000000000000" pitchFamily="34" charset="-122"/>
                <a:ea typeface="思源黑体 CN Medium" panose="020B0600000000000000" pitchFamily="34" charset="-122"/>
              </a:endParaRPr>
            </a:p>
          </p:txBody>
        </p:sp>
      </p:grpSp>
      <p:grpSp>
        <p:nvGrpSpPr>
          <p:cNvPr id="6" name="组合 5"/>
          <p:cNvGrpSpPr/>
          <p:nvPr/>
        </p:nvGrpSpPr>
        <p:grpSpPr>
          <a:xfrm>
            <a:off x="290640" y="4842101"/>
            <a:ext cx="1284567" cy="1586274"/>
            <a:chOff x="1052239" y="4492121"/>
            <a:chExt cx="1284567" cy="1586274"/>
          </a:xfrm>
        </p:grpSpPr>
        <p:pic>
          <p:nvPicPr>
            <p:cNvPr id="3" name="图片 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a:off x="1187634" y="4492121"/>
              <a:ext cx="1149172" cy="970830"/>
            </a:xfrm>
            <a:prstGeom prst="rect">
              <a:avLst/>
            </a:prstGeom>
          </p:spPr>
        </p:pic>
        <p:sp>
          <p:nvSpPr>
            <p:cNvPr id="51" name="Text Box 5"/>
            <p:cNvSpPr txBox="1">
              <a:spLocks noChangeArrowheads="1"/>
            </p:cNvSpPr>
            <p:nvPr/>
          </p:nvSpPr>
          <p:spPr bwMode="auto">
            <a:xfrm>
              <a:off x="1052239" y="5462445"/>
              <a:ext cx="1250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请求主机</a:t>
              </a:r>
              <a:endParaRPr lang="en-US" altLang="zh-CN"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algn="ctr"/>
              <a:r>
                <a:rPr lang="en-US" altLang="zh-CN" sz="1600" i="1" dirty="0">
                  <a:solidFill>
                    <a:srgbClr val="000099"/>
                  </a:solidFill>
                  <a:ea typeface="楷体" panose="02010609060101010101" pitchFamily="49" charset="-122"/>
                  <a:cs typeface="Arial" panose="020B0604020202020204" pitchFamily="34" charset="0"/>
                </a:rPr>
                <a:t>cis.poly.edu</a:t>
              </a:r>
            </a:p>
          </p:txBody>
        </p:sp>
      </p:grpSp>
      <p:sp>
        <p:nvSpPr>
          <p:cNvPr id="53" name="Line 18"/>
          <p:cNvSpPr>
            <a:spLocks noChangeShapeType="1"/>
          </p:cNvSpPr>
          <p:nvPr/>
        </p:nvSpPr>
        <p:spPr bwMode="auto">
          <a:xfrm flipH="1" flipV="1">
            <a:off x="880571" y="3912411"/>
            <a:ext cx="0" cy="777793"/>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9"/>
          <p:cNvSpPr>
            <a:spLocks noChangeShapeType="1"/>
          </p:cNvSpPr>
          <p:nvPr/>
        </p:nvSpPr>
        <p:spPr bwMode="auto">
          <a:xfrm flipV="1">
            <a:off x="1431742" y="2087509"/>
            <a:ext cx="862013" cy="730393"/>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0"/>
          <p:cNvSpPr>
            <a:spLocks noChangeShapeType="1"/>
          </p:cNvSpPr>
          <p:nvPr/>
        </p:nvSpPr>
        <p:spPr bwMode="auto">
          <a:xfrm>
            <a:off x="3340352" y="2261935"/>
            <a:ext cx="631267" cy="55596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1"/>
          <p:cNvSpPr>
            <a:spLocks noChangeShapeType="1"/>
          </p:cNvSpPr>
          <p:nvPr/>
        </p:nvSpPr>
        <p:spPr bwMode="auto">
          <a:xfrm flipH="1" flipV="1">
            <a:off x="3221347" y="2359254"/>
            <a:ext cx="655109" cy="58526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2"/>
          <p:cNvSpPr>
            <a:spLocks noChangeShapeType="1"/>
          </p:cNvSpPr>
          <p:nvPr/>
        </p:nvSpPr>
        <p:spPr bwMode="auto">
          <a:xfrm flipH="1">
            <a:off x="1465217" y="2161937"/>
            <a:ext cx="905198" cy="793101"/>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3"/>
          <p:cNvSpPr>
            <a:spLocks noChangeShapeType="1"/>
          </p:cNvSpPr>
          <p:nvPr/>
        </p:nvSpPr>
        <p:spPr bwMode="auto">
          <a:xfrm>
            <a:off x="1026611" y="3928205"/>
            <a:ext cx="5700" cy="79226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Text Box 27"/>
          <p:cNvSpPr txBox="1">
            <a:spLocks noChangeArrowheads="1"/>
          </p:cNvSpPr>
          <p:nvPr/>
        </p:nvSpPr>
        <p:spPr bwMode="auto">
          <a:xfrm>
            <a:off x="550808" y="414098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1</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0" name="Text Box 28"/>
          <p:cNvSpPr txBox="1">
            <a:spLocks noChangeArrowheads="1"/>
          </p:cNvSpPr>
          <p:nvPr/>
        </p:nvSpPr>
        <p:spPr bwMode="auto">
          <a:xfrm>
            <a:off x="1633223" y="209466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2</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1" name="Text Box 29"/>
          <p:cNvSpPr txBox="1">
            <a:spLocks noChangeArrowheads="1"/>
          </p:cNvSpPr>
          <p:nvPr/>
        </p:nvSpPr>
        <p:spPr bwMode="auto">
          <a:xfrm>
            <a:off x="1821496" y="263069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7</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2" name="Text Box 30"/>
          <p:cNvSpPr txBox="1">
            <a:spLocks noChangeArrowheads="1"/>
          </p:cNvSpPr>
          <p:nvPr/>
        </p:nvSpPr>
        <p:spPr bwMode="auto">
          <a:xfrm>
            <a:off x="3598659" y="21845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3</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3" name="Text Box 31"/>
          <p:cNvSpPr txBox="1">
            <a:spLocks noChangeArrowheads="1"/>
          </p:cNvSpPr>
          <p:nvPr/>
        </p:nvSpPr>
        <p:spPr bwMode="auto">
          <a:xfrm>
            <a:off x="3329771" y="26418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6</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6" name="Text Box 62"/>
          <p:cNvSpPr txBox="1">
            <a:spLocks noChangeArrowheads="1"/>
          </p:cNvSpPr>
          <p:nvPr/>
        </p:nvSpPr>
        <p:spPr bwMode="auto">
          <a:xfrm>
            <a:off x="1057014" y="413669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8</a:t>
            </a:r>
            <a:endParaRPr lang="en-US" altLang="zh-CN" sz="2400" dirty="0">
              <a:solidFill>
                <a:srgbClr val="CC0000"/>
              </a:solidFill>
              <a:ea typeface="楷体" panose="02010609060101010101" pitchFamily="49" charset="-122"/>
              <a:cs typeface="Arial" panose="020B0604020202020204" pitchFamily="34" charset="0"/>
            </a:endParaRPr>
          </a:p>
        </p:txBody>
      </p:sp>
      <p:grpSp>
        <p:nvGrpSpPr>
          <p:cNvPr id="7" name="组合 6"/>
          <p:cNvGrpSpPr/>
          <p:nvPr/>
        </p:nvGrpSpPr>
        <p:grpSpPr>
          <a:xfrm>
            <a:off x="3789213" y="5638678"/>
            <a:ext cx="2771456" cy="908354"/>
            <a:chOff x="4593022" y="5247142"/>
            <a:chExt cx="2771456" cy="908354"/>
          </a:xfrm>
        </p:grpSpPr>
        <p:pic>
          <p:nvPicPr>
            <p:cNvPr id="48" name="图片 47"/>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flipH="1">
              <a:off x="4593022" y="5247142"/>
              <a:ext cx="1042746" cy="878258"/>
            </a:xfrm>
            <a:prstGeom prst="rect">
              <a:avLst/>
            </a:prstGeom>
          </p:spPr>
        </p:pic>
        <p:sp>
          <p:nvSpPr>
            <p:cNvPr id="84" name="Text Box 6"/>
            <p:cNvSpPr txBox="1">
              <a:spLocks noChangeArrowheads="1"/>
            </p:cNvSpPr>
            <p:nvPr/>
          </p:nvSpPr>
          <p:spPr bwMode="auto">
            <a:xfrm>
              <a:off x="5745253" y="5816942"/>
              <a:ext cx="16192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i="1" dirty="0">
                  <a:solidFill>
                    <a:srgbClr val="000000"/>
                  </a:solidFill>
                  <a:ea typeface="楷体" panose="02010609060101010101" pitchFamily="49" charset="-122"/>
                  <a:cs typeface="Arial" panose="020B0604020202020204" pitchFamily="34" charset="0"/>
                </a:rPr>
                <a:t>www.baidu.com</a:t>
              </a:r>
            </a:p>
          </p:txBody>
        </p:sp>
      </p:grpSp>
      <p:sp>
        <p:nvSpPr>
          <p:cNvPr id="50" name="Line 18"/>
          <p:cNvSpPr>
            <a:spLocks noChangeShapeType="1"/>
          </p:cNvSpPr>
          <p:nvPr/>
        </p:nvSpPr>
        <p:spPr bwMode="auto">
          <a:xfrm flipH="1" flipV="1">
            <a:off x="4312137" y="3624020"/>
            <a:ext cx="0" cy="51133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23"/>
          <p:cNvSpPr>
            <a:spLocks noChangeShapeType="1"/>
          </p:cNvSpPr>
          <p:nvPr/>
        </p:nvSpPr>
        <p:spPr bwMode="auto">
          <a:xfrm>
            <a:off x="4458177" y="3639815"/>
            <a:ext cx="0" cy="54217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Text Box 27"/>
          <p:cNvSpPr txBox="1">
            <a:spLocks noChangeArrowheads="1"/>
          </p:cNvSpPr>
          <p:nvPr/>
        </p:nvSpPr>
        <p:spPr bwMode="auto">
          <a:xfrm>
            <a:off x="3983718" y="376228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5</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68" name="Text Box 62"/>
          <p:cNvSpPr txBox="1">
            <a:spLocks noChangeArrowheads="1"/>
          </p:cNvSpPr>
          <p:nvPr/>
        </p:nvSpPr>
        <p:spPr bwMode="auto">
          <a:xfrm>
            <a:off x="4485539" y="375593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CC0000"/>
                </a:solidFill>
                <a:ea typeface="楷体" panose="02010609060101010101" pitchFamily="49" charset="-122"/>
                <a:cs typeface="Arial" panose="020B0604020202020204" pitchFamily="34" charset="0"/>
              </a:rPr>
              <a:t>4</a:t>
            </a:r>
            <a:endParaRPr lang="en-US" altLang="zh-CN" sz="2400" dirty="0">
              <a:solidFill>
                <a:srgbClr val="CC0000"/>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500"/>
                                        <p:tgtEl>
                                          <p:spTgt spid="6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p:bldP spid="60" grpId="0"/>
      <p:bldP spid="61" grpId="0"/>
      <p:bldP spid="62" grpId="0"/>
      <p:bldP spid="63" grpId="0"/>
      <p:bldP spid="66" grpId="0"/>
      <p:bldP spid="50" grpId="0" animBg="1"/>
      <p:bldP spid="52" grpId="0" animBg="1"/>
      <p:bldP spid="67" grpId="0"/>
      <p:bldP spid="6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334357" cy="1005602"/>
            <a:chOff x="658104" y="373146"/>
            <a:chExt cx="4334357" cy="1005602"/>
          </a:xfrm>
        </p:grpSpPr>
        <p:grpSp>
          <p:nvGrpSpPr>
            <p:cNvPr id="8" name="组合 7"/>
            <p:cNvGrpSpPr/>
            <p:nvPr/>
          </p:nvGrpSpPr>
          <p:grpSpPr>
            <a:xfrm>
              <a:off x="1080814" y="763297"/>
              <a:ext cx="3911647" cy="615451"/>
              <a:chOff x="1839058" y="1058437"/>
              <a:chExt cx="3911647" cy="615451"/>
            </a:xfrm>
          </p:grpSpPr>
          <p:sp>
            <p:nvSpPr>
              <p:cNvPr id="12" name="矩形: 圆角 11"/>
              <p:cNvSpPr/>
              <p:nvPr/>
            </p:nvSpPr>
            <p:spPr>
              <a:xfrm>
                <a:off x="1839058" y="1058437"/>
                <a:ext cx="3911647"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254870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缓存</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64" name="组合 63"/>
          <p:cNvGrpSpPr/>
          <p:nvPr/>
        </p:nvGrpSpPr>
        <p:grpSpPr>
          <a:xfrm>
            <a:off x="827685" y="1693627"/>
            <a:ext cx="9187172" cy="498598"/>
            <a:chOff x="1403750" y="3593123"/>
            <a:chExt cx="9187172" cy="498598"/>
          </a:xfrm>
        </p:grpSpPr>
        <p:grpSp>
          <p:nvGrpSpPr>
            <p:cNvPr id="65" name="组合 64"/>
            <p:cNvGrpSpPr/>
            <p:nvPr/>
          </p:nvGrpSpPr>
          <p:grpSpPr>
            <a:xfrm>
              <a:off x="1403750" y="3593123"/>
              <a:ext cx="490436" cy="476221"/>
              <a:chOff x="1403750" y="3593123"/>
              <a:chExt cx="808892" cy="785446"/>
            </a:xfrm>
          </p:grpSpPr>
          <p:sp>
            <p:nvSpPr>
              <p:cNvPr id="7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9" name="Text Box 79"/>
            <p:cNvSpPr txBox="1">
              <a:spLocks noChangeArrowheads="1"/>
            </p:cNvSpPr>
            <p:nvPr/>
          </p:nvSpPr>
          <p:spPr bwMode="auto">
            <a:xfrm>
              <a:off x="1985931" y="3593123"/>
              <a:ext cx="860499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一旦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任何</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域名服务器得知了某个映射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就将其 </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缓存</a:t>
              </a:r>
            </a:p>
          </p:txBody>
        </p:sp>
      </p:grpSp>
      <p:grpSp>
        <p:nvGrpSpPr>
          <p:cNvPr id="72" name="组合 71"/>
          <p:cNvGrpSpPr/>
          <p:nvPr/>
        </p:nvGrpSpPr>
        <p:grpSpPr>
          <a:xfrm>
            <a:off x="1370685" y="2752800"/>
            <a:ext cx="6533258" cy="639688"/>
            <a:chOff x="4399783" y="3079825"/>
            <a:chExt cx="2671603" cy="866609"/>
          </a:xfrm>
        </p:grpSpPr>
        <p:sp>
          <p:nvSpPr>
            <p:cNvPr id="73" name="矩形: 圆角 41"/>
            <p:cNvSpPr/>
            <p:nvPr/>
          </p:nvSpPr>
          <p:spPr>
            <a:xfrm>
              <a:off x="4399783" y="3079825"/>
              <a:ext cx="2621821" cy="86660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74" name="文本框 73"/>
            <p:cNvSpPr txBox="1"/>
            <p:nvPr/>
          </p:nvSpPr>
          <p:spPr>
            <a:xfrm>
              <a:off x="4460628" y="3242107"/>
              <a:ext cx="2610758"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在一定的时间间隔后缓存的条目将会过期</a:t>
              </a:r>
              <a:r>
                <a:rPr lang="en-US" altLang="zh-CN" sz="2000" dirty="0">
                  <a:latin typeface="思源黑体 CN Normal" panose="020B0400000000000000" pitchFamily="34" charset="-122"/>
                  <a:ea typeface="思源黑体 CN Normal" panose="020B0400000000000000" pitchFamily="34" charset="-122"/>
                </a:rPr>
                <a:t>(</a:t>
              </a:r>
              <a:r>
                <a:rPr lang="zh-CN" altLang="en-US" sz="2000" dirty="0">
                  <a:latin typeface="思源黑体 CN Normal" panose="020B0400000000000000" pitchFamily="34" charset="-122"/>
                  <a:ea typeface="思源黑体 CN Normal" panose="020B0400000000000000" pitchFamily="34" charset="-122"/>
                </a:rPr>
                <a:t>自动消除</a:t>
              </a:r>
              <a:r>
                <a:rPr lang="en-US" altLang="zh-CN" sz="2000" dirty="0">
                  <a:latin typeface="思源黑体 CN Normal" panose="020B0400000000000000" pitchFamily="34" charset="-122"/>
                  <a:ea typeface="思源黑体 CN Normal" panose="020B0400000000000000" pitchFamily="34" charset="-122"/>
                </a:rPr>
                <a:t>)</a:t>
              </a:r>
            </a:p>
          </p:txBody>
        </p:sp>
      </p:grpSp>
      <p:grpSp>
        <p:nvGrpSpPr>
          <p:cNvPr id="75" name="组合 74"/>
          <p:cNvGrpSpPr/>
          <p:nvPr/>
        </p:nvGrpSpPr>
        <p:grpSpPr>
          <a:xfrm>
            <a:off x="1370686" y="3835448"/>
            <a:ext cx="5812433" cy="639688"/>
            <a:chOff x="4399783" y="3079825"/>
            <a:chExt cx="2749883" cy="866609"/>
          </a:xfrm>
        </p:grpSpPr>
        <p:sp>
          <p:nvSpPr>
            <p:cNvPr id="76" name="矩形: 圆角 41"/>
            <p:cNvSpPr/>
            <p:nvPr/>
          </p:nvSpPr>
          <p:spPr>
            <a:xfrm>
              <a:off x="4399783" y="3079825"/>
              <a:ext cx="2621821" cy="86660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77" name="文本框 76"/>
            <p:cNvSpPr txBox="1"/>
            <p:nvPr/>
          </p:nvSpPr>
          <p:spPr>
            <a:xfrm>
              <a:off x="4470177" y="3242109"/>
              <a:ext cx="2679489" cy="542044"/>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TLD DNS</a:t>
              </a:r>
              <a:r>
                <a:rPr lang="zh-CN" altLang="en-US" sz="2000" dirty="0">
                  <a:latin typeface="思源黑体 CN Normal" panose="020B0400000000000000" pitchFamily="34" charset="-122"/>
                  <a:ea typeface="思源黑体 CN Normal" panose="020B0400000000000000" pitchFamily="34" charset="-122"/>
                </a:rPr>
                <a:t>服务器通常被缓存在本地</a:t>
              </a:r>
              <a:r>
                <a:rPr lang="en-US" altLang="zh-CN" sz="2000" dirty="0">
                  <a:latin typeface="思源黑体 CN Normal" panose="020B0400000000000000" pitchFamily="34" charset="-122"/>
                  <a:ea typeface="思源黑体 CN Normal" panose="020B0400000000000000" pitchFamily="34" charset="-122"/>
                </a:rPr>
                <a:t>DNS</a:t>
              </a:r>
              <a:r>
                <a:rPr lang="zh-CN" altLang="en-US" sz="2000" dirty="0">
                  <a:latin typeface="思源黑体 CN Normal" panose="020B0400000000000000" pitchFamily="34" charset="-122"/>
                  <a:ea typeface="思源黑体 CN Normal" panose="020B0400000000000000" pitchFamily="34" charset="-122"/>
                </a:rPr>
                <a:t>服务器中</a:t>
              </a:r>
            </a:p>
          </p:txBody>
        </p:sp>
      </p:grpSp>
      <p:sp>
        <p:nvSpPr>
          <p:cNvPr id="78" name="Rectangle 11"/>
          <p:cNvSpPr>
            <a:spLocks noChangeArrowheads="1"/>
          </p:cNvSpPr>
          <p:nvPr/>
        </p:nvSpPr>
        <p:spPr bwMode="auto">
          <a:xfrm>
            <a:off x="7337886" y="3875205"/>
            <a:ext cx="4396661"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这样可以减少根</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DNS</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的负载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p:cTn id="11" dur="500" fill="hold"/>
                                        <p:tgtEl>
                                          <p:spTgt spid="72"/>
                                        </p:tgtEl>
                                        <p:attrNameLst>
                                          <p:attrName>ppt_w</p:attrName>
                                        </p:attrNameLst>
                                      </p:cBhvr>
                                      <p:tavLst>
                                        <p:tav tm="0">
                                          <p:val>
                                            <p:fltVal val="0"/>
                                          </p:val>
                                        </p:tav>
                                        <p:tav tm="100000">
                                          <p:val>
                                            <p:strVal val="#ppt_w"/>
                                          </p:val>
                                        </p:tav>
                                      </p:tavLst>
                                    </p:anim>
                                    <p:anim calcmode="lin" valueType="num">
                                      <p:cBhvr>
                                        <p:cTn id="12" dur="500" fill="hold"/>
                                        <p:tgtEl>
                                          <p:spTgt spid="72"/>
                                        </p:tgtEl>
                                        <p:attrNameLst>
                                          <p:attrName>ppt_h</p:attrName>
                                        </p:attrNameLst>
                                      </p:cBhvr>
                                      <p:tavLst>
                                        <p:tav tm="0">
                                          <p:val>
                                            <p:fltVal val="0"/>
                                          </p:val>
                                        </p:tav>
                                        <p:tav tm="100000">
                                          <p:val>
                                            <p:strVal val="#ppt_h"/>
                                          </p:val>
                                        </p:tav>
                                      </p:tavLst>
                                    </p:anim>
                                    <p:animEffect transition="in" filter="fade">
                                      <p:cBhvr>
                                        <p:cTn id="13" dur="500"/>
                                        <p:tgtEl>
                                          <p:spTgt spid="7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p:cTn id="17" dur="500" fill="hold"/>
                                        <p:tgtEl>
                                          <p:spTgt spid="75"/>
                                        </p:tgtEl>
                                        <p:attrNameLst>
                                          <p:attrName>ppt_w</p:attrName>
                                        </p:attrNameLst>
                                      </p:cBhvr>
                                      <p:tavLst>
                                        <p:tav tm="0">
                                          <p:val>
                                            <p:fltVal val="0"/>
                                          </p:val>
                                        </p:tav>
                                        <p:tav tm="100000">
                                          <p:val>
                                            <p:strVal val="#ppt_w"/>
                                          </p:val>
                                        </p:tav>
                                      </p:tavLst>
                                    </p:anim>
                                    <p:anim calcmode="lin" valueType="num">
                                      <p:cBhvr>
                                        <p:cTn id="18" dur="500" fill="hold"/>
                                        <p:tgtEl>
                                          <p:spTgt spid="75"/>
                                        </p:tgtEl>
                                        <p:attrNameLst>
                                          <p:attrName>ppt_h</p:attrName>
                                        </p:attrNameLst>
                                      </p:cBhvr>
                                      <p:tavLst>
                                        <p:tav tm="0">
                                          <p:val>
                                            <p:fltVal val="0"/>
                                          </p:val>
                                        </p:tav>
                                        <p:tav tm="100000">
                                          <p:val>
                                            <p:strVal val="#ppt_h"/>
                                          </p:val>
                                        </p:tav>
                                      </p:tavLst>
                                    </p:anim>
                                    <p:animEffect transition="in" filter="fade">
                                      <p:cBhvr>
                                        <p:cTn id="19" dur="500"/>
                                        <p:tgtEl>
                                          <p:spTgt spid="75"/>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1000"/>
                                        <p:tgtEl>
                                          <p:spTgt spid="78"/>
                                        </p:tgtEl>
                                      </p:cBhvr>
                                    </p:animEffect>
                                    <p:anim calcmode="lin" valueType="num">
                                      <p:cBhvr>
                                        <p:cTn id="24" dur="1000" fill="hold"/>
                                        <p:tgtEl>
                                          <p:spTgt spid="78"/>
                                        </p:tgtEl>
                                        <p:attrNameLst>
                                          <p:attrName>ppt_x</p:attrName>
                                        </p:attrNameLst>
                                      </p:cBhvr>
                                      <p:tavLst>
                                        <p:tav tm="0">
                                          <p:val>
                                            <p:strVal val="#ppt_x"/>
                                          </p:val>
                                        </p:tav>
                                        <p:tav tm="100000">
                                          <p:val>
                                            <p:strVal val="#ppt_x"/>
                                          </p:val>
                                        </p:tav>
                                      </p:tavLst>
                                    </p:anim>
                                    <p:anim calcmode="lin" valueType="num">
                                      <p:cBhvr>
                                        <p:cTn id="25"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380871" cy="1005602"/>
            <a:chOff x="658104" y="373146"/>
            <a:chExt cx="6380871" cy="1005602"/>
          </a:xfrm>
        </p:grpSpPr>
        <p:grpSp>
          <p:nvGrpSpPr>
            <p:cNvPr id="8" name="组合 7"/>
            <p:cNvGrpSpPr/>
            <p:nvPr/>
          </p:nvGrpSpPr>
          <p:grpSpPr>
            <a:xfrm>
              <a:off x="1080814" y="763297"/>
              <a:ext cx="5958161" cy="615451"/>
              <a:chOff x="1839058" y="1058437"/>
              <a:chExt cx="5958161" cy="615451"/>
            </a:xfrm>
          </p:grpSpPr>
          <p:sp>
            <p:nvSpPr>
              <p:cNvPr id="12" name="矩形: 圆角 11"/>
              <p:cNvSpPr/>
              <p:nvPr/>
            </p:nvSpPr>
            <p:spPr>
              <a:xfrm>
                <a:off x="1839058" y="1058437"/>
                <a:ext cx="5348561"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492179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可提供的服务</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9" name="组合 18"/>
          <p:cNvGrpSpPr/>
          <p:nvPr/>
        </p:nvGrpSpPr>
        <p:grpSpPr>
          <a:xfrm>
            <a:off x="1176345" y="1681073"/>
            <a:ext cx="4379913" cy="526731"/>
            <a:chOff x="722008" y="1303131"/>
            <a:chExt cx="4182069" cy="502939"/>
          </a:xfrm>
        </p:grpSpPr>
        <p:grpSp>
          <p:nvGrpSpPr>
            <p:cNvPr id="20" name="组合 19"/>
            <p:cNvGrpSpPr/>
            <p:nvPr/>
          </p:nvGrpSpPr>
          <p:grpSpPr>
            <a:xfrm>
              <a:off x="722008" y="1303131"/>
              <a:ext cx="546594" cy="475865"/>
              <a:chOff x="708742" y="1296102"/>
              <a:chExt cx="454744" cy="283828"/>
            </a:xfrm>
          </p:grpSpPr>
          <p:sp>
            <p:nvSpPr>
              <p:cNvPr id="23" name="平行四边形 2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4" name="平行四边形 2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1"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2" name="Text Box 79"/>
            <p:cNvSpPr txBox="1">
              <a:spLocks noChangeArrowheads="1"/>
            </p:cNvSpPr>
            <p:nvPr/>
          </p:nvSpPr>
          <p:spPr bwMode="auto">
            <a:xfrm>
              <a:off x="1351236" y="1335870"/>
              <a:ext cx="330598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域名到</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IP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地址的转换</a:t>
              </a:r>
            </a:p>
          </p:txBody>
        </p:sp>
      </p:grpSp>
      <p:grpSp>
        <p:nvGrpSpPr>
          <p:cNvPr id="25" name="组合 24"/>
          <p:cNvGrpSpPr/>
          <p:nvPr/>
        </p:nvGrpSpPr>
        <p:grpSpPr>
          <a:xfrm>
            <a:off x="1176345" y="2573166"/>
            <a:ext cx="4379913" cy="526732"/>
            <a:chOff x="722008" y="1303131"/>
            <a:chExt cx="4182069" cy="502940"/>
          </a:xfrm>
        </p:grpSpPr>
        <p:grpSp>
          <p:nvGrpSpPr>
            <p:cNvPr id="26" name="组合 25"/>
            <p:cNvGrpSpPr/>
            <p:nvPr/>
          </p:nvGrpSpPr>
          <p:grpSpPr>
            <a:xfrm>
              <a:off x="722008" y="1303131"/>
              <a:ext cx="546594" cy="475865"/>
              <a:chOff x="708742" y="1296102"/>
              <a:chExt cx="454744" cy="283828"/>
            </a:xfrm>
          </p:grpSpPr>
          <p:sp>
            <p:nvSpPr>
              <p:cNvPr id="29" name="平行四边形 2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7"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8" name="Text Box 79"/>
            <p:cNvSpPr txBox="1">
              <a:spLocks noChangeArrowheads="1"/>
            </p:cNvSpPr>
            <p:nvPr/>
          </p:nvSpPr>
          <p:spPr bwMode="auto">
            <a:xfrm>
              <a:off x="1351236" y="1335871"/>
              <a:ext cx="330598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主机</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邮件服务器别名</a:t>
              </a:r>
            </a:p>
          </p:txBody>
        </p:sp>
      </p:grpSp>
      <p:grpSp>
        <p:nvGrpSpPr>
          <p:cNvPr id="37" name="组合 36"/>
          <p:cNvGrpSpPr/>
          <p:nvPr/>
        </p:nvGrpSpPr>
        <p:grpSpPr>
          <a:xfrm>
            <a:off x="1305845" y="3440471"/>
            <a:ext cx="8571126" cy="498598"/>
            <a:chOff x="1403750" y="3593123"/>
            <a:chExt cx="8571126" cy="498598"/>
          </a:xfrm>
        </p:grpSpPr>
        <p:grpSp>
          <p:nvGrpSpPr>
            <p:cNvPr id="38" name="组合 37"/>
            <p:cNvGrpSpPr/>
            <p:nvPr/>
          </p:nvGrpSpPr>
          <p:grpSpPr>
            <a:xfrm>
              <a:off x="1403750" y="3593123"/>
              <a:ext cx="490436" cy="476221"/>
              <a:chOff x="1403750" y="3593123"/>
              <a:chExt cx="808892" cy="785446"/>
            </a:xfrm>
          </p:grpSpPr>
          <p:sp>
            <p:nvSpPr>
              <p:cNvPr id="4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79889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为不好记的规范主机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邮件服务器名提供一个易记的别名</a:t>
              </a:r>
            </a:p>
          </p:txBody>
        </p:sp>
      </p:grpSp>
      <p:sp>
        <p:nvSpPr>
          <p:cNvPr id="42" name="Rectangle 11"/>
          <p:cNvSpPr>
            <a:spLocks noChangeArrowheads="1"/>
          </p:cNvSpPr>
          <p:nvPr/>
        </p:nvSpPr>
        <p:spPr bwMode="auto">
          <a:xfrm>
            <a:off x="2398185" y="4210096"/>
            <a:ext cx="6968625" cy="529497"/>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e.g. www.hotmail.com -&gt; www.hotmail.aate.nsatc.net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380871" cy="1005602"/>
            <a:chOff x="658104" y="373146"/>
            <a:chExt cx="6380871" cy="1005602"/>
          </a:xfrm>
        </p:grpSpPr>
        <p:grpSp>
          <p:nvGrpSpPr>
            <p:cNvPr id="8" name="组合 7"/>
            <p:cNvGrpSpPr/>
            <p:nvPr/>
          </p:nvGrpSpPr>
          <p:grpSpPr>
            <a:xfrm>
              <a:off x="1080814" y="763297"/>
              <a:ext cx="5958161" cy="615451"/>
              <a:chOff x="1839058" y="1058437"/>
              <a:chExt cx="5958161" cy="615451"/>
            </a:xfrm>
          </p:grpSpPr>
          <p:sp>
            <p:nvSpPr>
              <p:cNvPr id="12" name="矩形: 圆角 11"/>
              <p:cNvSpPr/>
              <p:nvPr/>
            </p:nvSpPr>
            <p:spPr>
              <a:xfrm>
                <a:off x="1839058" y="1058437"/>
                <a:ext cx="5348561"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492179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可提供的服务</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9" name="组合 18"/>
          <p:cNvGrpSpPr/>
          <p:nvPr/>
        </p:nvGrpSpPr>
        <p:grpSpPr>
          <a:xfrm>
            <a:off x="1052239" y="1603172"/>
            <a:ext cx="4379912" cy="526688"/>
            <a:chOff x="722008" y="1303131"/>
            <a:chExt cx="4182068" cy="502898"/>
          </a:xfrm>
        </p:grpSpPr>
        <p:grpSp>
          <p:nvGrpSpPr>
            <p:cNvPr id="20" name="组合 19"/>
            <p:cNvGrpSpPr/>
            <p:nvPr/>
          </p:nvGrpSpPr>
          <p:grpSpPr>
            <a:xfrm>
              <a:off x="722008" y="1303131"/>
              <a:ext cx="546594" cy="475865"/>
              <a:chOff x="708742" y="1296102"/>
              <a:chExt cx="454744" cy="283828"/>
            </a:xfrm>
          </p:grpSpPr>
          <p:sp>
            <p:nvSpPr>
              <p:cNvPr id="23" name="平行四边形 2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4" name="平行四边形 2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1" name="流程图: 手动输入 6"/>
            <p:cNvSpPr/>
            <p:nvPr/>
          </p:nvSpPr>
          <p:spPr>
            <a:xfrm rot="5400000" flipV="1">
              <a:off x="2708406" y="-413270"/>
              <a:ext cx="475861" cy="39154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2" name="Text Box 79"/>
            <p:cNvSpPr txBox="1">
              <a:spLocks noChangeArrowheads="1"/>
            </p:cNvSpPr>
            <p:nvPr/>
          </p:nvSpPr>
          <p:spPr bwMode="auto">
            <a:xfrm>
              <a:off x="1847434" y="1335829"/>
              <a:ext cx="19918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负载均衡</a:t>
              </a:r>
            </a:p>
          </p:txBody>
        </p:sp>
      </p:grpSp>
      <p:grpSp>
        <p:nvGrpSpPr>
          <p:cNvPr id="37" name="组合 36"/>
          <p:cNvGrpSpPr/>
          <p:nvPr/>
        </p:nvGrpSpPr>
        <p:grpSpPr>
          <a:xfrm>
            <a:off x="1640920" y="2601846"/>
            <a:ext cx="6993700" cy="476221"/>
            <a:chOff x="1403750" y="3593123"/>
            <a:chExt cx="6993700" cy="476221"/>
          </a:xfrm>
        </p:grpSpPr>
        <p:grpSp>
          <p:nvGrpSpPr>
            <p:cNvPr id="38" name="组合 37"/>
            <p:cNvGrpSpPr/>
            <p:nvPr/>
          </p:nvGrpSpPr>
          <p:grpSpPr>
            <a:xfrm>
              <a:off x="1403750" y="3593123"/>
              <a:ext cx="490436" cy="476221"/>
              <a:chOff x="1403750" y="3593123"/>
              <a:chExt cx="808892" cy="785446"/>
            </a:xfrm>
          </p:grpSpPr>
          <p:sp>
            <p:nvSpPr>
              <p:cNvPr id="4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64115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一个域名对应多个</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p>
          </p:txBody>
        </p:sp>
      </p:grpSp>
      <p:grpSp>
        <p:nvGrpSpPr>
          <p:cNvPr id="31" name="组合 30"/>
          <p:cNvGrpSpPr/>
          <p:nvPr/>
        </p:nvGrpSpPr>
        <p:grpSpPr>
          <a:xfrm>
            <a:off x="1624691" y="3674062"/>
            <a:ext cx="6993700" cy="476221"/>
            <a:chOff x="1403750" y="3593123"/>
            <a:chExt cx="6993700" cy="476221"/>
          </a:xfrm>
        </p:grpSpPr>
        <p:grpSp>
          <p:nvGrpSpPr>
            <p:cNvPr id="32" name="组合 31"/>
            <p:cNvGrpSpPr/>
            <p:nvPr/>
          </p:nvGrpSpPr>
          <p:grpSpPr>
            <a:xfrm>
              <a:off x="1403750" y="3593123"/>
              <a:ext cx="490436" cy="476221"/>
              <a:chOff x="1403750" y="3593123"/>
              <a:chExt cx="808892" cy="785446"/>
            </a:xfrm>
          </p:grpSpPr>
          <p:sp>
            <p:nvSpPr>
              <p:cNvPr id="3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p:cNvSpPr txBox="1">
              <a:spLocks noChangeArrowheads="1"/>
            </p:cNvSpPr>
            <p:nvPr/>
          </p:nvSpPr>
          <p:spPr bwMode="auto">
            <a:xfrm>
              <a:off x="1985931" y="3593123"/>
              <a:ext cx="64115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服务器在多个</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中进行轮转</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651181" cy="1145175"/>
            <a:chOff x="658104" y="373146"/>
            <a:chExt cx="6651181" cy="1145175"/>
          </a:xfrm>
        </p:grpSpPr>
        <p:grpSp>
          <p:nvGrpSpPr>
            <p:cNvPr id="8" name="组合 7"/>
            <p:cNvGrpSpPr/>
            <p:nvPr/>
          </p:nvGrpSpPr>
          <p:grpSpPr>
            <a:xfrm>
              <a:off x="1080814" y="763297"/>
              <a:ext cx="6228471" cy="755024"/>
              <a:chOff x="1839058" y="1058437"/>
              <a:chExt cx="6228471" cy="755024"/>
            </a:xfrm>
          </p:grpSpPr>
          <p:sp>
            <p:nvSpPr>
              <p:cNvPr id="12" name="矩形: 圆角 11"/>
              <p:cNvSpPr/>
              <p:nvPr/>
            </p:nvSpPr>
            <p:spPr>
              <a:xfrm>
                <a:off x="1839058" y="1058437"/>
                <a:ext cx="6179504" cy="75502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9" y="1089973"/>
                <a:ext cx="538621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客户机</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服务器体系结构</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824" y="1538450"/>
            <a:ext cx="3353050" cy="4581867"/>
          </a:xfrm>
          <a:prstGeom prst="rect">
            <a:avLst/>
          </a:prstGeom>
        </p:spPr>
      </p:pic>
      <p:grpSp>
        <p:nvGrpSpPr>
          <p:cNvPr id="355" name="组合 354"/>
          <p:cNvGrpSpPr/>
          <p:nvPr/>
        </p:nvGrpSpPr>
        <p:grpSpPr>
          <a:xfrm>
            <a:off x="559188" y="1774015"/>
            <a:ext cx="7230137" cy="1134862"/>
            <a:chOff x="1403750" y="3494650"/>
            <a:chExt cx="6761686" cy="1134862"/>
          </a:xfrm>
        </p:grpSpPr>
        <p:grpSp>
          <p:nvGrpSpPr>
            <p:cNvPr id="356" name="组合 355"/>
            <p:cNvGrpSpPr/>
            <p:nvPr/>
          </p:nvGrpSpPr>
          <p:grpSpPr>
            <a:xfrm>
              <a:off x="1403750" y="3593123"/>
              <a:ext cx="490436" cy="476221"/>
              <a:chOff x="1403750" y="3593123"/>
              <a:chExt cx="808892" cy="785446"/>
            </a:xfrm>
          </p:grpSpPr>
          <p:sp>
            <p:nvSpPr>
              <p:cNvPr id="358" name="对话气泡: 椭圆形 35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57" name="Text Box 79"/>
            <p:cNvSpPr txBox="1">
              <a:spLocks noChangeArrowheads="1"/>
            </p:cNvSpPr>
            <p:nvPr/>
          </p:nvSpPr>
          <p:spPr bwMode="auto">
            <a:xfrm>
              <a:off x="1985932" y="3494650"/>
              <a:ext cx="6179504"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存在一个能够向客户机提供服务的服务器进程。</a:t>
              </a:r>
            </a:p>
          </p:txBody>
        </p:sp>
      </p:grpSp>
      <p:grpSp>
        <p:nvGrpSpPr>
          <p:cNvPr id="360" name="组合 359"/>
          <p:cNvGrpSpPr/>
          <p:nvPr/>
        </p:nvGrpSpPr>
        <p:grpSpPr>
          <a:xfrm>
            <a:off x="563273" y="3630014"/>
            <a:ext cx="6294726" cy="1134862"/>
            <a:chOff x="1403750" y="3512497"/>
            <a:chExt cx="6294726" cy="1134862"/>
          </a:xfrm>
        </p:grpSpPr>
        <p:grpSp>
          <p:nvGrpSpPr>
            <p:cNvPr id="361" name="组合 360"/>
            <p:cNvGrpSpPr/>
            <p:nvPr/>
          </p:nvGrpSpPr>
          <p:grpSpPr>
            <a:xfrm>
              <a:off x="1403750" y="3593123"/>
              <a:ext cx="490436" cy="476221"/>
              <a:chOff x="1403750" y="3593123"/>
              <a:chExt cx="808892" cy="785446"/>
            </a:xfrm>
          </p:grpSpPr>
          <p:sp>
            <p:nvSpPr>
              <p:cNvPr id="363" name="对话气泡: 椭圆形 3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2" name="Text Box 79"/>
            <p:cNvSpPr txBox="1">
              <a:spLocks noChangeArrowheads="1"/>
            </p:cNvSpPr>
            <p:nvPr/>
          </p:nvSpPr>
          <p:spPr bwMode="auto">
            <a:xfrm>
              <a:off x="1985931" y="3512497"/>
              <a:ext cx="571254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存在一个或者多个主动连接服务器，试图从服务器那里获取所需服务的客户机。</a:t>
              </a:r>
            </a:p>
          </p:txBody>
        </p:sp>
      </p:grpSp>
      <p:sp>
        <p:nvSpPr>
          <p:cNvPr id="365" name="Line 800"/>
          <p:cNvSpPr>
            <a:spLocks noChangeShapeType="1"/>
          </p:cNvSpPr>
          <p:nvPr/>
        </p:nvSpPr>
        <p:spPr bwMode="auto">
          <a:xfrm>
            <a:off x="9108780" y="2001878"/>
            <a:ext cx="629189" cy="3484522"/>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66" name="Line 800"/>
          <p:cNvSpPr>
            <a:spLocks noChangeShapeType="1"/>
          </p:cNvSpPr>
          <p:nvPr/>
        </p:nvSpPr>
        <p:spPr bwMode="auto">
          <a:xfrm>
            <a:off x="8628550" y="3637460"/>
            <a:ext cx="743659" cy="1848940"/>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367" name="组合 366"/>
          <p:cNvGrpSpPr/>
          <p:nvPr/>
        </p:nvGrpSpPr>
        <p:grpSpPr>
          <a:xfrm>
            <a:off x="1049625" y="2578241"/>
            <a:ext cx="3897279" cy="517461"/>
            <a:chOff x="4650628" y="2375498"/>
            <a:chExt cx="3372735" cy="701023"/>
          </a:xfrm>
        </p:grpSpPr>
        <p:sp>
          <p:nvSpPr>
            <p:cNvPr id="368" name="矩形: 圆角 367"/>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369" name="文本框 368"/>
            <p:cNvSpPr txBox="1"/>
            <p:nvPr/>
          </p:nvSpPr>
          <p:spPr>
            <a:xfrm>
              <a:off x="4774665" y="2451087"/>
              <a:ext cx="3072025" cy="625434"/>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例如：</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400" dirty="0">
                  <a:latin typeface="思源黑体 CN Normal" panose="020B0400000000000000" pitchFamily="34" charset="-122"/>
                  <a:ea typeface="思源黑体 CN Normal" panose="020B0400000000000000" pitchFamily="34" charset="-122"/>
                </a:rPr>
                <a:t>服务器进程。</a:t>
              </a:r>
            </a:p>
          </p:txBody>
        </p:sp>
      </p:grpSp>
      <p:pic>
        <p:nvPicPr>
          <p:cNvPr id="39" name="图片 3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2189" y="2366630"/>
            <a:ext cx="711554" cy="853864"/>
          </a:xfrm>
          <a:prstGeom prst="rect">
            <a:avLst/>
          </a:prstGeom>
        </p:spPr>
      </p:pic>
      <p:grpSp>
        <p:nvGrpSpPr>
          <p:cNvPr id="370" name="组合 369"/>
          <p:cNvGrpSpPr/>
          <p:nvPr/>
        </p:nvGrpSpPr>
        <p:grpSpPr>
          <a:xfrm>
            <a:off x="1049625" y="4975422"/>
            <a:ext cx="3353051" cy="517461"/>
            <a:chOff x="4650628" y="2375498"/>
            <a:chExt cx="3372735" cy="701023"/>
          </a:xfrm>
        </p:grpSpPr>
        <p:sp>
          <p:nvSpPr>
            <p:cNvPr id="371" name="矩形: 圆角 370"/>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372" name="文本框 371"/>
            <p:cNvSpPr txBox="1"/>
            <p:nvPr/>
          </p:nvSpPr>
          <p:spPr>
            <a:xfrm>
              <a:off x="4774665" y="2451087"/>
              <a:ext cx="3072025" cy="625434"/>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例如：</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IE</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a:t>
              </a:r>
              <a:r>
                <a:rPr lang="zh-CN" altLang="en-US" sz="2400" dirty="0">
                  <a:latin typeface="思源黑体 CN Normal" panose="020B0400000000000000" pitchFamily="34" charset="-122"/>
                  <a:ea typeface="思源黑体 CN Normal" panose="020B0400000000000000" pitchFamily="34" charset="-122"/>
                </a:rPr>
                <a:t>。</a:t>
              </a:r>
            </a:p>
          </p:txBody>
        </p:sp>
      </p:grpSp>
      <p:pic>
        <p:nvPicPr>
          <p:cNvPr id="374" name="图片 373"/>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496" t="8925" r="19996" b="3883"/>
          <a:stretch>
            <a:fillRect/>
          </a:stretch>
        </p:blipFill>
        <p:spPr>
          <a:xfrm>
            <a:off x="3869715" y="4922571"/>
            <a:ext cx="783198" cy="749418"/>
          </a:xfrm>
          <a:prstGeom prst="rect">
            <a:avLst/>
          </a:prstGeom>
        </p:spPr>
      </p:pic>
      <p:sp>
        <p:nvSpPr>
          <p:cNvPr id="3" name="灯片编号占位符 2">
            <a:extLst>
              <a:ext uri="{FF2B5EF4-FFF2-40B4-BE49-F238E27FC236}">
                <a16:creationId xmlns:a16="http://schemas.microsoft.com/office/drawing/2014/main" id="{058A5377-E8B9-49E8-9EE6-FBE7C9875B23}"/>
              </a:ext>
            </a:extLst>
          </p:cNvPr>
          <p:cNvSpPr>
            <a:spLocks noGrp="1"/>
          </p:cNvSpPr>
          <p:nvPr>
            <p:ph type="sldNum" sz="quarter" idx="12"/>
          </p:nvPr>
        </p:nvSpPr>
        <p:spPr/>
        <p:txBody>
          <a:bodyPr/>
          <a:lstStyle/>
          <a:p>
            <a:fld id="{91F2D4EF-46D4-4764-B373-FC59CD1D281E}" type="slidenum">
              <a:rPr lang="zh-CN" altLang="en-US" smtClean="0"/>
              <a:t>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wipe(up)">
                                      <p:cBhvr>
                                        <p:cTn id="16" dur="500"/>
                                        <p:tgtEl>
                                          <p:spTgt spid="36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55"/>
                                        </p:tgtEl>
                                        <p:attrNameLst>
                                          <p:attrName>style.visibility</p:attrName>
                                        </p:attrNameLst>
                                      </p:cBhvr>
                                      <p:to>
                                        <p:strVal val="visible"/>
                                      </p:to>
                                    </p:set>
                                    <p:animEffect transition="in" filter="wipe(left)">
                                      <p:cBhvr>
                                        <p:cTn id="20" dur="500"/>
                                        <p:tgtEl>
                                          <p:spTgt spid="35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67"/>
                                        </p:tgtEl>
                                        <p:attrNameLst>
                                          <p:attrName>style.visibility</p:attrName>
                                        </p:attrNameLst>
                                      </p:cBhvr>
                                      <p:to>
                                        <p:strVal val="visible"/>
                                      </p:to>
                                    </p:set>
                                    <p:animEffect transition="in" filter="fade">
                                      <p:cBhvr>
                                        <p:cTn id="24" dur="500"/>
                                        <p:tgtEl>
                                          <p:spTgt spid="36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66"/>
                                        </p:tgtEl>
                                        <p:attrNameLst>
                                          <p:attrName>style.visibility</p:attrName>
                                        </p:attrNameLst>
                                      </p:cBhvr>
                                      <p:to>
                                        <p:strVal val="visible"/>
                                      </p:to>
                                    </p:set>
                                    <p:animEffect transition="in" filter="wipe(up)">
                                      <p:cBhvr>
                                        <p:cTn id="35" dur="500"/>
                                        <p:tgtEl>
                                          <p:spTgt spid="366"/>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60"/>
                                        </p:tgtEl>
                                        <p:attrNameLst>
                                          <p:attrName>style.visibility</p:attrName>
                                        </p:attrNameLst>
                                      </p:cBhvr>
                                      <p:to>
                                        <p:strVal val="visible"/>
                                      </p:to>
                                    </p:set>
                                    <p:animEffect transition="in" filter="wipe(left)">
                                      <p:cBhvr>
                                        <p:cTn id="39" dur="500"/>
                                        <p:tgtEl>
                                          <p:spTgt spid="36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70"/>
                                        </p:tgtEl>
                                        <p:attrNameLst>
                                          <p:attrName>style.visibility</p:attrName>
                                        </p:attrNameLst>
                                      </p:cBhvr>
                                      <p:to>
                                        <p:strVal val="visible"/>
                                      </p:to>
                                    </p:set>
                                    <p:animEffect transition="in" filter="fade">
                                      <p:cBhvr>
                                        <p:cTn id="43" dur="500"/>
                                        <p:tgtEl>
                                          <p:spTgt spid="370"/>
                                        </p:tgtEl>
                                      </p:cBhvr>
                                    </p:animEffect>
                                  </p:childTnLst>
                                </p:cTn>
                              </p:par>
                            </p:childTnLst>
                          </p:cTn>
                        </p:par>
                        <p:par>
                          <p:cTn id="44" fill="hold">
                            <p:stCondLst>
                              <p:cond delay="1500"/>
                            </p:stCondLst>
                            <p:childTnLst>
                              <p:par>
                                <p:cTn id="45" presetID="53" presetClass="entr" presetSubtype="16" fill="hold" nodeType="afterEffect">
                                  <p:stCondLst>
                                    <p:cond delay="0"/>
                                  </p:stCondLst>
                                  <p:childTnLst>
                                    <p:set>
                                      <p:cBhvr>
                                        <p:cTn id="46" dur="1" fill="hold">
                                          <p:stCondLst>
                                            <p:cond delay="0"/>
                                          </p:stCondLst>
                                        </p:cTn>
                                        <p:tgtEl>
                                          <p:spTgt spid="374"/>
                                        </p:tgtEl>
                                        <p:attrNameLst>
                                          <p:attrName>style.visibility</p:attrName>
                                        </p:attrNameLst>
                                      </p:cBhvr>
                                      <p:to>
                                        <p:strVal val="visible"/>
                                      </p:to>
                                    </p:set>
                                    <p:anim calcmode="lin" valueType="num">
                                      <p:cBhvr>
                                        <p:cTn id="47" dur="500" fill="hold"/>
                                        <p:tgtEl>
                                          <p:spTgt spid="374"/>
                                        </p:tgtEl>
                                        <p:attrNameLst>
                                          <p:attrName>ppt_w</p:attrName>
                                        </p:attrNameLst>
                                      </p:cBhvr>
                                      <p:tavLst>
                                        <p:tav tm="0">
                                          <p:val>
                                            <p:fltVal val="0"/>
                                          </p:val>
                                        </p:tav>
                                        <p:tav tm="100000">
                                          <p:val>
                                            <p:strVal val="#ppt_w"/>
                                          </p:val>
                                        </p:tav>
                                      </p:tavLst>
                                    </p:anim>
                                    <p:anim calcmode="lin" valueType="num">
                                      <p:cBhvr>
                                        <p:cTn id="48" dur="500" fill="hold"/>
                                        <p:tgtEl>
                                          <p:spTgt spid="374"/>
                                        </p:tgtEl>
                                        <p:attrNameLst>
                                          <p:attrName>ppt_h</p:attrName>
                                        </p:attrNameLst>
                                      </p:cBhvr>
                                      <p:tavLst>
                                        <p:tav tm="0">
                                          <p:val>
                                            <p:fltVal val="0"/>
                                          </p:val>
                                        </p:tav>
                                        <p:tav tm="100000">
                                          <p:val>
                                            <p:strVal val="#ppt_h"/>
                                          </p:val>
                                        </p:tav>
                                      </p:tavLst>
                                    </p:anim>
                                    <p:animEffect transition="in" filter="fade">
                                      <p:cBhvr>
                                        <p:cTn id="49"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P spid="36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380871" cy="1005602"/>
            <a:chOff x="658104" y="373146"/>
            <a:chExt cx="6380871" cy="1005602"/>
          </a:xfrm>
        </p:grpSpPr>
        <p:grpSp>
          <p:nvGrpSpPr>
            <p:cNvPr id="8" name="组合 7"/>
            <p:cNvGrpSpPr/>
            <p:nvPr/>
          </p:nvGrpSpPr>
          <p:grpSpPr>
            <a:xfrm>
              <a:off x="1080814" y="763297"/>
              <a:ext cx="5958161" cy="615451"/>
              <a:chOff x="1839058" y="1058437"/>
              <a:chExt cx="5958161" cy="615451"/>
            </a:xfrm>
          </p:grpSpPr>
          <p:sp>
            <p:nvSpPr>
              <p:cNvPr id="12" name="矩形: 圆角 11"/>
              <p:cNvSpPr/>
              <p:nvPr/>
            </p:nvSpPr>
            <p:spPr>
              <a:xfrm>
                <a:off x="1839058" y="1058437"/>
                <a:ext cx="5348561"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492179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记录的格式</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25" name="Rectangle 4"/>
          <p:cNvSpPr>
            <a:spLocks noChangeArrowheads="1"/>
          </p:cNvSpPr>
          <p:nvPr/>
        </p:nvSpPr>
        <p:spPr bwMode="auto">
          <a:xfrm>
            <a:off x="1052238" y="4383029"/>
            <a:ext cx="46711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ea typeface="楷体" panose="02010609060101010101" pitchFamily="49" charset="-122"/>
                <a:cs typeface="Arial" panose="020B0604020202020204" pitchFamily="34" charset="0"/>
              </a:rPr>
              <a:t>Type=NS</a:t>
            </a:r>
          </a:p>
          <a:p>
            <a:pPr lvl="1" eaLnBrk="1" hangingPunct="1"/>
            <a:r>
              <a:rPr lang="en-US" altLang="zh-CN" sz="2400" dirty="0">
                <a:ea typeface="楷体" panose="02010609060101010101" pitchFamily="49" charset="-122"/>
                <a:cs typeface="Arial" panose="020B0604020202020204" pitchFamily="34" charset="0"/>
              </a:rPr>
              <a:t>name = </a:t>
            </a:r>
            <a:r>
              <a:rPr lang="zh-CN" altLang="en-US" sz="2400" dirty="0">
                <a:ea typeface="楷体" panose="02010609060101010101" pitchFamily="49" charset="-122"/>
                <a:cs typeface="Arial" panose="020B0604020202020204" pitchFamily="34" charset="0"/>
              </a:rPr>
              <a:t>域 </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如</a:t>
            </a:r>
            <a:r>
              <a:rPr lang="en-US" altLang="zh-CN" sz="2400" dirty="0">
                <a:ea typeface="楷体" panose="02010609060101010101" pitchFamily="49" charset="-122"/>
                <a:cs typeface="Arial" panose="020B0604020202020204" pitchFamily="34" charset="0"/>
              </a:rPr>
              <a:t>foo.com)</a:t>
            </a:r>
          </a:p>
          <a:p>
            <a:pPr lvl="1" eaLnBrk="1" hangingPunct="1"/>
            <a:r>
              <a:rPr lang="en-US" altLang="zh-CN" sz="2400" dirty="0">
                <a:ea typeface="楷体" panose="02010609060101010101" pitchFamily="49" charset="-122"/>
                <a:cs typeface="Arial" panose="020B0604020202020204" pitchFamily="34" charset="0"/>
              </a:rPr>
              <a:t>value =</a:t>
            </a:r>
            <a:r>
              <a:rPr lang="zh-CN" altLang="en-US" sz="2400" dirty="0">
                <a:ea typeface="楷体" panose="02010609060101010101" pitchFamily="49" charset="-122"/>
                <a:cs typeface="Arial" panose="020B0604020202020204" pitchFamily="34" charset="0"/>
              </a:rPr>
              <a:t>该域权威域名服务器的</a:t>
            </a:r>
            <a:r>
              <a:rPr lang="zh-CN" altLang="en-US" sz="2400" dirty="0">
                <a:solidFill>
                  <a:srgbClr val="FF0000"/>
                </a:solidFill>
                <a:ea typeface="楷体" panose="02010609060101010101" pitchFamily="49" charset="-122"/>
                <a:cs typeface="Arial" panose="020B0604020202020204" pitchFamily="34" charset="0"/>
              </a:rPr>
              <a:t>主机名</a:t>
            </a:r>
          </a:p>
        </p:txBody>
      </p:sp>
      <p:sp>
        <p:nvSpPr>
          <p:cNvPr id="29" name="Rectangle 8"/>
          <p:cNvSpPr>
            <a:spLocks noChangeArrowheads="1"/>
          </p:cNvSpPr>
          <p:nvPr/>
        </p:nvSpPr>
        <p:spPr bwMode="auto">
          <a:xfrm>
            <a:off x="1018901" y="2494584"/>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a:ea typeface="楷体" panose="02010609060101010101" pitchFamily="49" charset="-122"/>
                <a:cs typeface="Arial" panose="020B0604020202020204" pitchFamily="34" charset="0"/>
              </a:rPr>
              <a:t>Type=A</a:t>
            </a:r>
          </a:p>
          <a:p>
            <a:pPr lvl="1" eaLnBrk="1" hangingPunct="1"/>
            <a:r>
              <a:rPr lang="en-US" altLang="zh-CN" sz="2400">
                <a:ea typeface="楷体" panose="02010609060101010101" pitchFamily="49" charset="-122"/>
                <a:cs typeface="Arial" panose="020B0604020202020204" pitchFamily="34" charset="0"/>
              </a:rPr>
              <a:t>name = </a:t>
            </a:r>
            <a:r>
              <a:rPr lang="zh-CN" altLang="en-US" sz="2400">
                <a:ea typeface="楷体" panose="02010609060101010101" pitchFamily="49" charset="-122"/>
                <a:cs typeface="Arial" panose="020B0604020202020204" pitchFamily="34" charset="0"/>
              </a:rPr>
              <a:t>主机名</a:t>
            </a:r>
          </a:p>
          <a:p>
            <a:pPr lvl="1" eaLnBrk="1" hangingPunct="1"/>
            <a:r>
              <a:rPr lang="en-US" altLang="zh-CN" sz="2400">
                <a:ea typeface="楷体" panose="02010609060101010101" pitchFamily="49" charset="-122"/>
                <a:cs typeface="Arial" panose="020B0604020202020204" pitchFamily="34" charset="0"/>
              </a:rPr>
              <a:t>value = IP </a:t>
            </a:r>
            <a:r>
              <a:rPr lang="zh-CN" altLang="en-US" sz="2400">
                <a:ea typeface="楷体" panose="02010609060101010101" pitchFamily="49" charset="-122"/>
                <a:cs typeface="Arial" panose="020B0604020202020204" pitchFamily="34" charset="0"/>
              </a:rPr>
              <a:t>地址</a:t>
            </a:r>
          </a:p>
        </p:txBody>
      </p:sp>
      <p:sp>
        <p:nvSpPr>
          <p:cNvPr id="30" name="Rectangle 9"/>
          <p:cNvSpPr>
            <a:spLocks noChangeArrowheads="1"/>
          </p:cNvSpPr>
          <p:nvPr/>
        </p:nvSpPr>
        <p:spPr bwMode="auto">
          <a:xfrm>
            <a:off x="6324552" y="2396160"/>
            <a:ext cx="427831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a:ea typeface="楷体" panose="02010609060101010101" pitchFamily="49" charset="-122"/>
                <a:cs typeface="Arial" panose="020B0604020202020204" pitchFamily="34" charset="0"/>
              </a:rPr>
              <a:t>Type=CNAME</a:t>
            </a:r>
          </a:p>
          <a:p>
            <a:pPr lvl="1" eaLnBrk="1" hangingPunct="1"/>
            <a:r>
              <a:rPr lang="en-US" altLang="zh-CN" sz="2400">
                <a:ea typeface="楷体" panose="02010609060101010101" pitchFamily="49" charset="-122"/>
                <a:cs typeface="Arial" panose="020B0604020202020204" pitchFamily="34" charset="0"/>
              </a:rPr>
              <a:t>Name= </a:t>
            </a:r>
            <a:r>
              <a:rPr lang="zh-CN" altLang="en-US" sz="2400">
                <a:ea typeface="楷体" panose="02010609060101010101" pitchFamily="49" charset="-122"/>
                <a:cs typeface="Arial" panose="020B0604020202020204" pitchFamily="34" charset="0"/>
              </a:rPr>
              <a:t>别名</a:t>
            </a:r>
          </a:p>
          <a:p>
            <a:pPr lvl="1"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www.ibm.com</a:t>
            </a:r>
          </a:p>
          <a:p>
            <a:pPr lvl="1" eaLnBrk="1" hangingPunct="1"/>
            <a:r>
              <a:rPr lang="en-US" altLang="zh-CN" sz="2400">
                <a:ea typeface="楷体" panose="02010609060101010101" pitchFamily="49" charset="-122"/>
                <a:cs typeface="Arial" panose="020B0604020202020204" pitchFamily="34" charset="0"/>
              </a:rPr>
              <a:t>value =</a:t>
            </a:r>
            <a:r>
              <a:rPr lang="zh-CN" altLang="en-US" sz="2400">
                <a:ea typeface="楷体" panose="02010609060101010101" pitchFamily="49" charset="-122"/>
                <a:cs typeface="Arial" panose="020B0604020202020204" pitchFamily="34" charset="0"/>
              </a:rPr>
              <a:t>真名</a:t>
            </a:r>
          </a:p>
          <a:p>
            <a:pPr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servereast.backup2.ibm.com</a:t>
            </a:r>
          </a:p>
        </p:txBody>
      </p:sp>
      <p:sp>
        <p:nvSpPr>
          <p:cNvPr id="36" name="Rectangle 10"/>
          <p:cNvSpPr>
            <a:spLocks noChangeArrowheads="1"/>
          </p:cNvSpPr>
          <p:nvPr/>
        </p:nvSpPr>
        <p:spPr bwMode="auto">
          <a:xfrm>
            <a:off x="6359477" y="4475785"/>
            <a:ext cx="4794752"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ea typeface="楷体" panose="02010609060101010101" pitchFamily="49" charset="-122"/>
                <a:cs typeface="Arial" panose="020B0604020202020204" pitchFamily="34" charset="0"/>
              </a:rPr>
              <a:t>Type=MX</a:t>
            </a:r>
          </a:p>
          <a:p>
            <a:pPr lvl="1"/>
            <a:r>
              <a:rPr lang="en-US" altLang="zh-CN" sz="2400" dirty="0">
                <a:ea typeface="楷体" panose="02010609060101010101" pitchFamily="49" charset="-122"/>
                <a:cs typeface="Arial" panose="020B0604020202020204" pitchFamily="34" charset="0"/>
              </a:rPr>
              <a:t>value</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是别名为</a:t>
            </a:r>
            <a:r>
              <a:rPr lang="en-US" altLang="zh-CN" sz="2400" dirty="0">
                <a:ea typeface="楷体" panose="02010609060101010101" pitchFamily="49" charset="-122"/>
              </a:rPr>
              <a:t>name</a:t>
            </a:r>
            <a:r>
              <a:rPr lang="zh-CN" altLang="en-US" sz="2400" dirty="0">
                <a:latin typeface="楷体" panose="02010609060101010101" pitchFamily="49" charset="-122"/>
                <a:ea typeface="楷体" panose="02010609060101010101" pitchFamily="49" charset="-122"/>
              </a:rPr>
              <a:t>的邮件服务器的规范主机名</a:t>
            </a:r>
          </a:p>
        </p:txBody>
      </p:sp>
      <p:grpSp>
        <p:nvGrpSpPr>
          <p:cNvPr id="42" name="组合 41"/>
          <p:cNvGrpSpPr/>
          <p:nvPr/>
        </p:nvGrpSpPr>
        <p:grpSpPr>
          <a:xfrm>
            <a:off x="1056954" y="1576116"/>
            <a:ext cx="4921792" cy="501941"/>
            <a:chOff x="722008" y="1303131"/>
            <a:chExt cx="4182068" cy="479269"/>
          </a:xfrm>
        </p:grpSpPr>
        <p:grpSp>
          <p:nvGrpSpPr>
            <p:cNvPr id="43" name="组合 42"/>
            <p:cNvGrpSpPr/>
            <p:nvPr/>
          </p:nvGrpSpPr>
          <p:grpSpPr>
            <a:xfrm>
              <a:off x="722008" y="1303131"/>
              <a:ext cx="546594" cy="475865"/>
              <a:chOff x="708742" y="1296102"/>
              <a:chExt cx="454744" cy="283828"/>
            </a:xfrm>
          </p:grpSpPr>
          <p:sp>
            <p:nvSpPr>
              <p:cNvPr id="46" name="平行四边形 4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7" name="平行四边形 4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4" name="流程图: 手动输入 6"/>
            <p:cNvSpPr/>
            <p:nvPr/>
          </p:nvSpPr>
          <p:spPr>
            <a:xfrm rot="5400000" flipV="1">
              <a:off x="2708406" y="-413270"/>
              <a:ext cx="475861" cy="39154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5" name="Text Box 79"/>
            <p:cNvSpPr txBox="1">
              <a:spLocks noChangeArrowheads="1"/>
            </p:cNvSpPr>
            <p:nvPr/>
          </p:nvSpPr>
          <p:spPr bwMode="auto">
            <a:xfrm>
              <a:off x="1287888" y="1367773"/>
              <a:ext cx="3399241" cy="3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ea typeface="楷体" panose="02010609060101010101" pitchFamily="49" charset="-122"/>
                  <a:cs typeface="Arial" panose="020B0604020202020204" pitchFamily="34" charset="0"/>
                </a:rPr>
                <a:t>RR </a:t>
              </a:r>
              <a:r>
                <a:rPr lang="zh-CN" altLang="en-US" dirty="0">
                  <a:ea typeface="楷体" panose="02010609060101010101" pitchFamily="49" charset="-122"/>
                  <a:cs typeface="Arial" panose="020B0604020202020204" pitchFamily="34" charset="0"/>
                </a:rPr>
                <a:t>格式</a:t>
              </a:r>
              <a:r>
                <a:rPr lang="en-US" altLang="zh-CN" dirty="0">
                  <a:ea typeface="楷体" panose="02010609060101010101" pitchFamily="49" charset="-122"/>
                  <a:cs typeface="Arial" panose="020B0604020202020204" pitchFamily="34" charset="0"/>
                </a:rPr>
                <a:t>:    </a:t>
              </a:r>
              <a:r>
                <a:rPr lang="en-US" altLang="zh-CN" b="1" dirty="0">
                  <a:ea typeface="楷体" panose="02010609060101010101" pitchFamily="49" charset="-122"/>
                  <a:cs typeface="Arial" panose="020B0604020202020204" pitchFamily="34" charset="0"/>
                </a:rPr>
                <a:t>(name, value, type, </a:t>
              </a:r>
              <a:r>
                <a:rPr lang="en-US" altLang="zh-CN" b="1" dirty="0" err="1">
                  <a:ea typeface="楷体" panose="02010609060101010101" pitchFamily="49" charset="-122"/>
                  <a:cs typeface="Arial" panose="020B0604020202020204" pitchFamily="34" charset="0"/>
                </a:rPr>
                <a:t>ttl</a:t>
              </a:r>
              <a:r>
                <a:rPr lang="en-US" altLang="zh-CN" b="1" dirty="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p:txBody>
        </p:sp>
      </p:grpSp>
      <p:sp>
        <p:nvSpPr>
          <p:cNvPr id="4" name="文本框 3">
            <a:extLst>
              <a:ext uri="{FF2B5EF4-FFF2-40B4-BE49-F238E27FC236}">
                <a16:creationId xmlns:a16="http://schemas.microsoft.com/office/drawing/2014/main" id="{A66A608D-0BF2-899F-49B1-09C8F1AD57B2}"/>
              </a:ext>
            </a:extLst>
          </p:cNvPr>
          <p:cNvSpPr txBox="1"/>
          <p:nvPr/>
        </p:nvSpPr>
        <p:spPr>
          <a:xfrm>
            <a:off x="6400800" y="1674213"/>
            <a:ext cx="4921791" cy="369332"/>
          </a:xfrm>
          <a:prstGeom prst="rect">
            <a:avLst/>
          </a:prstGeom>
          <a:noFill/>
        </p:spPr>
        <p:txBody>
          <a:bodyPr wrap="square">
            <a:spAutoFit/>
          </a:bodyPr>
          <a:lstStyle/>
          <a:p>
            <a:r>
              <a:rPr lang="en-US" altLang="zh-CN" b="1" dirty="0">
                <a:ea typeface="楷体" panose="02010609060101010101" pitchFamily="49" charset="-122"/>
                <a:cs typeface="Arial" panose="020B0604020202020204" pitchFamily="34" charset="0"/>
              </a:rPr>
              <a:t>RR</a:t>
            </a:r>
            <a:r>
              <a:rPr lang="zh-CN" altLang="en-US" b="1" dirty="0">
                <a:ea typeface="楷体" panose="02010609060101010101" pitchFamily="49" charset="-122"/>
                <a:cs typeface="Arial" panose="020B0604020202020204" pitchFamily="34" charset="0"/>
              </a:rPr>
              <a:t>：</a:t>
            </a:r>
            <a:r>
              <a:rPr lang="zh-CN" altLang="en-US" b="1" dirty="0">
                <a:latin typeface="楷体" panose="02010609060101010101" pitchFamily="49" charset="-122"/>
                <a:ea typeface="楷体" panose="02010609060101010101" pitchFamily="49" charset="-122"/>
                <a:cs typeface="Arial" panose="020B0604020202020204" pitchFamily="34" charset="0"/>
              </a:rPr>
              <a:t>资源记录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9"/>
                                        </p:tgtEl>
                                        <p:attrNameLst>
                                          <p:attrName>style.visibility</p:attrName>
                                        </p:attrNameLst>
                                      </p:cBhvr>
                                      <p:to>
                                        <p:strVal val="visible"/>
                                      </p:to>
                                    </p:set>
                                    <p:anim calcmode="discrete" valueType="clr">
                                      <p:cBhvr override="childStyle">
                                        <p:cTn id="12"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9"/>
                                        </p:tgtEl>
                                        <p:attrNameLst>
                                          <p:attrName>fillcolor</p:attrName>
                                        </p:attrNameLst>
                                      </p:cBhvr>
                                      <p:tavLst>
                                        <p:tav tm="0">
                                          <p:val>
                                            <p:clrVal>
                                              <a:schemeClr val="accent2"/>
                                            </p:clrVal>
                                          </p:val>
                                        </p:tav>
                                        <p:tav tm="50000">
                                          <p:val>
                                            <p:clrVal>
                                              <a:schemeClr val="hlink"/>
                                            </p:clrVal>
                                          </p:val>
                                        </p:tav>
                                      </p:tavLst>
                                    </p:anim>
                                    <p:set>
                                      <p:cBhvr>
                                        <p:cTn id="14" dur="80"/>
                                        <p:tgtEl>
                                          <p:spTgt spid="29"/>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5"/>
                                        </p:tgtEl>
                                        <p:attrNameLst>
                                          <p:attrName>style.visibility</p:attrName>
                                        </p:attrNameLst>
                                      </p:cBhvr>
                                      <p:to>
                                        <p:strVal val="visible"/>
                                      </p:to>
                                    </p:set>
                                    <p:anim calcmode="discrete" valueType="clr">
                                      <p:cBhvr override="childStyle">
                                        <p:cTn id="19"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5"/>
                                        </p:tgtEl>
                                        <p:attrNameLst>
                                          <p:attrName>fillcolor</p:attrName>
                                        </p:attrNameLst>
                                      </p:cBhvr>
                                      <p:tavLst>
                                        <p:tav tm="0">
                                          <p:val>
                                            <p:clrVal>
                                              <a:schemeClr val="accent2"/>
                                            </p:clrVal>
                                          </p:val>
                                        </p:tav>
                                        <p:tav tm="50000">
                                          <p:val>
                                            <p:clrVal>
                                              <a:schemeClr val="hlink"/>
                                            </p:clrVal>
                                          </p:val>
                                        </p:tav>
                                      </p:tavLst>
                                    </p:anim>
                                    <p:set>
                                      <p:cBhvr>
                                        <p:cTn id="21" dur="80"/>
                                        <p:tgtEl>
                                          <p:spTgt spid="25"/>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30"/>
                                        </p:tgtEl>
                                        <p:attrNameLst>
                                          <p:attrName>style.visibility</p:attrName>
                                        </p:attrNameLst>
                                      </p:cBhvr>
                                      <p:to>
                                        <p:strVal val="visible"/>
                                      </p:to>
                                    </p:set>
                                    <p:anim calcmode="discrete" valueType="clr">
                                      <p:cBhvr override="childStyle">
                                        <p:cTn id="26" dur="80"/>
                                        <p:tgtEl>
                                          <p:spTgt spid="30"/>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0"/>
                                        </p:tgtEl>
                                        <p:attrNameLst>
                                          <p:attrName>fillcolor</p:attrName>
                                        </p:attrNameLst>
                                      </p:cBhvr>
                                      <p:tavLst>
                                        <p:tav tm="0">
                                          <p:val>
                                            <p:clrVal>
                                              <a:schemeClr val="accent2"/>
                                            </p:clrVal>
                                          </p:val>
                                        </p:tav>
                                        <p:tav tm="50000">
                                          <p:val>
                                            <p:clrVal>
                                              <a:schemeClr val="hlink"/>
                                            </p:clrVal>
                                          </p:val>
                                        </p:tav>
                                      </p:tavLst>
                                    </p:anim>
                                    <p:set>
                                      <p:cBhvr>
                                        <p:cTn id="28" dur="80"/>
                                        <p:tgtEl>
                                          <p:spTgt spid="30"/>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36"/>
                                        </p:tgtEl>
                                        <p:attrNameLst>
                                          <p:attrName>style.visibility</p:attrName>
                                        </p:attrNameLst>
                                      </p:cBhvr>
                                      <p:to>
                                        <p:strVal val="visible"/>
                                      </p:to>
                                    </p:set>
                                    <p:anim calcmode="discrete" valueType="clr">
                                      <p:cBhvr override="childStyle">
                                        <p:cTn id="33"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36"/>
                                        </p:tgtEl>
                                        <p:attrNameLst>
                                          <p:attrName>fillcolor</p:attrName>
                                        </p:attrNameLst>
                                      </p:cBhvr>
                                      <p:tavLst>
                                        <p:tav tm="0">
                                          <p:val>
                                            <p:clrVal>
                                              <a:schemeClr val="accent2"/>
                                            </p:clrVal>
                                          </p:val>
                                        </p:tav>
                                        <p:tav tm="50000">
                                          <p:val>
                                            <p:clrVal>
                                              <a:schemeClr val="hlink"/>
                                            </p:clrVal>
                                          </p:val>
                                        </p:tav>
                                      </p:tavLst>
                                    </p:anim>
                                    <p:set>
                                      <p:cBhvr>
                                        <p:cTn id="35" dur="80"/>
                                        <p:tgtEl>
                                          <p:spTgt spid="3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EDB1BA9-DAE7-8E4F-F3F8-3F828AED13BD}"/>
              </a:ext>
            </a:extLst>
          </p:cNvPr>
          <p:cNvSpPr>
            <a:spLocks noGrp="1"/>
          </p:cNvSpPr>
          <p:nvPr>
            <p:ph type="dt" sz="quarter" idx="10"/>
          </p:nvPr>
        </p:nvSpPr>
        <p:spPr/>
        <p:txBody>
          <a:bodyPr/>
          <a:lstStyle/>
          <a:p>
            <a:pPr>
              <a:defRPr/>
            </a:pPr>
            <a:fld id="{DF334E0D-6C7E-4AFC-B7A1-AC1A1AF6A6A2}" type="datetime2">
              <a:rPr lang="zh-CN" altLang="en-US"/>
              <a:pPr>
                <a:defRPr/>
              </a:pPr>
              <a:t>2024年11月29日</a:t>
            </a:fld>
            <a:endParaRPr lang="zh-CN" altLang="zh-CN"/>
          </a:p>
        </p:txBody>
      </p:sp>
      <p:sp>
        <p:nvSpPr>
          <p:cNvPr id="89091" name="页脚占位符 4">
            <a:extLst>
              <a:ext uri="{FF2B5EF4-FFF2-40B4-BE49-F238E27FC236}">
                <a16:creationId xmlns:a16="http://schemas.microsoft.com/office/drawing/2014/main" id="{58BCFFB4-5749-35C6-7C2E-A457D9DC189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E56A90-7FDF-4B70-B978-002DD54B504C}" type="slidenum">
              <a:rPr lang="en-US" altLang="zh-CN">
                <a:latin typeface="Garamond" panose="02020404030301010803" pitchFamily="18" charset="0"/>
              </a:rPr>
              <a:pPr/>
              <a:t>111</a:t>
            </a:fld>
            <a:endParaRPr lang="en-US" altLang="zh-CN">
              <a:latin typeface="Garamond" panose="02020404030301010803" pitchFamily="18" charset="0"/>
            </a:endParaRPr>
          </a:p>
        </p:txBody>
      </p:sp>
      <p:sp>
        <p:nvSpPr>
          <p:cNvPr id="89093" name="Rectangle 3">
            <a:extLst>
              <a:ext uri="{FF2B5EF4-FFF2-40B4-BE49-F238E27FC236}">
                <a16:creationId xmlns:a16="http://schemas.microsoft.com/office/drawing/2014/main" id="{2FD7C250-9797-D24A-7319-B062654915B7}"/>
              </a:ext>
            </a:extLst>
          </p:cNvPr>
          <p:cNvSpPr>
            <a:spLocks noGrp="1" noChangeArrowheads="1"/>
          </p:cNvSpPr>
          <p:nvPr>
            <p:ph type="body" idx="1"/>
          </p:nvPr>
        </p:nvSpPr>
        <p:spPr/>
        <p:txBody>
          <a:bodyPr/>
          <a:lstStyle/>
          <a:p>
            <a:pPr eaLnBrk="1" hangingPunct="1"/>
            <a:r>
              <a:rPr lang="en-US" altLang="zh-CN" b="1">
                <a:ea typeface="楷体" panose="02010609060101010101" pitchFamily="49" charset="-122"/>
                <a:cs typeface="Arial" panose="020B0604020202020204" pitchFamily="34" charset="0"/>
              </a:rPr>
              <a:t>DNS</a:t>
            </a:r>
            <a:r>
              <a:rPr lang="zh-CN" altLang="en-US" b="1">
                <a:ea typeface="楷体" panose="02010609060101010101" pitchFamily="49" charset="-122"/>
                <a:cs typeface="Arial" panose="020B0604020202020204" pitchFamily="34" charset="0"/>
              </a:rPr>
              <a:t>记录的维护</a:t>
            </a:r>
          </a:p>
          <a:p>
            <a:pPr lvl="1" eaLnBrk="1" hangingPunct="1"/>
            <a:r>
              <a:rPr lang="zh-CN" altLang="en-US">
                <a:ea typeface="楷体" panose="02010609060101010101" pitchFamily="49" charset="-122"/>
                <a:cs typeface="Arial" panose="020B0604020202020204" pitchFamily="34" charset="0"/>
              </a:rPr>
              <a:t>目前基本上都是手工维护</a:t>
            </a:r>
          </a:p>
          <a:p>
            <a:pPr lvl="1" eaLnBrk="1" hangingPunct="1"/>
            <a:r>
              <a:rPr lang="en-US" altLang="zh-CN">
                <a:ea typeface="楷体" panose="02010609060101010101" pitchFamily="49" charset="-122"/>
                <a:cs typeface="Arial" panose="020B0604020202020204" pitchFamily="34" charset="0"/>
              </a:rPr>
              <a:t>RFC2136</a:t>
            </a:r>
            <a:r>
              <a:rPr lang="zh-CN" altLang="en-US">
                <a:ea typeface="楷体" panose="02010609060101010101" pitchFamily="49" charset="-122"/>
                <a:cs typeface="Arial" panose="020B0604020202020204" pitchFamily="34" charset="0"/>
              </a:rPr>
              <a:t>定义了</a:t>
            </a:r>
            <a:r>
              <a:rPr lang="en-US" altLang="zh-CN">
                <a:ea typeface="楷体" panose="02010609060101010101" pitchFamily="49" charset="-122"/>
                <a:cs typeface="Arial" panose="020B0604020202020204" pitchFamily="34" charset="0"/>
              </a:rPr>
              <a:t>DNS</a:t>
            </a:r>
            <a:r>
              <a:rPr lang="zh-CN" altLang="en-US">
                <a:ea typeface="楷体" panose="02010609060101010101" pitchFamily="49" charset="-122"/>
                <a:cs typeface="Arial" panose="020B0604020202020204" pitchFamily="34" charset="0"/>
              </a:rPr>
              <a:t>动态更新</a:t>
            </a:r>
          </a:p>
          <a:p>
            <a:pPr eaLnBrk="1" hangingPunct="1"/>
            <a:endParaRPr lang="en-US" altLang="zh-CN">
              <a:ea typeface="楷体" panose="02010609060101010101" pitchFamily="49" charset="-122"/>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3CB0505-8D1A-68CF-8A52-0E2406502B65}"/>
              </a:ext>
            </a:extLst>
          </p:cNvPr>
          <p:cNvSpPr>
            <a:spLocks noGrp="1"/>
          </p:cNvSpPr>
          <p:nvPr>
            <p:ph type="dt" sz="quarter" idx="10"/>
          </p:nvPr>
        </p:nvSpPr>
        <p:spPr/>
        <p:txBody>
          <a:bodyPr/>
          <a:lstStyle/>
          <a:p>
            <a:pPr>
              <a:defRPr/>
            </a:pPr>
            <a:fld id="{DF334E0D-6C7E-4AFC-B7A1-AC1A1AF6A6A2}" type="datetime2">
              <a:rPr lang="zh-CN" altLang="en-US"/>
              <a:pPr>
                <a:defRPr/>
              </a:pPr>
              <a:t>2024年11月29日</a:t>
            </a:fld>
            <a:endParaRPr lang="zh-CN" altLang="zh-CN"/>
          </a:p>
        </p:txBody>
      </p:sp>
      <p:sp>
        <p:nvSpPr>
          <p:cNvPr id="90115" name="页脚占位符 4">
            <a:extLst>
              <a:ext uri="{FF2B5EF4-FFF2-40B4-BE49-F238E27FC236}">
                <a16:creationId xmlns:a16="http://schemas.microsoft.com/office/drawing/2014/main" id="{EE483980-B798-228A-D6B1-848073B5442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DDEE32-11F3-4A90-8E34-64B02A8B9A92}" type="slidenum">
              <a:rPr lang="en-US" altLang="zh-CN">
                <a:latin typeface="Garamond" panose="02020404030301010803" pitchFamily="18" charset="0"/>
              </a:rPr>
              <a:pPr/>
              <a:t>112</a:t>
            </a:fld>
            <a:endParaRPr lang="en-US" altLang="zh-CN">
              <a:latin typeface="Garamond" panose="02020404030301010803" pitchFamily="18" charset="0"/>
            </a:endParaRPr>
          </a:p>
        </p:txBody>
      </p:sp>
      <p:sp>
        <p:nvSpPr>
          <p:cNvPr id="90117" name="Rectangle 3">
            <a:extLst>
              <a:ext uri="{FF2B5EF4-FFF2-40B4-BE49-F238E27FC236}">
                <a16:creationId xmlns:a16="http://schemas.microsoft.com/office/drawing/2014/main" id="{09D7F54D-0A61-3951-C6FD-1CE614F6BC86}"/>
              </a:ext>
            </a:extLst>
          </p:cNvPr>
          <p:cNvSpPr>
            <a:spLocks noGrp="1" noChangeArrowheads="1"/>
          </p:cNvSpPr>
          <p:nvPr>
            <p:ph type="body" idx="1"/>
          </p:nvPr>
        </p:nvSpPr>
        <p:spPr>
          <a:xfrm>
            <a:off x="1981201" y="1341438"/>
            <a:ext cx="8507413" cy="4895850"/>
          </a:xfrm>
        </p:spPr>
        <p:txBody>
          <a:bodyPr/>
          <a:lstStyle/>
          <a:p>
            <a:pPr eaLnBrk="1" hangingPunct="1">
              <a:lnSpc>
                <a:spcPct val="90000"/>
              </a:lnSpc>
            </a:pPr>
            <a:r>
              <a:rPr lang="zh-CN" altLang="en-US" b="1">
                <a:latin typeface="楷体" panose="02010609060101010101" pitchFamily="49" charset="-122"/>
                <a:ea typeface="楷体" panose="02010609060101010101" pitchFamily="49" charset="-122"/>
              </a:rPr>
              <a:t>在</a:t>
            </a:r>
            <a:r>
              <a:rPr lang="en-US" altLang="zh-CN" sz="2400">
                <a:latin typeface="楷体" panose="02010609060101010101" pitchFamily="49" charset="-122"/>
                <a:ea typeface="楷体" panose="02010609060101010101" pitchFamily="49" charset="-122"/>
                <a:cs typeface="Arial" panose="020B0604020202020204" pitchFamily="34" charset="0"/>
              </a:rPr>
              <a:t>DNS</a:t>
            </a:r>
            <a:r>
              <a:rPr lang="zh-CN" altLang="en-US" b="1">
                <a:latin typeface="楷体" panose="02010609060101010101" pitchFamily="49" charset="-122"/>
                <a:ea typeface="楷体" panose="02010609060101010101" pitchFamily="49" charset="-122"/>
              </a:rPr>
              <a:t>数据库中插入记录</a:t>
            </a:r>
          </a:p>
          <a:p>
            <a:pPr lvl="1">
              <a:lnSpc>
                <a:spcPct val="90000"/>
              </a:lnSpc>
            </a:pPr>
            <a:r>
              <a:rPr lang="zh-CN" altLang="en-US">
                <a:latin typeface="楷体" panose="02010609060101010101" pitchFamily="49" charset="-122"/>
                <a:ea typeface="楷体" panose="02010609060101010101" pitchFamily="49" charset="-122"/>
              </a:rPr>
              <a:t>例如：要注册一个域名</a:t>
            </a:r>
            <a:r>
              <a:rPr lang="en-US" altLang="zh-CN">
                <a:latin typeface="楷体" panose="02010609060101010101" pitchFamily="49" charset="-122"/>
                <a:ea typeface="楷体" panose="02010609060101010101" pitchFamily="49" charset="-122"/>
              </a:rPr>
              <a:t> “network.com”</a:t>
            </a:r>
          </a:p>
          <a:p>
            <a:pPr lvl="1">
              <a:lnSpc>
                <a:spcPct val="90000"/>
              </a:lnSpc>
            </a:pPr>
            <a:r>
              <a:rPr lang="zh-CN" altLang="en-US">
                <a:latin typeface="楷体" panose="02010609060101010101" pitchFamily="49" charset="-122"/>
                <a:ea typeface="楷体" panose="02010609060101010101" pitchFamily="49" charset="-122"/>
              </a:rPr>
              <a:t>在</a:t>
            </a:r>
            <a:r>
              <a:rPr lang="en-US" altLang="zh-CN">
                <a:latin typeface="楷体" panose="02010609060101010101" pitchFamily="49" charset="-122"/>
                <a:ea typeface="楷体" panose="02010609060101010101" pitchFamily="49" charset="-122"/>
              </a:rPr>
              <a:t>DNS</a:t>
            </a:r>
            <a:r>
              <a:rPr lang="zh-CN" altLang="en-US">
                <a:latin typeface="楷体" panose="02010609060101010101" pitchFamily="49" charset="-122"/>
                <a:ea typeface="楷体" panose="02010609060101010101" pitchFamily="49" charset="-122"/>
              </a:rPr>
              <a:t>注册登记机构注册名字“</a:t>
            </a:r>
            <a:r>
              <a:rPr lang="en-US" altLang="zh-CN">
                <a:latin typeface="楷体" panose="02010609060101010101" pitchFamily="49" charset="-122"/>
                <a:ea typeface="楷体" panose="02010609060101010101" pitchFamily="49" charset="-122"/>
              </a:rPr>
              <a:t>network.com” </a:t>
            </a:r>
          </a:p>
          <a:p>
            <a:pPr lvl="2"/>
            <a:r>
              <a:rPr lang="zh-CN" altLang="en-US">
                <a:latin typeface="楷体" panose="02010609060101010101" pitchFamily="49" charset="-122"/>
                <a:ea typeface="楷体" panose="02010609060101010101" pitchFamily="49" charset="-122"/>
              </a:rPr>
              <a:t>提供权威</a:t>
            </a:r>
            <a:r>
              <a:rPr lang="en-US" altLang="zh-CN">
                <a:latin typeface="楷体" panose="02010609060101010101" pitchFamily="49" charset="-122"/>
                <a:ea typeface="楷体" panose="02010609060101010101" pitchFamily="49" charset="-122"/>
              </a:rPr>
              <a:t>DNS</a:t>
            </a:r>
            <a:r>
              <a:rPr lang="zh-CN" altLang="en-US">
                <a:latin typeface="楷体" panose="02010609060101010101" pitchFamily="49" charset="-122"/>
                <a:ea typeface="楷体" panose="02010609060101010101" pitchFamily="49" charset="-122"/>
              </a:rPr>
              <a:t>服务器的名字和</a:t>
            </a:r>
            <a:r>
              <a:rPr lang="en-US" altLang="zh-CN">
                <a:latin typeface="楷体" panose="02010609060101010101" pitchFamily="49" charset="-122"/>
                <a:ea typeface="楷体" panose="02010609060101010101" pitchFamily="49" charset="-122"/>
              </a:rPr>
              <a:t>IP</a:t>
            </a:r>
            <a:r>
              <a:rPr lang="zh-CN" altLang="en-US">
                <a:latin typeface="楷体" panose="02010609060101010101" pitchFamily="49" charset="-122"/>
                <a:ea typeface="楷体" panose="02010609060101010101" pitchFamily="49" charset="-122"/>
              </a:rPr>
              <a:t>地址</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包括基本的和辅助的</a:t>
            </a:r>
            <a:r>
              <a:rPr lang="en-US" altLang="zh-CN">
                <a:latin typeface="楷体" panose="02010609060101010101" pitchFamily="49" charset="-122"/>
                <a:ea typeface="楷体" panose="02010609060101010101" pitchFamily="49" charset="-122"/>
              </a:rPr>
              <a:t>)</a:t>
            </a:r>
          </a:p>
          <a:p>
            <a:pPr lvl="2"/>
            <a:r>
              <a:rPr lang="zh-CN" altLang="en-US">
                <a:latin typeface="楷体" panose="02010609060101010101" pitchFamily="49" charset="-122"/>
                <a:ea typeface="楷体" panose="02010609060101010101" pitchFamily="49" charset="-122"/>
              </a:rPr>
              <a:t>注册登记机构在</a:t>
            </a:r>
            <a:r>
              <a:rPr lang="en-US" altLang="zh-CN">
                <a:solidFill>
                  <a:srgbClr val="FF0000"/>
                </a:solidFill>
                <a:latin typeface="楷体" panose="02010609060101010101" pitchFamily="49" charset="-122"/>
                <a:ea typeface="楷体" panose="02010609060101010101" pitchFamily="49" charset="-122"/>
              </a:rPr>
              <a:t>com </a:t>
            </a:r>
            <a:r>
              <a:rPr lang="zh-CN" altLang="en-US">
                <a:solidFill>
                  <a:srgbClr val="FF0000"/>
                </a:solidFill>
                <a:latin typeface="楷体" panose="02010609060101010101" pitchFamily="49" charset="-122"/>
                <a:ea typeface="楷体" panose="02010609060101010101" pitchFamily="49" charset="-122"/>
              </a:rPr>
              <a:t>顶级域名服务器</a:t>
            </a:r>
            <a:r>
              <a:rPr lang="zh-CN" altLang="en-US">
                <a:latin typeface="楷体" panose="02010609060101010101" pitchFamily="49" charset="-122"/>
                <a:ea typeface="楷体" panose="02010609060101010101" pitchFamily="49" charset="-122"/>
              </a:rPr>
              <a:t>中插入</a:t>
            </a:r>
            <a:r>
              <a:rPr lang="zh-CN" altLang="en-US">
                <a:solidFill>
                  <a:srgbClr val="FF0000"/>
                </a:solidFill>
                <a:latin typeface="楷体" panose="02010609060101010101" pitchFamily="49" charset="-122"/>
                <a:ea typeface="楷体" panose="02010609060101010101" pitchFamily="49" charset="-122"/>
              </a:rPr>
              <a:t>两条</a:t>
            </a:r>
            <a:r>
              <a:rPr lang="zh-CN" altLang="en-US">
                <a:latin typeface="楷体" panose="02010609060101010101" pitchFamily="49" charset="-122"/>
                <a:ea typeface="楷体" panose="02010609060101010101" pitchFamily="49" charset="-122"/>
              </a:rPr>
              <a:t>记录：</a:t>
            </a:r>
            <a:endParaRPr lang="en-US" altLang="zh-CN">
              <a:latin typeface="楷体" panose="02010609060101010101" pitchFamily="49" charset="-122"/>
              <a:ea typeface="楷体" panose="02010609060101010101" pitchFamily="49" charset="-122"/>
            </a:endParaRPr>
          </a:p>
          <a:p>
            <a:pPr lvl="2">
              <a:buNone/>
            </a:pPr>
            <a:r>
              <a:rPr lang="en-US" altLang="zh-CN">
                <a:latin typeface="楷体" panose="02010609060101010101" pitchFamily="49" charset="-122"/>
                <a:ea typeface="楷体" panose="02010609060101010101" pitchFamily="49" charset="-122"/>
              </a:rPr>
              <a:t>(network.com, dns1.network.com, NS)</a:t>
            </a:r>
          </a:p>
          <a:p>
            <a:pPr lvl="2">
              <a:buNone/>
            </a:pPr>
            <a:r>
              <a:rPr lang="en-US" altLang="zh-CN">
                <a:latin typeface="楷体" panose="02010609060101010101" pitchFamily="49" charset="-122"/>
                <a:ea typeface="楷体" panose="02010609060101010101" pitchFamily="49" charset="-122"/>
              </a:rPr>
              <a:t>(dns1.network.com, 212.212.212.1, A)</a:t>
            </a:r>
          </a:p>
          <a:p>
            <a:pPr lvl="2"/>
            <a:r>
              <a:rPr lang="en-US" altLang="zh-CN">
                <a:latin typeface="楷体" panose="02010609060101010101" pitchFamily="49" charset="-122"/>
                <a:ea typeface="楷体" panose="02010609060101010101" pitchFamily="49" charset="-122"/>
              </a:rPr>
              <a:t>dns1.network.com</a:t>
            </a:r>
            <a:r>
              <a:rPr lang="zh-CN" altLang="en-US">
                <a:latin typeface="楷体" panose="02010609060101010101" pitchFamily="49" charset="-122"/>
                <a:ea typeface="楷体" panose="02010609060101010101" pitchFamily="49" charset="-122"/>
              </a:rPr>
              <a:t>负责解析</a:t>
            </a:r>
            <a:r>
              <a:rPr lang="en-US" altLang="zh-CN">
                <a:latin typeface="楷体" panose="02010609060101010101" pitchFamily="49" charset="-122"/>
                <a:ea typeface="楷体" panose="02010609060101010101" pitchFamily="49" charset="-122"/>
              </a:rPr>
              <a:t>network.com</a:t>
            </a:r>
            <a:r>
              <a:rPr lang="zh-CN" altLang="en-US">
                <a:latin typeface="楷体" panose="02010609060101010101" pitchFamily="49" charset="-122"/>
                <a:ea typeface="楷体" panose="02010609060101010101" pitchFamily="49" charset="-122"/>
              </a:rPr>
              <a:t>域内所有主机的域名</a:t>
            </a:r>
            <a:endParaRPr lang="en-US" altLang="zh-CN">
              <a:latin typeface="楷体" panose="02010609060101010101" pitchFamily="49" charset="-122"/>
              <a:ea typeface="楷体" panose="02010609060101010101" pitchFamily="49" charset="-122"/>
            </a:endParaRPr>
          </a:p>
          <a:p>
            <a:pPr lvl="2"/>
            <a:r>
              <a:rPr lang="zh-CN" altLang="en-US">
                <a:latin typeface="楷体" panose="02010609060101010101" pitchFamily="49" charset="-122"/>
                <a:ea typeface="楷体" panose="02010609060101010101" pitchFamily="49" charset="-122"/>
              </a:rPr>
              <a:t>如</a:t>
            </a:r>
            <a:r>
              <a:rPr lang="en-US" altLang="zh-CN">
                <a:latin typeface="楷体" panose="02010609060101010101" pitchFamily="49" charset="-122"/>
                <a:ea typeface="楷体" panose="02010609060101010101" pitchFamily="49" charset="-122"/>
              </a:rPr>
              <a:t>www.network.com, mail.network.com</a:t>
            </a:r>
            <a:endParaRPr lang="en-US" altLang="zh-CN">
              <a:solidFill>
                <a:schemeClr val="accent2"/>
              </a:solidFill>
              <a:latin typeface="楷体" panose="02010609060101010101" pitchFamily="49" charset="-122"/>
              <a:ea typeface="楷体" panose="02010609060101010101" pitchFamily="49" charset="-122"/>
            </a:endParaRPr>
          </a:p>
          <a:p>
            <a:pPr lvl="1">
              <a:lnSpc>
                <a:spcPct val="90000"/>
              </a:lnSpc>
            </a:pPr>
            <a:r>
              <a:rPr lang="zh-CN" altLang="en-US">
                <a:latin typeface="楷体" panose="02010609060101010101" pitchFamily="49" charset="-122"/>
                <a:ea typeface="楷体" panose="02010609060101010101" pitchFamily="49" charset="-122"/>
              </a:rPr>
              <a:t>在权威</a:t>
            </a:r>
            <a:r>
              <a:rPr lang="en-US" altLang="zh-CN">
                <a:latin typeface="楷体" panose="02010609060101010101" pitchFamily="49" charset="-122"/>
                <a:ea typeface="楷体" panose="02010609060101010101" pitchFamily="49" charset="-122"/>
              </a:rPr>
              <a:t>DNS</a:t>
            </a:r>
            <a:r>
              <a:rPr lang="zh-CN" altLang="en-US">
                <a:latin typeface="楷体" panose="02010609060101010101" pitchFamily="49" charset="-122"/>
                <a:ea typeface="楷体" panose="02010609060101010101" pitchFamily="49" charset="-122"/>
              </a:rPr>
              <a:t>服务器中为</a:t>
            </a:r>
            <a:r>
              <a:rPr lang="en-US" altLang="zh-CN">
                <a:latin typeface="楷体" panose="02010609060101010101" pitchFamily="49" charset="-122"/>
                <a:ea typeface="楷体" panose="02010609060101010101" pitchFamily="49" charset="-122"/>
              </a:rPr>
              <a:t>www.network.com</a:t>
            </a:r>
            <a:r>
              <a:rPr lang="zh-CN" altLang="en-US">
                <a:latin typeface="楷体" panose="02010609060101010101" pitchFamily="49" charset="-122"/>
                <a:ea typeface="楷体" panose="02010609060101010101" pitchFamily="49" charset="-122"/>
              </a:rPr>
              <a:t>创建</a:t>
            </a:r>
            <a:r>
              <a:rPr lang="en-US" altLang="zh-CN">
                <a:latin typeface="楷体" panose="02010609060101010101" pitchFamily="49" charset="-122"/>
                <a:ea typeface="楷体" panose="02010609060101010101" pitchFamily="49" charset="-122"/>
              </a:rPr>
              <a:t>A</a:t>
            </a:r>
            <a:r>
              <a:rPr lang="zh-CN" altLang="en-US">
                <a:latin typeface="楷体" panose="02010609060101010101" pitchFamily="49" charset="-122"/>
                <a:ea typeface="楷体" panose="02010609060101010101" pitchFamily="49" charset="-122"/>
              </a:rPr>
              <a:t>记录，为</a:t>
            </a:r>
            <a:r>
              <a:rPr lang="en-US" altLang="zh-CN">
                <a:latin typeface="楷体" panose="02010609060101010101" pitchFamily="49" charset="-122"/>
                <a:ea typeface="楷体" panose="02010609060101010101" pitchFamily="49" charset="-122"/>
              </a:rPr>
              <a:t>mail.network.com</a:t>
            </a:r>
            <a:r>
              <a:rPr lang="zh-CN" altLang="en-US">
                <a:latin typeface="楷体" panose="02010609060101010101" pitchFamily="49" charset="-122"/>
                <a:ea typeface="楷体" panose="02010609060101010101" pitchFamily="49" charset="-122"/>
              </a:rPr>
              <a:t>创建</a:t>
            </a:r>
            <a:r>
              <a:rPr lang="en-US" altLang="zh-CN">
                <a:latin typeface="楷体" panose="02010609060101010101" pitchFamily="49" charset="-122"/>
                <a:ea typeface="楷体" panose="02010609060101010101" pitchFamily="49" charset="-122"/>
              </a:rPr>
              <a:t>MX</a:t>
            </a:r>
            <a:r>
              <a:rPr lang="zh-CN" altLang="en-US">
                <a:latin typeface="楷体" panose="02010609060101010101" pitchFamily="49" charset="-122"/>
                <a:ea typeface="楷体" panose="02010609060101010101" pitchFamily="49" charset="-122"/>
              </a:rPr>
              <a:t>记录</a:t>
            </a:r>
            <a:r>
              <a:rPr lang="en-US" altLang="zh-CN">
                <a:latin typeface="楷体" panose="02010609060101010101" pitchFamily="49" charset="-122"/>
                <a:ea typeface="楷体" panose="02010609060101010101" pitchFamily="49" charset="-122"/>
              </a:rPr>
              <a:t>(</a:t>
            </a:r>
            <a:r>
              <a:rPr lang="zh-CN" altLang="en-US">
                <a:solidFill>
                  <a:srgbClr val="FF0000"/>
                </a:solidFill>
                <a:latin typeface="楷体" panose="02010609060101010101" pitchFamily="49" charset="-122"/>
                <a:ea typeface="楷体" panose="02010609060101010101" pitchFamily="49" charset="-122"/>
              </a:rPr>
              <a:t>在本机构内的域名的地址映射记录加在本域权威</a:t>
            </a:r>
            <a:r>
              <a:rPr lang="en-US" altLang="zh-CN">
                <a:solidFill>
                  <a:srgbClr val="FF0000"/>
                </a:solidFill>
                <a:latin typeface="楷体" panose="02010609060101010101" pitchFamily="49" charset="-122"/>
                <a:ea typeface="楷体" panose="02010609060101010101" pitchFamily="49" charset="-122"/>
              </a:rPr>
              <a:t>DNS</a:t>
            </a:r>
            <a:r>
              <a:rPr lang="zh-CN" altLang="en-US">
                <a:solidFill>
                  <a:srgbClr val="FF0000"/>
                </a:solidFill>
                <a:latin typeface="楷体" panose="02010609060101010101" pitchFamily="49" charset="-122"/>
                <a:ea typeface="楷体" panose="02010609060101010101" pitchFamily="49" charset="-122"/>
              </a:rPr>
              <a:t>服务器中</a:t>
            </a:r>
            <a:r>
              <a:rPr lang="zh-CN" altLang="en-US">
                <a:latin typeface="楷体" panose="02010609060101010101" pitchFamily="49" charset="-122"/>
                <a:ea typeface="楷体" panose="02010609060101010101" pitchFamily="49" charset="-122"/>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380871" cy="1005602"/>
            <a:chOff x="658104" y="373146"/>
            <a:chExt cx="6380871" cy="1005602"/>
          </a:xfrm>
        </p:grpSpPr>
        <p:grpSp>
          <p:nvGrpSpPr>
            <p:cNvPr id="8" name="组合 7"/>
            <p:cNvGrpSpPr/>
            <p:nvPr/>
          </p:nvGrpSpPr>
          <p:grpSpPr>
            <a:xfrm>
              <a:off x="1080814" y="763297"/>
              <a:ext cx="5958161" cy="615451"/>
              <a:chOff x="1839058" y="1058437"/>
              <a:chExt cx="5958161" cy="615451"/>
            </a:xfrm>
          </p:grpSpPr>
          <p:sp>
            <p:nvSpPr>
              <p:cNvPr id="12" name="矩形: 圆角 11"/>
              <p:cNvSpPr/>
              <p:nvPr/>
            </p:nvSpPr>
            <p:spPr>
              <a:xfrm>
                <a:off x="1839058" y="1058437"/>
                <a:ext cx="5348561"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492179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攻击</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9" name="组合 18"/>
          <p:cNvGrpSpPr/>
          <p:nvPr/>
        </p:nvGrpSpPr>
        <p:grpSpPr>
          <a:xfrm>
            <a:off x="874261" y="1600458"/>
            <a:ext cx="2808200" cy="510548"/>
            <a:chOff x="722008" y="1303131"/>
            <a:chExt cx="2681351" cy="487487"/>
          </a:xfrm>
        </p:grpSpPr>
        <p:grpSp>
          <p:nvGrpSpPr>
            <p:cNvPr id="20" name="组合 19"/>
            <p:cNvGrpSpPr/>
            <p:nvPr/>
          </p:nvGrpSpPr>
          <p:grpSpPr>
            <a:xfrm>
              <a:off x="722008" y="1303131"/>
              <a:ext cx="546594" cy="475865"/>
              <a:chOff x="708742" y="1296102"/>
              <a:chExt cx="454744" cy="283828"/>
            </a:xfrm>
          </p:grpSpPr>
          <p:sp>
            <p:nvSpPr>
              <p:cNvPr id="23" name="平行四边形 2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4" name="平行四边形 2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1" name="流程图: 手动输入 6"/>
            <p:cNvSpPr/>
            <p:nvPr/>
          </p:nvSpPr>
          <p:spPr>
            <a:xfrm rot="5400000" flipV="1">
              <a:off x="1958048" y="337090"/>
              <a:ext cx="475861" cy="24147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2" name="Text Box 79"/>
            <p:cNvSpPr txBox="1">
              <a:spLocks noChangeArrowheads="1"/>
            </p:cNvSpPr>
            <p:nvPr/>
          </p:nvSpPr>
          <p:spPr bwMode="auto">
            <a:xfrm>
              <a:off x="1411540" y="1320418"/>
              <a:ext cx="19918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DDoS</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攻击</a:t>
              </a:r>
            </a:p>
          </p:txBody>
        </p:sp>
      </p:grpSp>
      <p:grpSp>
        <p:nvGrpSpPr>
          <p:cNvPr id="37" name="组合 36"/>
          <p:cNvGrpSpPr/>
          <p:nvPr/>
        </p:nvGrpSpPr>
        <p:grpSpPr>
          <a:xfrm>
            <a:off x="1179060" y="2408988"/>
            <a:ext cx="7773390" cy="498598"/>
            <a:chOff x="1403750" y="3593123"/>
            <a:chExt cx="7773390" cy="498598"/>
          </a:xfrm>
        </p:grpSpPr>
        <p:grpSp>
          <p:nvGrpSpPr>
            <p:cNvPr id="38" name="组合 37"/>
            <p:cNvGrpSpPr/>
            <p:nvPr/>
          </p:nvGrpSpPr>
          <p:grpSpPr>
            <a:xfrm>
              <a:off x="1403750" y="3593123"/>
              <a:ext cx="490436" cy="476221"/>
              <a:chOff x="1403750" y="3593123"/>
              <a:chExt cx="808892" cy="785446"/>
            </a:xfrm>
          </p:grpSpPr>
          <p:sp>
            <p:nvSpPr>
              <p:cNvPr id="4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719120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ICMP Ping</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洪泛攻击根</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难以成功</a:t>
              </a:r>
            </a:p>
          </p:txBody>
        </p:sp>
      </p:grpSp>
      <p:grpSp>
        <p:nvGrpSpPr>
          <p:cNvPr id="31" name="组合 30"/>
          <p:cNvGrpSpPr/>
          <p:nvPr/>
        </p:nvGrpSpPr>
        <p:grpSpPr>
          <a:xfrm>
            <a:off x="1179060" y="4367077"/>
            <a:ext cx="6993700" cy="476221"/>
            <a:chOff x="1403750" y="3593123"/>
            <a:chExt cx="6993700" cy="476221"/>
          </a:xfrm>
        </p:grpSpPr>
        <p:grpSp>
          <p:nvGrpSpPr>
            <p:cNvPr id="32" name="组合 31"/>
            <p:cNvGrpSpPr/>
            <p:nvPr/>
          </p:nvGrpSpPr>
          <p:grpSpPr>
            <a:xfrm>
              <a:off x="1403750" y="3593123"/>
              <a:ext cx="490436" cy="476221"/>
              <a:chOff x="1403750" y="3593123"/>
              <a:chExt cx="808892" cy="785446"/>
            </a:xfrm>
          </p:grpSpPr>
          <p:sp>
            <p:nvSpPr>
              <p:cNvPr id="3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p:cNvSpPr txBox="1">
              <a:spLocks noChangeArrowheads="1"/>
            </p:cNvSpPr>
            <p:nvPr/>
          </p:nvSpPr>
          <p:spPr bwMode="auto">
            <a:xfrm>
              <a:off x="1985931" y="3593123"/>
              <a:ext cx="64115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请求报文洪泛攻击</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TLD 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grpSp>
        <p:nvGrpSpPr>
          <p:cNvPr id="25" name="组合 24"/>
          <p:cNvGrpSpPr/>
          <p:nvPr/>
        </p:nvGrpSpPr>
        <p:grpSpPr>
          <a:xfrm>
            <a:off x="2103237" y="2905582"/>
            <a:ext cx="4525438" cy="639688"/>
            <a:chOff x="4399783" y="3079825"/>
            <a:chExt cx="1850558" cy="866609"/>
          </a:xfrm>
        </p:grpSpPr>
        <p:sp>
          <p:nvSpPr>
            <p:cNvPr id="26" name="矩形: 圆角 41"/>
            <p:cNvSpPr/>
            <p:nvPr/>
          </p:nvSpPr>
          <p:spPr>
            <a:xfrm>
              <a:off x="4399783" y="3079825"/>
              <a:ext cx="1850558" cy="86660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7" name="文本框 26"/>
            <p:cNvSpPr txBox="1"/>
            <p:nvPr/>
          </p:nvSpPr>
          <p:spPr>
            <a:xfrm>
              <a:off x="4547751" y="3284119"/>
              <a:ext cx="1702590"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根服务器通常配备分组过滤器</a:t>
              </a:r>
            </a:p>
          </p:txBody>
        </p:sp>
      </p:grpSp>
      <p:grpSp>
        <p:nvGrpSpPr>
          <p:cNvPr id="28" name="组合 27"/>
          <p:cNvGrpSpPr/>
          <p:nvPr/>
        </p:nvGrpSpPr>
        <p:grpSpPr>
          <a:xfrm>
            <a:off x="2103238" y="3664530"/>
            <a:ext cx="6849213" cy="639688"/>
            <a:chOff x="4399783" y="3079825"/>
            <a:chExt cx="2800804" cy="866609"/>
          </a:xfrm>
        </p:grpSpPr>
        <p:sp>
          <p:nvSpPr>
            <p:cNvPr id="29" name="矩形: 圆角 41"/>
            <p:cNvSpPr/>
            <p:nvPr/>
          </p:nvSpPr>
          <p:spPr>
            <a:xfrm>
              <a:off x="4399783" y="3079825"/>
              <a:ext cx="2681891" cy="86660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30" name="文本框 29"/>
            <p:cNvSpPr txBox="1"/>
            <p:nvPr/>
          </p:nvSpPr>
          <p:spPr>
            <a:xfrm>
              <a:off x="4547751" y="3242108"/>
              <a:ext cx="2652836"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大多数本地</a:t>
              </a:r>
              <a:r>
                <a:rPr lang="en-US" altLang="zh-CN" sz="2000" dirty="0">
                  <a:latin typeface="思源黑体 CN Normal" panose="020B0400000000000000" pitchFamily="34" charset="-122"/>
                  <a:ea typeface="思源黑体 CN Normal" panose="020B0400000000000000" pitchFamily="34" charset="-122"/>
                </a:rPr>
                <a:t>DNS</a:t>
              </a:r>
              <a:r>
                <a:rPr lang="zh-CN" altLang="en-US" sz="2000" dirty="0">
                  <a:latin typeface="思源黑体 CN Normal" panose="020B0400000000000000" pitchFamily="34" charset="-122"/>
                  <a:ea typeface="思源黑体 CN Normal" panose="020B0400000000000000" pitchFamily="34" charset="-122"/>
                </a:rPr>
                <a:t>服务器缓存了</a:t>
              </a:r>
              <a:r>
                <a:rPr lang="en-US" altLang="zh-CN" sz="2000" dirty="0">
                  <a:latin typeface="思源黑体 CN Normal" panose="020B0400000000000000" pitchFamily="34" charset="-122"/>
                  <a:ea typeface="思源黑体 CN Normal" panose="020B0400000000000000" pitchFamily="34" charset="-122"/>
                </a:rPr>
                <a:t>TLD DNS</a:t>
              </a:r>
              <a:r>
                <a:rPr lang="zh-CN" altLang="en-US" sz="2000" dirty="0">
                  <a:latin typeface="思源黑体 CN Normal" panose="020B0400000000000000" pitchFamily="34" charset="-122"/>
                  <a:ea typeface="思源黑体 CN Normal" panose="020B0400000000000000" pitchFamily="34" charset="-122"/>
                </a:rPr>
                <a:t>服务器的地址</a:t>
              </a:r>
            </a:p>
          </p:txBody>
        </p:sp>
      </p:grpSp>
      <p:grpSp>
        <p:nvGrpSpPr>
          <p:cNvPr id="36" name="组合 35"/>
          <p:cNvGrpSpPr/>
          <p:nvPr/>
        </p:nvGrpSpPr>
        <p:grpSpPr>
          <a:xfrm>
            <a:off x="2103238" y="4926378"/>
            <a:ext cx="4525439" cy="639688"/>
            <a:chOff x="4399783" y="3079825"/>
            <a:chExt cx="1850558" cy="866609"/>
          </a:xfrm>
        </p:grpSpPr>
        <p:sp>
          <p:nvSpPr>
            <p:cNvPr id="42" name="矩形: 圆角 41"/>
            <p:cNvSpPr/>
            <p:nvPr/>
          </p:nvSpPr>
          <p:spPr>
            <a:xfrm>
              <a:off x="4399783" y="3079825"/>
              <a:ext cx="1850558" cy="86660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3" name="文本框 42"/>
            <p:cNvSpPr txBox="1"/>
            <p:nvPr/>
          </p:nvSpPr>
          <p:spPr>
            <a:xfrm>
              <a:off x="4547751" y="3242106"/>
              <a:ext cx="1344466"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难以过滤</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500"/>
                            </p:stCondLst>
                            <p:childTnLst>
                              <p:par>
                                <p:cTn id="13" presetID="53" presetClass="entr" presetSubtype="16"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animEffect transition="in" filter="fade">
                                      <p:cBhvr>
                                        <p:cTn id="17" dur="500"/>
                                        <p:tgtEl>
                                          <p:spTgt spid="25"/>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380871" cy="1005602"/>
            <a:chOff x="658104" y="373146"/>
            <a:chExt cx="6380871" cy="1005602"/>
          </a:xfrm>
        </p:grpSpPr>
        <p:grpSp>
          <p:nvGrpSpPr>
            <p:cNvPr id="8" name="组合 7"/>
            <p:cNvGrpSpPr/>
            <p:nvPr/>
          </p:nvGrpSpPr>
          <p:grpSpPr>
            <a:xfrm>
              <a:off x="1080814" y="763297"/>
              <a:ext cx="5958161" cy="615451"/>
              <a:chOff x="1839058" y="1058437"/>
              <a:chExt cx="5958161" cy="615451"/>
            </a:xfrm>
          </p:grpSpPr>
          <p:sp>
            <p:nvSpPr>
              <p:cNvPr id="12" name="矩形: 圆角 11"/>
              <p:cNvSpPr/>
              <p:nvPr/>
            </p:nvSpPr>
            <p:spPr>
              <a:xfrm>
                <a:off x="1839058" y="1058437"/>
                <a:ext cx="5348561"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492179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攻击</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9" name="组合 18"/>
          <p:cNvGrpSpPr/>
          <p:nvPr/>
        </p:nvGrpSpPr>
        <p:grpSpPr>
          <a:xfrm>
            <a:off x="1116171" y="1572653"/>
            <a:ext cx="4379912" cy="526689"/>
            <a:chOff x="722008" y="1303131"/>
            <a:chExt cx="4182068" cy="502899"/>
          </a:xfrm>
        </p:grpSpPr>
        <p:grpSp>
          <p:nvGrpSpPr>
            <p:cNvPr id="20" name="组合 19"/>
            <p:cNvGrpSpPr/>
            <p:nvPr/>
          </p:nvGrpSpPr>
          <p:grpSpPr>
            <a:xfrm>
              <a:off x="722008" y="1303131"/>
              <a:ext cx="546594" cy="475865"/>
              <a:chOff x="708742" y="1296102"/>
              <a:chExt cx="454744" cy="283828"/>
            </a:xfrm>
          </p:grpSpPr>
          <p:sp>
            <p:nvSpPr>
              <p:cNvPr id="23" name="平行四边形 2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4" name="平行四边形 2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1" name="流程图: 手动输入 6"/>
            <p:cNvSpPr/>
            <p:nvPr/>
          </p:nvSpPr>
          <p:spPr>
            <a:xfrm rot="5400000" flipV="1">
              <a:off x="2708406" y="-413270"/>
              <a:ext cx="475861" cy="39154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22" name="Text Box 79"/>
            <p:cNvSpPr txBox="1">
              <a:spLocks noChangeArrowheads="1"/>
            </p:cNvSpPr>
            <p:nvPr/>
          </p:nvSpPr>
          <p:spPr bwMode="auto">
            <a:xfrm>
              <a:off x="1847434" y="1335830"/>
              <a:ext cx="19918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重定向攻击</a:t>
              </a:r>
            </a:p>
          </p:txBody>
        </p:sp>
      </p:grpSp>
      <p:grpSp>
        <p:nvGrpSpPr>
          <p:cNvPr id="37" name="组合 36"/>
          <p:cNvGrpSpPr/>
          <p:nvPr/>
        </p:nvGrpSpPr>
        <p:grpSpPr>
          <a:xfrm>
            <a:off x="1116171" y="2315870"/>
            <a:ext cx="10110629" cy="498598"/>
            <a:chOff x="1403750" y="3593123"/>
            <a:chExt cx="10110629" cy="498598"/>
          </a:xfrm>
        </p:grpSpPr>
        <p:grpSp>
          <p:nvGrpSpPr>
            <p:cNvPr id="38" name="组合 37"/>
            <p:cNvGrpSpPr/>
            <p:nvPr/>
          </p:nvGrpSpPr>
          <p:grpSpPr>
            <a:xfrm>
              <a:off x="1403750" y="3593123"/>
              <a:ext cx="490436" cy="476221"/>
              <a:chOff x="1403750" y="3593123"/>
              <a:chExt cx="808892" cy="785446"/>
            </a:xfrm>
          </p:grpSpPr>
          <p:sp>
            <p:nvSpPr>
              <p:cNvPr id="4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952844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中间人攻击</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攻击者截获来自主机的请求并返回伪造的回答。</a:t>
              </a:r>
            </a:p>
          </p:txBody>
        </p:sp>
      </p:grpSp>
      <p:grpSp>
        <p:nvGrpSpPr>
          <p:cNvPr id="31" name="组合 30"/>
          <p:cNvGrpSpPr/>
          <p:nvPr/>
        </p:nvGrpSpPr>
        <p:grpSpPr>
          <a:xfrm>
            <a:off x="1116171" y="3011576"/>
            <a:ext cx="10342858" cy="904863"/>
            <a:chOff x="1403750" y="3593123"/>
            <a:chExt cx="10342858" cy="904863"/>
          </a:xfrm>
        </p:grpSpPr>
        <p:grpSp>
          <p:nvGrpSpPr>
            <p:cNvPr id="32" name="组合 31"/>
            <p:cNvGrpSpPr/>
            <p:nvPr/>
          </p:nvGrpSpPr>
          <p:grpSpPr>
            <a:xfrm>
              <a:off x="1403750" y="3593123"/>
              <a:ext cx="490436" cy="476221"/>
              <a:chOff x="1403750" y="3593123"/>
              <a:chExt cx="808892" cy="785446"/>
            </a:xfrm>
          </p:grpSpPr>
          <p:sp>
            <p:nvSpPr>
              <p:cNvPr id="3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p:cNvSpPr txBox="1">
              <a:spLocks noChangeArrowheads="1"/>
            </p:cNvSpPr>
            <p:nvPr/>
          </p:nvSpPr>
          <p:spPr bwMode="auto">
            <a:xfrm>
              <a:off x="1985931" y="3593123"/>
              <a:ext cx="976067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毒害攻击</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攻击者向一台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服务器发送伪造的回答，诱使服务器在它的缓存中接收伪造的记录。</a:t>
              </a:r>
            </a:p>
          </p:txBody>
        </p:sp>
      </p:grpSp>
      <p:grpSp>
        <p:nvGrpSpPr>
          <p:cNvPr id="29" name="组合 28"/>
          <p:cNvGrpSpPr/>
          <p:nvPr/>
        </p:nvGrpSpPr>
        <p:grpSpPr>
          <a:xfrm>
            <a:off x="1052239" y="4341062"/>
            <a:ext cx="9461139" cy="517907"/>
            <a:chOff x="722008" y="1303131"/>
            <a:chExt cx="9033772" cy="494514"/>
          </a:xfrm>
        </p:grpSpPr>
        <p:grpSp>
          <p:nvGrpSpPr>
            <p:cNvPr id="30" name="组合 29"/>
            <p:cNvGrpSpPr/>
            <p:nvPr/>
          </p:nvGrpSpPr>
          <p:grpSpPr>
            <a:xfrm>
              <a:off x="722008" y="1303131"/>
              <a:ext cx="546594" cy="475865"/>
              <a:chOff x="708742" y="1296102"/>
              <a:chExt cx="454744" cy="283828"/>
            </a:xfrm>
          </p:grpSpPr>
          <p:sp>
            <p:nvSpPr>
              <p:cNvPr id="43" name="平行四边形 4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0" name="平行四边形 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流程图: 手动输入 6"/>
            <p:cNvSpPr/>
            <p:nvPr/>
          </p:nvSpPr>
          <p:spPr>
            <a:xfrm rot="5400000" flipV="1">
              <a:off x="4931701" y="-2659803"/>
              <a:ext cx="475861" cy="84031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2" name="Text Box 79"/>
            <p:cNvSpPr txBox="1">
              <a:spLocks noChangeArrowheads="1"/>
            </p:cNvSpPr>
            <p:nvPr/>
          </p:nvSpPr>
          <p:spPr bwMode="auto">
            <a:xfrm>
              <a:off x="1566563" y="1327445"/>
              <a:ext cx="818921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利用</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DNS</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服务器对目标主机采用</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DDoS</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攻击</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反射攻击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E2FC0143-51AC-4948-80E8-9BC500126F3B}"/>
              </a:ext>
            </a:extLst>
          </p:cNvPr>
          <p:cNvSpPr/>
          <p:nvPr/>
        </p:nvSpPr>
        <p:spPr>
          <a:xfrm>
            <a:off x="1274823" y="135210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p>
        </p:txBody>
      </p:sp>
      <p:grpSp>
        <p:nvGrpSpPr>
          <p:cNvPr id="8" name="组合 7">
            <a:extLst>
              <a:ext uri="{FF2B5EF4-FFF2-40B4-BE49-F238E27FC236}">
                <a16:creationId xmlns:a16="http://schemas.microsoft.com/office/drawing/2014/main" id="{B92D39A8-AB88-49CB-9F6C-292F75EFDE9A}"/>
              </a:ext>
            </a:extLst>
          </p:cNvPr>
          <p:cNvGrpSpPr/>
          <p:nvPr/>
        </p:nvGrpSpPr>
        <p:grpSpPr>
          <a:xfrm>
            <a:off x="2141233" y="2233028"/>
            <a:ext cx="5886412" cy="2095963"/>
            <a:chOff x="2778953" y="2301016"/>
            <a:chExt cx="5886412" cy="2095963"/>
          </a:xfrm>
        </p:grpSpPr>
        <p:grpSp>
          <p:nvGrpSpPr>
            <p:cNvPr id="9" name="组合 8">
              <a:extLst>
                <a:ext uri="{FF2B5EF4-FFF2-40B4-BE49-F238E27FC236}">
                  <a16:creationId xmlns:a16="http://schemas.microsoft.com/office/drawing/2014/main" id="{F55A1D8A-4D59-4C3E-9792-84427F80460F}"/>
                </a:ext>
              </a:extLst>
            </p:cNvPr>
            <p:cNvGrpSpPr/>
            <p:nvPr/>
          </p:nvGrpSpPr>
          <p:grpSpPr>
            <a:xfrm>
              <a:off x="2778953" y="2301016"/>
              <a:ext cx="5886412" cy="1652041"/>
              <a:chOff x="2084217" y="1725761"/>
              <a:chExt cx="4414814" cy="1239031"/>
            </a:xfrm>
          </p:grpSpPr>
          <p:sp>
            <p:nvSpPr>
              <p:cNvPr id="11" name="矩形 10">
                <a:extLst>
                  <a:ext uri="{FF2B5EF4-FFF2-40B4-BE49-F238E27FC236}">
                    <a16:creationId xmlns:a16="http://schemas.microsoft.com/office/drawing/2014/main" id="{A805C810-6795-4D6E-898A-AF23AF458D1E}"/>
                  </a:ext>
                </a:extLst>
              </p:cNvPr>
              <p:cNvSpPr/>
              <p:nvPr/>
            </p:nvSpPr>
            <p:spPr>
              <a:xfrm>
                <a:off x="3290367" y="1725761"/>
                <a:ext cx="3154954" cy="707021"/>
              </a:xfrm>
              <a:prstGeom prst="rect">
                <a:avLst/>
              </a:prstGeom>
            </p:spPr>
            <p:txBody>
              <a:bodyPr wrap="none">
                <a:spAutoFit/>
              </a:bodyPr>
              <a:lstStyle/>
              <a:p>
                <a:pPr algn="ctr">
                  <a:lnSpc>
                    <a:spcPct val="110000"/>
                  </a:lnSpc>
                </a:pPr>
                <a:r>
                  <a:rPr lang="en-US" altLang="zh-CN" sz="5400" dirty="0">
                    <a:solidFill>
                      <a:schemeClr val="tx1">
                        <a:lumMod val="85000"/>
                        <a:lumOff val="15000"/>
                      </a:schemeClr>
                    </a:solidFill>
                    <a:latin typeface="造字工房朗倩（非商用）常规体" pitchFamily="50" charset="-122"/>
                    <a:ea typeface="造字工房朗倩（非商用）常规体" pitchFamily="50" charset="-122"/>
                  </a:rPr>
                  <a:t>P2P</a:t>
                </a:r>
                <a:r>
                  <a:rPr lang="zh-CN" altLang="en-US" sz="5400" dirty="0">
                    <a:solidFill>
                      <a:schemeClr val="tx1">
                        <a:lumMod val="85000"/>
                        <a:lumOff val="15000"/>
                      </a:schemeClr>
                    </a:solidFill>
                    <a:latin typeface="造字工房朗倩（非商用）常规体" pitchFamily="50" charset="-122"/>
                    <a:ea typeface="造字工房朗倩（非商用）常规体" pitchFamily="50" charset="-122"/>
                  </a:rPr>
                  <a:t>文件分发</a:t>
                </a:r>
              </a:p>
            </p:txBody>
          </p:sp>
          <p:sp>
            <p:nvSpPr>
              <p:cNvPr id="12" name="矩形 11">
                <a:extLst>
                  <a:ext uri="{FF2B5EF4-FFF2-40B4-BE49-F238E27FC236}">
                    <a16:creationId xmlns:a16="http://schemas.microsoft.com/office/drawing/2014/main" id="{CAE3ADA4-6A7B-4810-A6BF-06EC6E884194}"/>
                  </a:ext>
                </a:extLst>
              </p:cNvPr>
              <p:cNvSpPr/>
              <p:nvPr/>
            </p:nvSpPr>
            <p:spPr>
              <a:xfrm>
                <a:off x="2367847" y="2466781"/>
                <a:ext cx="4131184" cy="438581"/>
              </a:xfrm>
              <a:prstGeom prst="rect">
                <a:avLst/>
              </a:prstGeom>
            </p:spPr>
            <p:txBody>
              <a:bodyPr wrap="none">
                <a:spAutoFit/>
              </a:bodyPr>
              <a:lstStyle/>
              <a:p>
                <a:r>
                  <a:rPr lang="en-US" altLang="zh-CN" sz="3200" spc="3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ile</a:t>
                </a:r>
                <a:r>
                  <a:rPr lang="en-US" altLang="zh-CN" sz="3200" spc="3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Distribution in the P2P</a:t>
                </a:r>
                <a:endParaRPr lang="zh-CN" altLang="en-US" sz="32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37ECEF2-992A-4D91-B174-42C0AE07C39B}"/>
                  </a:ext>
                </a:extLst>
              </p:cNvPr>
              <p:cNvSpPr/>
              <p:nvPr/>
            </p:nvSpPr>
            <p:spPr>
              <a:xfrm>
                <a:off x="2084217" y="1934772"/>
                <a:ext cx="481142" cy="807914"/>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F</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90C97EEE-77C3-4880-BD41-77E47DDB186D}"/>
                  </a:ext>
                </a:extLst>
              </p:cNvPr>
              <p:cNvCxnSpPr>
                <a:cxnSpLocks/>
              </p:cNvCxnSpPr>
              <p:nvPr/>
            </p:nvCxnSpPr>
            <p:spPr>
              <a:xfrm>
                <a:off x="2114446" y="2955132"/>
                <a:ext cx="4224012" cy="966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5F598D7-8728-4BBE-BF11-D00616B8EDF1}"/>
                </a:ext>
              </a:extLst>
            </p:cNvPr>
            <p:cNvSpPr/>
            <p:nvPr/>
          </p:nvSpPr>
          <p:spPr>
            <a:xfrm>
              <a:off x="7360341" y="3689093"/>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a:extLst>
              <a:ext uri="{FF2B5EF4-FFF2-40B4-BE49-F238E27FC236}">
                <a16:creationId xmlns:a16="http://schemas.microsoft.com/office/drawing/2014/main" id="{8A7B8671-A919-4B28-968F-F4685045CCFF}"/>
              </a:ext>
            </a:extLst>
          </p:cNvPr>
          <p:cNvGrpSpPr/>
          <p:nvPr/>
        </p:nvGrpSpPr>
        <p:grpSpPr>
          <a:xfrm>
            <a:off x="824456" y="1780458"/>
            <a:ext cx="1479553" cy="1353390"/>
            <a:chOff x="787397" y="1578243"/>
            <a:chExt cx="1679793" cy="1536555"/>
          </a:xfrm>
        </p:grpSpPr>
        <p:sp>
          <p:nvSpPr>
            <p:cNvPr id="21" name="Oval 6">
              <a:extLst>
                <a:ext uri="{FF2B5EF4-FFF2-40B4-BE49-F238E27FC236}">
                  <a16:creationId xmlns:a16="http://schemas.microsoft.com/office/drawing/2014/main" id="{243BE39F-F63C-4DD7-8AE3-F5E2181CF1DA}"/>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a:extLst>
                <a:ext uri="{FF2B5EF4-FFF2-40B4-BE49-F238E27FC236}">
                  <a16:creationId xmlns:a16="http://schemas.microsoft.com/office/drawing/2014/main" id="{98402D77-7B74-48B7-A371-74D826D40412}"/>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E1E8126-031A-4C78-BC2F-5E614D5307D9}"/>
              </a:ext>
            </a:extLst>
          </p:cNvPr>
          <p:cNvSpPr>
            <a:spLocks noGrp="1"/>
          </p:cNvSpPr>
          <p:nvPr>
            <p:ph type="sldNum" sz="quarter" idx="12"/>
          </p:nvPr>
        </p:nvSpPr>
        <p:spPr/>
        <p:txBody>
          <a:bodyPr/>
          <a:lstStyle/>
          <a:p>
            <a:fld id="{91F2D4EF-46D4-4764-B373-FC59CD1D281E}" type="slidenum">
              <a:rPr lang="zh-CN" altLang="en-US" smtClean="0"/>
              <a:t>115</a:t>
            </a:fld>
            <a:endParaRPr lang="zh-CN" altLang="en-US"/>
          </a:p>
        </p:txBody>
      </p:sp>
    </p:spTree>
    <p:extLst>
      <p:ext uri="{BB962C8B-B14F-4D97-AF65-F5344CB8AC3E}">
        <p14:creationId xmlns:p14="http://schemas.microsoft.com/office/powerpoint/2010/main" val="372423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83721" cy="1428589"/>
            <a:chOff x="551030" y="-368704"/>
            <a:chExt cx="4183721" cy="1428589"/>
          </a:xfrm>
        </p:grpSpPr>
        <p:grpSp>
          <p:nvGrpSpPr>
            <p:cNvPr id="29" name="组合 28"/>
            <p:cNvGrpSpPr/>
            <p:nvPr/>
          </p:nvGrpSpPr>
          <p:grpSpPr>
            <a:xfrm>
              <a:off x="1201631" y="303925"/>
              <a:ext cx="3533120" cy="687997"/>
              <a:chOff x="1839058" y="967769"/>
              <a:chExt cx="3533120" cy="687997"/>
            </a:xfrm>
          </p:grpSpPr>
          <p:sp>
            <p:nvSpPr>
              <p:cNvPr id="31" name="矩形: 圆角 30"/>
              <p:cNvSpPr/>
              <p:nvPr/>
            </p:nvSpPr>
            <p:spPr>
              <a:xfrm>
                <a:off x="1839058" y="967769"/>
                <a:ext cx="35331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58608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P2P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传输</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1112948" y="1534276"/>
            <a:ext cx="3671051" cy="526731"/>
            <a:chOff x="722008" y="1303131"/>
            <a:chExt cx="3505227" cy="502939"/>
          </a:xfrm>
        </p:grpSpPr>
        <p:sp>
          <p:nvSpPr>
            <p:cNvPr id="68" name="流程图: 手动输入 6"/>
            <p:cNvSpPr/>
            <p:nvPr/>
          </p:nvSpPr>
          <p:spPr>
            <a:xfrm rot="5400000" flipV="1">
              <a:off x="2369986" y="-74850"/>
              <a:ext cx="475861" cy="32386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80" name="组合 79"/>
            <p:cNvGrpSpPr/>
            <p:nvPr/>
          </p:nvGrpSpPr>
          <p:grpSpPr>
            <a:xfrm>
              <a:off x="722008" y="1303131"/>
              <a:ext cx="546594" cy="475865"/>
              <a:chOff x="708742" y="1296102"/>
              <a:chExt cx="454744" cy="283828"/>
            </a:xfrm>
          </p:grpSpPr>
          <p:sp>
            <p:nvSpPr>
              <p:cNvPr id="82" name="平行四边形 8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3" name="平行四边形 8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Text Box 79"/>
            <p:cNvSpPr txBox="1">
              <a:spLocks noChangeArrowheads="1"/>
            </p:cNvSpPr>
            <p:nvPr/>
          </p:nvSpPr>
          <p:spPr bwMode="auto">
            <a:xfrm>
              <a:off x="1559913" y="1335870"/>
              <a:ext cx="254478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一次传输的场景</a:t>
              </a:r>
            </a:p>
          </p:txBody>
        </p:sp>
      </p:grpSp>
      <p:grpSp>
        <p:nvGrpSpPr>
          <p:cNvPr id="84" name="组合 83"/>
          <p:cNvGrpSpPr/>
          <p:nvPr/>
        </p:nvGrpSpPr>
        <p:grpSpPr>
          <a:xfrm>
            <a:off x="1686763" y="2496918"/>
            <a:ext cx="8127375" cy="498598"/>
            <a:chOff x="1403750" y="3593123"/>
            <a:chExt cx="8127375" cy="498598"/>
          </a:xfrm>
        </p:grpSpPr>
        <p:grpSp>
          <p:nvGrpSpPr>
            <p:cNvPr id="85" name="组合 84"/>
            <p:cNvGrpSpPr/>
            <p:nvPr/>
          </p:nvGrpSpPr>
          <p:grpSpPr>
            <a:xfrm>
              <a:off x="1403750" y="3593123"/>
              <a:ext cx="490436" cy="476221"/>
              <a:chOff x="1403750" y="3593123"/>
              <a:chExt cx="808892" cy="785446"/>
            </a:xfrm>
          </p:grpSpPr>
          <p:sp>
            <p:nvSpPr>
              <p:cNvPr id="90" name="对话气泡: 椭圆形 8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p:cNvSpPr txBox="1">
              <a:spLocks noChangeArrowheads="1"/>
            </p:cNvSpPr>
            <p:nvPr/>
          </p:nvSpPr>
          <p:spPr bwMode="auto">
            <a:xfrm>
              <a:off x="1985931" y="3593123"/>
              <a:ext cx="754519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Alice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在她的笔记本电脑上运行了一个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客户端应用</a:t>
              </a:r>
            </a:p>
          </p:txBody>
        </p:sp>
      </p:grpSp>
      <p:grpSp>
        <p:nvGrpSpPr>
          <p:cNvPr id="92" name="组合 91"/>
          <p:cNvGrpSpPr/>
          <p:nvPr/>
        </p:nvGrpSpPr>
        <p:grpSpPr>
          <a:xfrm>
            <a:off x="1686763" y="3422709"/>
            <a:ext cx="8798583" cy="498598"/>
            <a:chOff x="1403750" y="3593123"/>
            <a:chExt cx="8798583" cy="498598"/>
          </a:xfrm>
        </p:grpSpPr>
        <p:grpSp>
          <p:nvGrpSpPr>
            <p:cNvPr id="93" name="组合 92"/>
            <p:cNvGrpSpPr/>
            <p:nvPr/>
          </p:nvGrpSpPr>
          <p:grpSpPr>
            <a:xfrm>
              <a:off x="1403750" y="3593123"/>
              <a:ext cx="490436" cy="476221"/>
              <a:chOff x="1403750" y="3593123"/>
              <a:chExt cx="808892" cy="785446"/>
            </a:xfrm>
          </p:grpSpPr>
          <p:sp>
            <p:nvSpPr>
              <p:cNvPr id="95" name="对话气泡: 椭圆形 9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p:cNvSpPr txBox="1">
              <a:spLocks noChangeArrowheads="1"/>
            </p:cNvSpPr>
            <p:nvPr/>
          </p:nvSpPr>
          <p:spPr bwMode="auto">
            <a:xfrm>
              <a:off x="1985931" y="3593123"/>
              <a:ext cx="821640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她不定期的连接到因特网上，每次都获得一个不同的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grpSp>
        <p:nvGrpSpPr>
          <p:cNvPr id="97" name="组合 96"/>
          <p:cNvGrpSpPr/>
          <p:nvPr/>
        </p:nvGrpSpPr>
        <p:grpSpPr>
          <a:xfrm>
            <a:off x="1686763" y="4348500"/>
            <a:ext cx="7118940" cy="498598"/>
            <a:chOff x="1403750" y="3593123"/>
            <a:chExt cx="7118940" cy="498598"/>
          </a:xfrm>
        </p:grpSpPr>
        <p:grpSp>
          <p:nvGrpSpPr>
            <p:cNvPr id="98" name="组合 97"/>
            <p:cNvGrpSpPr/>
            <p:nvPr/>
          </p:nvGrpSpPr>
          <p:grpSpPr>
            <a:xfrm>
              <a:off x="1403750" y="3593123"/>
              <a:ext cx="490436" cy="476221"/>
              <a:chOff x="1403750" y="3593123"/>
              <a:chExt cx="808892" cy="785446"/>
            </a:xfrm>
          </p:grpSpPr>
          <p:sp>
            <p:nvSpPr>
              <p:cNvPr id="107" name="对话气泡: 椭圆形 10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5" name="Text Box 79"/>
            <p:cNvSpPr txBox="1">
              <a:spLocks noChangeArrowheads="1"/>
            </p:cNvSpPr>
            <p:nvPr/>
          </p:nvSpPr>
          <p:spPr bwMode="auto">
            <a:xfrm>
              <a:off x="1985931" y="3593123"/>
              <a:ext cx="653675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她希望获得这样的资源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Hey Jude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p:cNvGrpSpPr/>
          <p:nvPr/>
        </p:nvGrpSpPr>
        <p:grpSpPr>
          <a:xfrm>
            <a:off x="1686763" y="5274292"/>
            <a:ext cx="7718812" cy="498598"/>
            <a:chOff x="1403750" y="3593123"/>
            <a:chExt cx="7718812" cy="498598"/>
          </a:xfrm>
        </p:grpSpPr>
        <p:grpSp>
          <p:nvGrpSpPr>
            <p:cNvPr id="115" name="组合 114"/>
            <p:cNvGrpSpPr/>
            <p:nvPr/>
          </p:nvGrpSpPr>
          <p:grpSpPr>
            <a:xfrm>
              <a:off x="1403750" y="3593123"/>
              <a:ext cx="490436" cy="476221"/>
              <a:chOff x="1403750" y="3593123"/>
              <a:chExt cx="808892" cy="785446"/>
            </a:xfrm>
          </p:grpSpPr>
          <p:sp>
            <p:nvSpPr>
              <p:cNvPr id="119" name="对话气泡: 椭圆形 11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6" name="Text Box 79"/>
            <p:cNvSpPr txBox="1">
              <a:spLocks noChangeArrowheads="1"/>
            </p:cNvSpPr>
            <p:nvPr/>
          </p:nvSpPr>
          <p:spPr bwMode="auto">
            <a:xfrm>
              <a:off x="1985931" y="3593123"/>
              <a:ext cx="713663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这个应用显示出拥有这个资源的所有其它计算机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8" fill="hold" nodeType="afterEffect">
                                  <p:stCondLst>
                                    <p:cond delay="25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500"/>
                                        <p:tgtEl>
                                          <p:spTgt spid="84"/>
                                        </p:tgtEl>
                                      </p:cBhvr>
                                    </p:animEffect>
                                  </p:childTnLst>
                                </p:cTn>
                              </p:par>
                            </p:childTnLst>
                          </p:cTn>
                        </p:par>
                        <p:par>
                          <p:cTn id="16" fill="hold">
                            <p:stCondLst>
                              <p:cond delay="1750"/>
                            </p:stCondLst>
                            <p:childTnLst>
                              <p:par>
                                <p:cTn id="17" presetID="22" presetClass="entr" presetSubtype="8" fill="hold" nodeType="afterEffect">
                                  <p:stCondLst>
                                    <p:cond delay="25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childTnLst>
                          </p:cTn>
                        </p:par>
                        <p:par>
                          <p:cTn id="20" fill="hold">
                            <p:stCondLst>
                              <p:cond delay="2500"/>
                            </p:stCondLst>
                            <p:childTnLst>
                              <p:par>
                                <p:cTn id="21" presetID="22" presetClass="entr" presetSubtype="8" fill="hold" nodeType="afterEffect">
                                  <p:stCondLst>
                                    <p:cond delay="25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500"/>
                                        <p:tgtEl>
                                          <p:spTgt spid="97"/>
                                        </p:tgtEl>
                                      </p:cBhvr>
                                    </p:animEffect>
                                  </p:childTnLst>
                                </p:cTn>
                              </p:par>
                            </p:childTnLst>
                          </p:cTn>
                        </p:par>
                        <p:par>
                          <p:cTn id="24" fill="hold">
                            <p:stCondLst>
                              <p:cond delay="3250"/>
                            </p:stCondLst>
                            <p:childTnLst>
                              <p:par>
                                <p:cTn id="25" presetID="22" presetClass="entr" presetSubtype="8" fill="hold" nodeType="afterEffect">
                                  <p:stCondLst>
                                    <p:cond delay="25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83721" cy="1428589"/>
            <a:chOff x="551030" y="-368704"/>
            <a:chExt cx="4183721" cy="1428589"/>
          </a:xfrm>
        </p:grpSpPr>
        <p:grpSp>
          <p:nvGrpSpPr>
            <p:cNvPr id="29" name="组合 28"/>
            <p:cNvGrpSpPr/>
            <p:nvPr/>
          </p:nvGrpSpPr>
          <p:grpSpPr>
            <a:xfrm>
              <a:off x="1201631" y="303925"/>
              <a:ext cx="3533120" cy="687997"/>
              <a:chOff x="1839058" y="967769"/>
              <a:chExt cx="3533120" cy="687997"/>
            </a:xfrm>
          </p:grpSpPr>
          <p:sp>
            <p:nvSpPr>
              <p:cNvPr id="31" name="矩形: 圆角 30"/>
              <p:cNvSpPr/>
              <p:nvPr/>
            </p:nvSpPr>
            <p:spPr>
              <a:xfrm>
                <a:off x="1839058" y="967769"/>
                <a:ext cx="35331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58608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P2P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传输</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1154567" y="1564186"/>
            <a:ext cx="3671051" cy="526731"/>
            <a:chOff x="722008" y="1303131"/>
            <a:chExt cx="3505227" cy="502939"/>
          </a:xfrm>
        </p:grpSpPr>
        <p:sp>
          <p:nvSpPr>
            <p:cNvPr id="68" name="流程图: 手动输入 6"/>
            <p:cNvSpPr/>
            <p:nvPr/>
          </p:nvSpPr>
          <p:spPr>
            <a:xfrm rot="5400000" flipV="1">
              <a:off x="2369986" y="-74850"/>
              <a:ext cx="475861" cy="32386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80" name="组合 79"/>
            <p:cNvGrpSpPr/>
            <p:nvPr/>
          </p:nvGrpSpPr>
          <p:grpSpPr>
            <a:xfrm>
              <a:off x="722008" y="1303131"/>
              <a:ext cx="546594" cy="475865"/>
              <a:chOff x="708742" y="1296102"/>
              <a:chExt cx="454744" cy="283828"/>
            </a:xfrm>
          </p:grpSpPr>
          <p:sp>
            <p:nvSpPr>
              <p:cNvPr id="82" name="平行四边形 8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3" name="平行四边形 8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Text Box 79"/>
            <p:cNvSpPr txBox="1">
              <a:spLocks noChangeArrowheads="1"/>
            </p:cNvSpPr>
            <p:nvPr/>
          </p:nvSpPr>
          <p:spPr bwMode="auto">
            <a:xfrm>
              <a:off x="1559913" y="1335870"/>
              <a:ext cx="254478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一次传输的场景</a:t>
              </a:r>
            </a:p>
          </p:txBody>
        </p:sp>
      </p:grpSp>
      <p:grpSp>
        <p:nvGrpSpPr>
          <p:cNvPr id="84" name="组合 83"/>
          <p:cNvGrpSpPr/>
          <p:nvPr/>
        </p:nvGrpSpPr>
        <p:grpSpPr>
          <a:xfrm>
            <a:off x="1597519" y="2254069"/>
            <a:ext cx="6463092" cy="498598"/>
            <a:chOff x="1403750" y="3593123"/>
            <a:chExt cx="6463092" cy="498598"/>
          </a:xfrm>
        </p:grpSpPr>
        <p:grpSp>
          <p:nvGrpSpPr>
            <p:cNvPr id="85" name="组合 84"/>
            <p:cNvGrpSpPr/>
            <p:nvPr/>
          </p:nvGrpSpPr>
          <p:grpSpPr>
            <a:xfrm>
              <a:off x="1403750" y="3593123"/>
              <a:ext cx="490436" cy="476221"/>
              <a:chOff x="1403750" y="3593123"/>
              <a:chExt cx="808892" cy="785446"/>
            </a:xfrm>
          </p:grpSpPr>
          <p:sp>
            <p:nvSpPr>
              <p:cNvPr id="90" name="对话气泡: 椭圆形 8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p:cNvSpPr txBox="1">
              <a:spLocks noChangeArrowheads="1"/>
            </p:cNvSpPr>
            <p:nvPr/>
          </p:nvSpPr>
          <p:spPr bwMode="auto">
            <a:xfrm>
              <a:off x="1985931" y="3593123"/>
              <a:ext cx="588091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Alice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从中选择了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Bob</a:t>
              </a:r>
            </a:p>
          </p:txBody>
        </p:sp>
      </p:grpSp>
      <p:grpSp>
        <p:nvGrpSpPr>
          <p:cNvPr id="92" name="组合 91"/>
          <p:cNvGrpSpPr/>
          <p:nvPr/>
        </p:nvGrpSpPr>
        <p:grpSpPr>
          <a:xfrm>
            <a:off x="1597519" y="3039402"/>
            <a:ext cx="7699357" cy="498598"/>
            <a:chOff x="1403750" y="3593123"/>
            <a:chExt cx="7699357" cy="498598"/>
          </a:xfrm>
        </p:grpSpPr>
        <p:grpSp>
          <p:nvGrpSpPr>
            <p:cNvPr id="93" name="组合 92"/>
            <p:cNvGrpSpPr/>
            <p:nvPr/>
          </p:nvGrpSpPr>
          <p:grpSpPr>
            <a:xfrm>
              <a:off x="1403750" y="3593123"/>
              <a:ext cx="490436" cy="476221"/>
              <a:chOff x="1403750" y="3593123"/>
              <a:chExt cx="808892" cy="785446"/>
            </a:xfrm>
          </p:grpSpPr>
          <p:sp>
            <p:nvSpPr>
              <p:cNvPr id="95" name="对话气泡: 椭圆形 9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p:cNvSpPr txBox="1">
              <a:spLocks noChangeArrowheads="1"/>
            </p:cNvSpPr>
            <p:nvPr/>
          </p:nvSpPr>
          <p:spPr bwMode="auto">
            <a:xfrm>
              <a:off x="1985930" y="3593123"/>
              <a:ext cx="711717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这个资源从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Bob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拷贝到了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Alice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的笔记本电脑上</a:t>
              </a:r>
            </a:p>
          </p:txBody>
        </p:sp>
      </p:grpSp>
      <p:grpSp>
        <p:nvGrpSpPr>
          <p:cNvPr id="97" name="组合 96"/>
          <p:cNvGrpSpPr/>
          <p:nvPr/>
        </p:nvGrpSpPr>
        <p:grpSpPr>
          <a:xfrm>
            <a:off x="1597519" y="3824735"/>
            <a:ext cx="10500138" cy="476221"/>
            <a:chOff x="1403750" y="3593123"/>
            <a:chExt cx="10500138" cy="476221"/>
          </a:xfrm>
        </p:grpSpPr>
        <p:grpSp>
          <p:nvGrpSpPr>
            <p:cNvPr id="98" name="组合 97"/>
            <p:cNvGrpSpPr/>
            <p:nvPr/>
          </p:nvGrpSpPr>
          <p:grpSpPr>
            <a:xfrm>
              <a:off x="1403750" y="3593123"/>
              <a:ext cx="490436" cy="476221"/>
              <a:chOff x="1403750" y="3593123"/>
              <a:chExt cx="808892" cy="785446"/>
            </a:xfrm>
          </p:grpSpPr>
          <p:sp>
            <p:nvSpPr>
              <p:cNvPr id="107" name="对话气泡: 椭圆形 10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5" name="Text Box 79"/>
            <p:cNvSpPr txBox="1">
              <a:spLocks noChangeArrowheads="1"/>
            </p:cNvSpPr>
            <p:nvPr/>
          </p:nvSpPr>
          <p:spPr bwMode="auto">
            <a:xfrm>
              <a:off x="1985931" y="3593123"/>
              <a:ext cx="991795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Alice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在下载资源的时候，其它用户也在向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Alice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的机器上传其它资源</a:t>
              </a:r>
            </a:p>
          </p:txBody>
        </p:sp>
      </p:grpSp>
      <p:grpSp>
        <p:nvGrpSpPr>
          <p:cNvPr id="114" name="组合 113"/>
          <p:cNvGrpSpPr/>
          <p:nvPr/>
        </p:nvGrpSpPr>
        <p:grpSpPr>
          <a:xfrm>
            <a:off x="1597519" y="4587690"/>
            <a:ext cx="9207144" cy="476221"/>
            <a:chOff x="1403750" y="3593123"/>
            <a:chExt cx="9207144" cy="476221"/>
          </a:xfrm>
        </p:grpSpPr>
        <p:grpSp>
          <p:nvGrpSpPr>
            <p:cNvPr id="115" name="组合 114"/>
            <p:cNvGrpSpPr/>
            <p:nvPr/>
          </p:nvGrpSpPr>
          <p:grpSpPr>
            <a:xfrm>
              <a:off x="1403750" y="3593123"/>
              <a:ext cx="490436" cy="476221"/>
              <a:chOff x="1403750" y="3593123"/>
              <a:chExt cx="808892" cy="785446"/>
            </a:xfrm>
          </p:grpSpPr>
          <p:sp>
            <p:nvSpPr>
              <p:cNvPr id="119" name="对话气泡: 椭圆形 11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6" name="Text Box 79"/>
            <p:cNvSpPr txBox="1">
              <a:spLocks noChangeArrowheads="1"/>
            </p:cNvSpPr>
            <p:nvPr/>
          </p:nvSpPr>
          <p:spPr bwMode="auto">
            <a:xfrm>
              <a:off x="1985931" y="3593123"/>
              <a:ext cx="86249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Alice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的计算机既是一个客户机，也是一个服务器。</a:t>
              </a:r>
            </a:p>
          </p:txBody>
        </p:sp>
      </p:grpSp>
      <p:grpSp>
        <p:nvGrpSpPr>
          <p:cNvPr id="33" name="组合 32"/>
          <p:cNvGrpSpPr/>
          <p:nvPr/>
        </p:nvGrpSpPr>
        <p:grpSpPr>
          <a:xfrm>
            <a:off x="3040524" y="5458963"/>
            <a:ext cx="5648269" cy="578982"/>
            <a:chOff x="1791494" y="2561767"/>
            <a:chExt cx="5638006" cy="1179621"/>
          </a:xfrm>
        </p:grpSpPr>
        <p:sp>
          <p:nvSpPr>
            <p:cNvPr id="34" name="矩形: 圆角 33"/>
            <p:cNvSpPr/>
            <p:nvPr/>
          </p:nvSpPr>
          <p:spPr>
            <a:xfrm>
              <a:off x="1791494" y="2561767"/>
              <a:ext cx="5638006" cy="11796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35" name="文本框 34"/>
            <p:cNvSpPr txBox="1"/>
            <p:nvPr/>
          </p:nvSpPr>
          <p:spPr>
            <a:xfrm>
              <a:off x="1951183" y="2742395"/>
              <a:ext cx="5411642" cy="940599"/>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所有的计算机都是服务器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高可扩展性</a:t>
              </a:r>
            </a:p>
          </p:txBody>
        </p:sp>
        <p:sp>
          <p:nvSpPr>
            <p:cNvPr id="36" name="矩形: 圆角 35"/>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750"/>
                            </p:stCondLst>
                            <p:childTnLst>
                              <p:par>
                                <p:cTn id="9" presetID="22" presetClass="entr" presetSubtype="8" fill="hold" nodeType="afterEffect">
                                  <p:stCondLst>
                                    <p:cond delay="25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childTnLst>
                          </p:cTn>
                        </p:par>
                        <p:par>
                          <p:cTn id="12" fill="hold">
                            <p:stCondLst>
                              <p:cond delay="1500"/>
                            </p:stCondLst>
                            <p:childTnLst>
                              <p:par>
                                <p:cTn id="13" presetID="22" presetClass="entr" presetSubtype="8" fill="hold" nodeType="afterEffect">
                                  <p:stCondLst>
                                    <p:cond delay="250"/>
                                  </p:stCondLst>
                                  <p:childTnLst>
                                    <p:set>
                                      <p:cBhvr>
                                        <p:cTn id="14" dur="1" fill="hold">
                                          <p:stCondLst>
                                            <p:cond delay="0"/>
                                          </p:stCondLst>
                                        </p:cTn>
                                        <p:tgtEl>
                                          <p:spTgt spid="97"/>
                                        </p:tgtEl>
                                        <p:attrNameLst>
                                          <p:attrName>style.visibility</p:attrName>
                                        </p:attrNameLst>
                                      </p:cBhvr>
                                      <p:to>
                                        <p:strVal val="visible"/>
                                      </p:to>
                                    </p:set>
                                    <p:animEffect transition="in" filter="wipe(left)">
                                      <p:cBhvr>
                                        <p:cTn id="15" dur="500"/>
                                        <p:tgtEl>
                                          <p:spTgt spid="97"/>
                                        </p:tgtEl>
                                      </p:cBhvr>
                                    </p:animEffect>
                                  </p:childTnLst>
                                </p:cTn>
                              </p:par>
                            </p:childTnLst>
                          </p:cTn>
                        </p:par>
                        <p:par>
                          <p:cTn id="16" fill="hold">
                            <p:stCondLst>
                              <p:cond delay="2250"/>
                            </p:stCondLst>
                            <p:childTnLst>
                              <p:par>
                                <p:cTn id="17" presetID="22" presetClass="entr" presetSubtype="8" fill="hold" nodeType="afterEffect">
                                  <p:stCondLst>
                                    <p:cond delay="250"/>
                                  </p:stCondLst>
                                  <p:childTnLst>
                                    <p:set>
                                      <p:cBhvr>
                                        <p:cTn id="18" dur="1" fill="hold">
                                          <p:stCondLst>
                                            <p:cond delay="0"/>
                                          </p:stCondLst>
                                        </p:cTn>
                                        <p:tgtEl>
                                          <p:spTgt spid="114"/>
                                        </p:tgtEl>
                                        <p:attrNameLst>
                                          <p:attrName>style.visibility</p:attrName>
                                        </p:attrNameLst>
                                      </p:cBhvr>
                                      <p:to>
                                        <p:strVal val="visible"/>
                                      </p:to>
                                    </p:set>
                                    <p:animEffect transition="in" filter="wipe(left)">
                                      <p:cBhvr>
                                        <p:cTn id="19" dur="500"/>
                                        <p:tgtEl>
                                          <p:spTgt spid="114"/>
                                        </p:tgtEl>
                                      </p:cBhvr>
                                    </p:animEffect>
                                  </p:childTnLst>
                                </p:cTn>
                              </p:par>
                            </p:childTnLst>
                          </p:cTn>
                        </p:par>
                        <p:par>
                          <p:cTn id="20" fill="hold">
                            <p:stCondLst>
                              <p:cond delay="3000"/>
                            </p:stCondLst>
                            <p:childTnLst>
                              <p:par>
                                <p:cTn id="21" presetID="12" presetClass="entr" presetSubtype="8" fill="hold" nodeType="afterEffect">
                                  <p:stCondLst>
                                    <p:cond delay="25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p:tgtEl>
                                          <p:spTgt spid="33"/>
                                        </p:tgtEl>
                                        <p:attrNameLst>
                                          <p:attrName>ppt_x</p:attrName>
                                        </p:attrNameLst>
                                      </p:cBhvr>
                                      <p:tavLst>
                                        <p:tav tm="0">
                                          <p:val>
                                            <p:strVal val="#ppt_x-#ppt_w*1.125000"/>
                                          </p:val>
                                        </p:tav>
                                        <p:tav tm="100000">
                                          <p:val>
                                            <p:strVal val="#ppt_x"/>
                                          </p:val>
                                        </p:tav>
                                      </p:tavLst>
                                    </p:anim>
                                    <p:animEffect transition="in" filter="wipe(right)">
                                      <p:cBhvr>
                                        <p:cTn id="24" dur="500"/>
                                        <p:tgtEl>
                                          <p:spTgt spid="33"/>
                                        </p:tgtEl>
                                      </p:cBhvr>
                                    </p:animEffect>
                                  </p:childTnLst>
                                </p:cTn>
                              </p:par>
                            </p:childTnLst>
                          </p:cTn>
                        </p:par>
                        <p:par>
                          <p:cTn id="25" fill="hold">
                            <p:stCondLst>
                              <p:cond delay="3750"/>
                            </p:stCondLst>
                            <p:childTnLst>
                              <p:par>
                                <p:cTn id="26" presetID="26" presetClass="emph" presetSubtype="0" repeatCount="2000" fill="hold" nodeType="afterEffect">
                                  <p:stCondLst>
                                    <p:cond delay="0"/>
                                  </p:stCondLst>
                                  <p:childTnLst>
                                    <p:animEffect transition="out" filter="fade">
                                      <p:cBhvr>
                                        <p:cTn id="27" dur="500" tmFilter="0, 0; .2, .5; .8, .5; 1, 0"/>
                                        <p:tgtEl>
                                          <p:spTgt spid="33"/>
                                        </p:tgtEl>
                                      </p:cBhvr>
                                    </p:animEffect>
                                    <p:animScale>
                                      <p:cBhvr>
                                        <p:cTn id="28"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83721" cy="1428589"/>
            <a:chOff x="551030" y="-368704"/>
            <a:chExt cx="4183721" cy="1428589"/>
          </a:xfrm>
        </p:grpSpPr>
        <p:grpSp>
          <p:nvGrpSpPr>
            <p:cNvPr id="29" name="组合 28"/>
            <p:cNvGrpSpPr/>
            <p:nvPr/>
          </p:nvGrpSpPr>
          <p:grpSpPr>
            <a:xfrm>
              <a:off x="1201631" y="303925"/>
              <a:ext cx="3533120" cy="687997"/>
              <a:chOff x="1839058" y="967769"/>
              <a:chExt cx="3533120" cy="687997"/>
            </a:xfrm>
          </p:grpSpPr>
          <p:sp>
            <p:nvSpPr>
              <p:cNvPr id="31" name="矩形: 圆角 30"/>
              <p:cNvSpPr/>
              <p:nvPr/>
            </p:nvSpPr>
            <p:spPr>
              <a:xfrm>
                <a:off x="1839058" y="967769"/>
                <a:ext cx="35331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5860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文件分发</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4" name="组合 83"/>
          <p:cNvGrpSpPr/>
          <p:nvPr/>
        </p:nvGrpSpPr>
        <p:grpSpPr>
          <a:xfrm>
            <a:off x="1476760" y="1653987"/>
            <a:ext cx="1891092" cy="476221"/>
            <a:chOff x="1403750" y="3593123"/>
            <a:chExt cx="1891092" cy="476221"/>
          </a:xfrm>
        </p:grpSpPr>
        <p:grpSp>
          <p:nvGrpSpPr>
            <p:cNvPr id="85" name="组合 84"/>
            <p:cNvGrpSpPr/>
            <p:nvPr/>
          </p:nvGrpSpPr>
          <p:grpSpPr>
            <a:xfrm>
              <a:off x="1403750" y="3593123"/>
              <a:ext cx="490436" cy="476221"/>
              <a:chOff x="1403750" y="3593123"/>
              <a:chExt cx="808892" cy="785446"/>
            </a:xfrm>
          </p:grpSpPr>
          <p:sp>
            <p:nvSpPr>
              <p:cNvPr id="90" name="对话气泡: 椭圆形 8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p:cNvSpPr txBox="1">
              <a:spLocks noChangeArrowheads="1"/>
            </p:cNvSpPr>
            <p:nvPr/>
          </p:nvSpPr>
          <p:spPr bwMode="auto">
            <a:xfrm>
              <a:off x="1985931" y="3593123"/>
              <a:ext cx="130891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模式</a:t>
              </a:r>
            </a:p>
          </p:txBody>
        </p:sp>
      </p:grpSp>
      <p:grpSp>
        <p:nvGrpSpPr>
          <p:cNvPr id="114" name="组合 113"/>
          <p:cNvGrpSpPr/>
          <p:nvPr/>
        </p:nvGrpSpPr>
        <p:grpSpPr>
          <a:xfrm>
            <a:off x="1476760" y="3798103"/>
            <a:ext cx="2260060" cy="476221"/>
            <a:chOff x="1403750" y="3593123"/>
            <a:chExt cx="2260060" cy="476221"/>
          </a:xfrm>
        </p:grpSpPr>
        <p:grpSp>
          <p:nvGrpSpPr>
            <p:cNvPr id="115" name="组合 114"/>
            <p:cNvGrpSpPr/>
            <p:nvPr/>
          </p:nvGrpSpPr>
          <p:grpSpPr>
            <a:xfrm>
              <a:off x="1403750" y="3593123"/>
              <a:ext cx="490436" cy="476221"/>
              <a:chOff x="1403750" y="3593123"/>
              <a:chExt cx="808892" cy="785446"/>
            </a:xfrm>
          </p:grpSpPr>
          <p:sp>
            <p:nvSpPr>
              <p:cNvPr id="119" name="对话气泡: 椭圆形 11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6" name="Text Box 79"/>
            <p:cNvSpPr txBox="1">
              <a:spLocks noChangeArrowheads="1"/>
            </p:cNvSpPr>
            <p:nvPr/>
          </p:nvSpPr>
          <p:spPr bwMode="auto">
            <a:xfrm>
              <a:off x="1985932" y="3593123"/>
              <a:ext cx="167787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模式</a:t>
              </a:r>
            </a:p>
          </p:txBody>
        </p:sp>
      </p:grpSp>
      <p:grpSp>
        <p:nvGrpSpPr>
          <p:cNvPr id="43" name="组合 42"/>
          <p:cNvGrpSpPr/>
          <p:nvPr/>
        </p:nvGrpSpPr>
        <p:grpSpPr>
          <a:xfrm>
            <a:off x="1365179" y="4591272"/>
            <a:ext cx="4471191" cy="1429282"/>
            <a:chOff x="1955094" y="2494202"/>
            <a:chExt cx="4471191" cy="1429282"/>
          </a:xfrm>
        </p:grpSpPr>
        <p:grpSp>
          <p:nvGrpSpPr>
            <p:cNvPr id="44" name="组合 43"/>
            <p:cNvGrpSpPr/>
            <p:nvPr/>
          </p:nvGrpSpPr>
          <p:grpSpPr>
            <a:xfrm>
              <a:off x="1955094" y="2494202"/>
              <a:ext cx="4471191" cy="1429282"/>
              <a:chOff x="4650627" y="2375498"/>
              <a:chExt cx="4551835" cy="969015"/>
            </a:xfrm>
          </p:grpSpPr>
          <p:sp>
            <p:nvSpPr>
              <p:cNvPr id="46" name="矩形: 圆角 45"/>
              <p:cNvSpPr/>
              <p:nvPr/>
            </p:nvSpPr>
            <p:spPr>
              <a:xfrm>
                <a:off x="4650627" y="2375498"/>
                <a:ext cx="4551835" cy="96901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47" name="文本框 46"/>
              <p:cNvSpPr txBox="1"/>
              <p:nvPr/>
            </p:nvSpPr>
            <p:spPr>
              <a:xfrm>
                <a:off x="4732797" y="2451088"/>
                <a:ext cx="4174725" cy="625435"/>
              </a:xfrm>
              <a:prstGeom prst="rect">
                <a:avLst/>
              </a:prstGeom>
              <a:noFill/>
            </p:spPr>
            <p:txBody>
              <a:bodyPr wrap="square" rtlCol="0">
                <a:spAutoFit/>
              </a:bodyPr>
              <a:lstStyle/>
              <a:p>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45" name="Object 7"/>
            <p:cNvGraphicFramePr>
              <a:graphicFrameLocks noChangeAspect="1"/>
            </p:cNvGraphicFramePr>
            <p:nvPr/>
          </p:nvGraphicFramePr>
          <p:xfrm>
            <a:off x="2188545" y="2630898"/>
            <a:ext cx="3898800" cy="1180800"/>
          </p:xfrm>
          <a:graphic>
            <a:graphicData uri="http://schemas.openxmlformats.org/presentationml/2006/ole">
              <mc:AlternateContent xmlns:mc="http://schemas.openxmlformats.org/markup-compatibility/2006">
                <mc:Choice xmlns:v="urn:schemas-microsoft-com:vml" Requires="v">
                  <p:oleObj name="Equation" r:id="rId4" imgW="93573600" imgH="28346400" progId="Equation.DSMT4">
                    <p:embed/>
                  </p:oleObj>
                </mc:Choice>
                <mc:Fallback>
                  <p:oleObj name="Equation" r:id="rId4" imgW="93573600" imgH="28346400" progId="Equation.DSMT4">
                    <p:embed/>
                    <p:pic>
                      <p:nvPicPr>
                        <p:cNvPr id="45" name="Object 7"/>
                        <p:cNvPicPr>
                          <a:picLocks noChangeAspect="1" noChangeArrowheads="1"/>
                        </p:cNvPicPr>
                        <p:nvPr/>
                      </p:nvPicPr>
                      <p:blipFill>
                        <a:blip r:embed="rId5"/>
                        <a:srcRect/>
                        <a:stretch>
                          <a:fillRect/>
                        </a:stretch>
                      </p:blipFill>
                      <p:spPr bwMode="auto">
                        <a:xfrm>
                          <a:off x="2188545" y="2630898"/>
                          <a:ext cx="3898800" cy="118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组合 2"/>
          <p:cNvGrpSpPr/>
          <p:nvPr/>
        </p:nvGrpSpPr>
        <p:grpSpPr>
          <a:xfrm>
            <a:off x="1365180" y="2447155"/>
            <a:ext cx="4559194" cy="1034001"/>
            <a:chOff x="2048640" y="2413442"/>
            <a:chExt cx="4559194" cy="1034001"/>
          </a:xfrm>
        </p:grpSpPr>
        <p:grpSp>
          <p:nvGrpSpPr>
            <p:cNvPr id="37" name="组合 36"/>
            <p:cNvGrpSpPr/>
            <p:nvPr/>
          </p:nvGrpSpPr>
          <p:grpSpPr>
            <a:xfrm>
              <a:off x="2048640" y="2413442"/>
              <a:ext cx="4559194" cy="1034001"/>
              <a:chOff x="4650628" y="2375498"/>
              <a:chExt cx="4256894" cy="701025"/>
            </a:xfrm>
          </p:grpSpPr>
          <p:sp>
            <p:nvSpPr>
              <p:cNvPr id="38" name="矩形: 圆角 37"/>
              <p:cNvSpPr/>
              <p:nvPr/>
            </p:nvSpPr>
            <p:spPr>
              <a:xfrm>
                <a:off x="4650628" y="2375498"/>
                <a:ext cx="417472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39" name="文本框 38"/>
              <p:cNvSpPr txBox="1"/>
              <p:nvPr/>
            </p:nvSpPr>
            <p:spPr>
              <a:xfrm>
                <a:off x="4732797" y="2451088"/>
                <a:ext cx="4174725" cy="625435"/>
              </a:xfrm>
              <a:prstGeom prst="rect">
                <a:avLst/>
              </a:prstGeom>
              <a:noFill/>
            </p:spPr>
            <p:txBody>
              <a:bodyPr wrap="square" rtlCol="0">
                <a:spAutoFit/>
              </a:bodyPr>
              <a:lstStyle/>
              <a:p>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48" name="Object 7"/>
            <p:cNvGraphicFramePr>
              <a:graphicFrameLocks noChangeAspect="1"/>
            </p:cNvGraphicFramePr>
            <p:nvPr/>
          </p:nvGraphicFramePr>
          <p:xfrm>
            <a:off x="2149621" y="2543151"/>
            <a:ext cx="4305300" cy="811213"/>
          </p:xfrm>
          <a:graphic>
            <a:graphicData uri="http://schemas.openxmlformats.org/presentationml/2006/ole">
              <mc:AlternateContent xmlns:mc="http://schemas.openxmlformats.org/markup-compatibility/2006">
                <mc:Choice xmlns:v="urn:schemas-microsoft-com:vml" Requires="v">
                  <p:oleObj name="Equation" r:id="rId6" imgW="103327200" imgH="19507200" progId="Equation.DSMT4">
                    <p:embed/>
                  </p:oleObj>
                </mc:Choice>
                <mc:Fallback>
                  <p:oleObj name="Equation" r:id="rId6" imgW="103327200" imgH="19507200" progId="Equation.DSMT4">
                    <p:embed/>
                    <p:pic>
                      <p:nvPicPr>
                        <p:cNvPr id="48" name="Object 7"/>
                        <p:cNvPicPr>
                          <a:picLocks noChangeAspect="1" noChangeArrowheads="1"/>
                        </p:cNvPicPr>
                        <p:nvPr/>
                      </p:nvPicPr>
                      <p:blipFill>
                        <a:blip r:embed="rId7"/>
                        <a:srcRect/>
                        <a:stretch>
                          <a:fillRect/>
                        </a:stretch>
                      </p:blipFill>
                      <p:spPr bwMode="auto">
                        <a:xfrm>
                          <a:off x="2149621" y="2543151"/>
                          <a:ext cx="430530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0" name="图片 6" descr="ch2_文件分发.jpg"/>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9834" y="1722032"/>
            <a:ext cx="5779389" cy="447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2">
            <a:extLst>
              <a:ext uri="{FF2B5EF4-FFF2-40B4-BE49-F238E27FC236}">
                <a16:creationId xmlns:a16="http://schemas.microsoft.com/office/drawing/2014/main" id="{84B653F4-395A-B0C9-15C9-C8B72905A596}"/>
              </a:ext>
            </a:extLst>
          </p:cNvPr>
          <p:cNvSpPr>
            <a:spLocks noChangeArrowheads="1"/>
          </p:cNvSpPr>
          <p:nvPr/>
        </p:nvSpPr>
        <p:spPr bwMode="auto">
          <a:xfrm>
            <a:off x="1080814" y="6265645"/>
            <a:ext cx="771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i="1" u="sng" dirty="0">
                <a:solidFill>
                  <a:srgbClr val="FF3300"/>
                </a:solidFill>
                <a:latin typeface="楷体" panose="02010609060101010101" pitchFamily="49" charset="-122"/>
                <a:ea typeface="楷体" panose="02010609060101010101" pitchFamily="49" charset="-122"/>
              </a:rPr>
              <a:t>问题</a:t>
            </a: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从一个服务器向</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个其它计算机传输一个文件需要多少时间</a:t>
            </a:r>
            <a:r>
              <a:rPr lang="zh-CN" altLang="en-US"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p:cTn id="11" dur="500" fill="hold"/>
                                        <p:tgtEl>
                                          <p:spTgt spid="50"/>
                                        </p:tgtEl>
                                        <p:attrNameLst>
                                          <p:attrName>ppt_w</p:attrName>
                                        </p:attrNameLst>
                                      </p:cBhvr>
                                      <p:tavLst>
                                        <p:tav tm="0">
                                          <p:val>
                                            <p:fltVal val="0"/>
                                          </p:val>
                                        </p:tav>
                                        <p:tav tm="100000">
                                          <p:val>
                                            <p:strVal val="#ppt_w"/>
                                          </p:val>
                                        </p:tav>
                                      </p:tavLst>
                                    </p:anim>
                                    <p:anim calcmode="lin" valueType="num">
                                      <p:cBhvr>
                                        <p:cTn id="12" dur="500" fill="hold"/>
                                        <p:tgtEl>
                                          <p:spTgt spid="50"/>
                                        </p:tgtEl>
                                        <p:attrNameLst>
                                          <p:attrName>ppt_h</p:attrName>
                                        </p:attrNameLst>
                                      </p:cBhvr>
                                      <p:tavLst>
                                        <p:tav tm="0">
                                          <p:val>
                                            <p:fltVal val="0"/>
                                          </p:val>
                                        </p:tav>
                                        <p:tav tm="100000">
                                          <p:val>
                                            <p:strVal val="#ppt_h"/>
                                          </p:val>
                                        </p:tav>
                                      </p:tavLst>
                                    </p:anim>
                                    <p:animEffect transition="in" filter="fade">
                                      <p:cBhvr>
                                        <p:cTn id="13" dur="500"/>
                                        <p:tgtEl>
                                          <p:spTgt spid="5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left)">
                                      <p:cBhvr>
                                        <p:cTn id="17" dur="500"/>
                                        <p:tgtEl>
                                          <p:spTgt spid="8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26" presetClass="emph" presetSubtype="0" repeatCount="2000" fill="hold" nodeType="afterEffect">
                                  <p:stCondLst>
                                    <p:cond delay="0"/>
                                  </p:stCondLst>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Effect transition="in" filter="fade">
                                      <p:cBhvr>
                                        <p:cTn id="38" dur="500"/>
                                        <p:tgtEl>
                                          <p:spTgt spid="43"/>
                                        </p:tgtEl>
                                      </p:cBhvr>
                                    </p:animEffect>
                                  </p:childTnLst>
                                </p:cTn>
                              </p:par>
                            </p:childTnLst>
                          </p:cTn>
                        </p:par>
                        <p:par>
                          <p:cTn id="39" fill="hold">
                            <p:stCondLst>
                              <p:cond delay="1000"/>
                            </p:stCondLst>
                            <p:childTnLst>
                              <p:par>
                                <p:cTn id="40" presetID="26" presetClass="emph" presetSubtype="0" repeatCount="2000" fill="hold" nodeType="afterEffect">
                                  <p:stCondLst>
                                    <p:cond delay="0"/>
                                  </p:stCondLst>
                                  <p:childTnLst>
                                    <p:animEffect transition="out" filter="fade">
                                      <p:cBhvr>
                                        <p:cTn id="41" dur="500" tmFilter="0, 0; .2, .5; .8, .5; 1, 0"/>
                                        <p:tgtEl>
                                          <p:spTgt spid="43"/>
                                        </p:tgtEl>
                                      </p:cBhvr>
                                    </p:animEffect>
                                    <p:animScale>
                                      <p:cBhvr>
                                        <p:cTn id="42"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Freeform 3">
            <a:extLst>
              <a:ext uri="{FF2B5EF4-FFF2-40B4-BE49-F238E27FC236}">
                <a16:creationId xmlns:a16="http://schemas.microsoft.com/office/drawing/2014/main" id="{CB453A67-70FA-F59D-0ACC-6ADF8867C3DC}"/>
              </a:ext>
            </a:extLst>
          </p:cNvPr>
          <p:cNvSpPr>
            <a:spLocks/>
          </p:cNvSpPr>
          <p:nvPr/>
        </p:nvSpPr>
        <p:spPr bwMode="auto">
          <a:xfrm>
            <a:off x="7331075" y="1690689"/>
            <a:ext cx="2497138" cy="16779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6150" name="Group 4">
            <a:extLst>
              <a:ext uri="{FF2B5EF4-FFF2-40B4-BE49-F238E27FC236}">
                <a16:creationId xmlns:a16="http://schemas.microsoft.com/office/drawing/2014/main" id="{1E95CED0-D205-4FE7-9B29-A1BBD3BE33EF}"/>
              </a:ext>
            </a:extLst>
          </p:cNvPr>
          <p:cNvGrpSpPr>
            <a:grpSpLocks/>
          </p:cNvGrpSpPr>
          <p:nvPr/>
        </p:nvGrpSpPr>
        <p:grpSpPr bwMode="auto">
          <a:xfrm>
            <a:off x="6788150" y="1025525"/>
            <a:ext cx="355600" cy="692150"/>
            <a:chOff x="4180" y="783"/>
            <a:chExt cx="150" cy="307"/>
          </a:xfrm>
        </p:grpSpPr>
        <p:sp>
          <p:nvSpPr>
            <p:cNvPr id="6194" name="AutoShape 5">
              <a:extLst>
                <a:ext uri="{FF2B5EF4-FFF2-40B4-BE49-F238E27FC236}">
                  <a16:creationId xmlns:a16="http://schemas.microsoft.com/office/drawing/2014/main" id="{AFF72EFB-D661-09CA-E1C6-DBD8E0B134C2}"/>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95" name="Rectangle 6">
              <a:extLst>
                <a:ext uri="{FF2B5EF4-FFF2-40B4-BE49-F238E27FC236}">
                  <a16:creationId xmlns:a16="http://schemas.microsoft.com/office/drawing/2014/main" id="{03F555AC-E2FC-62E7-B7E4-939622E39884}"/>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96" name="Rectangle 7">
              <a:extLst>
                <a:ext uri="{FF2B5EF4-FFF2-40B4-BE49-F238E27FC236}">
                  <a16:creationId xmlns:a16="http://schemas.microsoft.com/office/drawing/2014/main" id="{9F2B343C-1E38-57F6-5243-E7730F42C751}"/>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97" name="AutoShape 8">
              <a:extLst>
                <a:ext uri="{FF2B5EF4-FFF2-40B4-BE49-F238E27FC236}">
                  <a16:creationId xmlns:a16="http://schemas.microsoft.com/office/drawing/2014/main" id="{D60E56C7-9E5B-BBD5-415C-BA32D26FE21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98" name="Line 9">
              <a:extLst>
                <a:ext uri="{FF2B5EF4-FFF2-40B4-BE49-F238E27FC236}">
                  <a16:creationId xmlns:a16="http://schemas.microsoft.com/office/drawing/2014/main" id="{0A1FA5E8-DB45-F01A-DF7F-DF068B30979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9" name="Line 10">
              <a:extLst>
                <a:ext uri="{FF2B5EF4-FFF2-40B4-BE49-F238E27FC236}">
                  <a16:creationId xmlns:a16="http://schemas.microsoft.com/office/drawing/2014/main" id="{3D5C7612-F22C-6B5F-9B9F-1801A6A42F6F}"/>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00" name="Rectangle 11">
              <a:extLst>
                <a:ext uri="{FF2B5EF4-FFF2-40B4-BE49-F238E27FC236}">
                  <a16:creationId xmlns:a16="http://schemas.microsoft.com/office/drawing/2014/main" id="{263E22C5-55E2-4D4E-8ECD-798FE7D999F6}"/>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01" name="Rectangle 12">
              <a:extLst>
                <a:ext uri="{FF2B5EF4-FFF2-40B4-BE49-F238E27FC236}">
                  <a16:creationId xmlns:a16="http://schemas.microsoft.com/office/drawing/2014/main" id="{C77E75DA-843B-8852-8D4E-BCEE8928C17D}"/>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6151" name="Line 13">
            <a:extLst>
              <a:ext uri="{FF2B5EF4-FFF2-40B4-BE49-F238E27FC236}">
                <a16:creationId xmlns:a16="http://schemas.microsoft.com/office/drawing/2014/main" id="{B0B034BB-51F8-7B28-0E49-4E061AB44405}"/>
              </a:ext>
            </a:extLst>
          </p:cNvPr>
          <p:cNvSpPr>
            <a:spLocks noChangeShapeType="1"/>
          </p:cNvSpPr>
          <p:nvPr/>
        </p:nvSpPr>
        <p:spPr bwMode="auto">
          <a:xfrm>
            <a:off x="6964363" y="1706564"/>
            <a:ext cx="531812" cy="242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 name="Text Box 14">
            <a:extLst>
              <a:ext uri="{FF2B5EF4-FFF2-40B4-BE49-F238E27FC236}">
                <a16:creationId xmlns:a16="http://schemas.microsoft.com/office/drawing/2014/main" id="{7BA4DAF2-A312-C5B8-9B8F-D8300000EDF5}"/>
              </a:ext>
            </a:extLst>
          </p:cNvPr>
          <p:cNvSpPr txBox="1">
            <a:spLocks noChangeArrowheads="1"/>
          </p:cNvSpPr>
          <p:nvPr/>
        </p:nvSpPr>
        <p:spPr bwMode="auto">
          <a:xfrm>
            <a:off x="7202488" y="1446213"/>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u</a:t>
            </a:r>
            <a:r>
              <a:rPr lang="en-US" altLang="zh-CN" baseline="-25000"/>
              <a:t>s</a:t>
            </a:r>
          </a:p>
        </p:txBody>
      </p:sp>
      <p:graphicFrame>
        <p:nvGraphicFramePr>
          <p:cNvPr id="6146" name="Object 15">
            <a:extLst>
              <a:ext uri="{FF2B5EF4-FFF2-40B4-BE49-F238E27FC236}">
                <a16:creationId xmlns:a16="http://schemas.microsoft.com/office/drawing/2014/main" id="{8B76ABBA-EA7D-C49D-7311-7B4ED026CDB6}"/>
              </a:ext>
            </a:extLst>
          </p:cNvPr>
          <p:cNvGraphicFramePr>
            <a:graphicFrameLocks noChangeAspect="1"/>
          </p:cNvGraphicFramePr>
          <p:nvPr/>
        </p:nvGraphicFramePr>
        <p:xfrm>
          <a:off x="7870825" y="741364"/>
          <a:ext cx="363538" cy="365125"/>
        </p:xfrm>
        <a:graphic>
          <a:graphicData uri="http://schemas.openxmlformats.org/presentationml/2006/ole">
            <mc:AlternateContent xmlns:mc="http://schemas.openxmlformats.org/markup-compatibility/2006">
              <mc:Choice xmlns:v="urn:schemas-microsoft-com:vml" Requires="v">
                <p:oleObj name="Clip" r:id="rId3" imgW="1305000" imgH="1085760" progId="MS_ClipArt_Gallery.2">
                  <p:embed/>
                </p:oleObj>
              </mc:Choice>
              <mc:Fallback>
                <p:oleObj name="Clip" r:id="rId3" imgW="1305000" imgH="1085760" progId="MS_ClipArt_Gallery.2">
                  <p:embed/>
                  <p:pic>
                    <p:nvPicPr>
                      <p:cNvPr id="6146" name="Object 15">
                        <a:extLst>
                          <a:ext uri="{FF2B5EF4-FFF2-40B4-BE49-F238E27FC236}">
                            <a16:creationId xmlns:a16="http://schemas.microsoft.com/office/drawing/2014/main" id="{8B76ABBA-EA7D-C49D-7311-7B4ED026C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741364"/>
                        <a:ext cx="3635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3" name="Line 16">
            <a:extLst>
              <a:ext uri="{FF2B5EF4-FFF2-40B4-BE49-F238E27FC236}">
                <a16:creationId xmlns:a16="http://schemas.microsoft.com/office/drawing/2014/main" id="{46B933A5-9A11-8F50-AA52-15768FDEBA5E}"/>
              </a:ext>
            </a:extLst>
          </p:cNvPr>
          <p:cNvSpPr>
            <a:spLocks noChangeShapeType="1"/>
          </p:cNvSpPr>
          <p:nvPr/>
        </p:nvSpPr>
        <p:spPr bwMode="auto">
          <a:xfrm>
            <a:off x="8110538" y="1052514"/>
            <a:ext cx="150812" cy="71437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4" name="Line 17">
            <a:extLst>
              <a:ext uri="{FF2B5EF4-FFF2-40B4-BE49-F238E27FC236}">
                <a16:creationId xmlns:a16="http://schemas.microsoft.com/office/drawing/2014/main" id="{B399977F-EF8E-9E29-788D-330EBB487608}"/>
              </a:ext>
            </a:extLst>
          </p:cNvPr>
          <p:cNvSpPr>
            <a:spLocks noChangeShapeType="1"/>
          </p:cNvSpPr>
          <p:nvPr/>
        </p:nvSpPr>
        <p:spPr bwMode="auto">
          <a:xfrm flipH="1" flipV="1">
            <a:off x="7975601" y="1044576"/>
            <a:ext cx="150813" cy="695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5" name="Text Box 18">
            <a:extLst>
              <a:ext uri="{FF2B5EF4-FFF2-40B4-BE49-F238E27FC236}">
                <a16:creationId xmlns:a16="http://schemas.microsoft.com/office/drawing/2014/main" id="{86B18435-F164-CC10-DD29-F1F840482867}"/>
              </a:ext>
            </a:extLst>
          </p:cNvPr>
          <p:cNvSpPr txBox="1">
            <a:spLocks noChangeArrowheads="1"/>
          </p:cNvSpPr>
          <p:nvPr/>
        </p:nvSpPr>
        <p:spPr bwMode="auto">
          <a:xfrm>
            <a:off x="8462964" y="1171576"/>
            <a:ext cx="55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u</a:t>
            </a:r>
            <a:r>
              <a:rPr lang="en-US" altLang="zh-CN" i="1" baseline="-25000"/>
              <a:t>2</a:t>
            </a:r>
          </a:p>
        </p:txBody>
      </p:sp>
      <p:sp>
        <p:nvSpPr>
          <p:cNvPr id="6156" name="Text Box 19">
            <a:extLst>
              <a:ext uri="{FF2B5EF4-FFF2-40B4-BE49-F238E27FC236}">
                <a16:creationId xmlns:a16="http://schemas.microsoft.com/office/drawing/2014/main" id="{D5615E48-9D35-0C8C-A058-04A46D0E5D96}"/>
              </a:ext>
            </a:extLst>
          </p:cNvPr>
          <p:cNvSpPr txBox="1">
            <a:spLocks noChangeArrowheads="1"/>
          </p:cNvSpPr>
          <p:nvPr/>
        </p:nvSpPr>
        <p:spPr bwMode="auto">
          <a:xfrm>
            <a:off x="8137526" y="1255713"/>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d</a:t>
            </a:r>
            <a:r>
              <a:rPr lang="en-US" altLang="zh-CN" i="1" baseline="-25000"/>
              <a:t>1</a:t>
            </a:r>
          </a:p>
        </p:txBody>
      </p:sp>
      <p:graphicFrame>
        <p:nvGraphicFramePr>
          <p:cNvPr id="6147" name="Object 20">
            <a:extLst>
              <a:ext uri="{FF2B5EF4-FFF2-40B4-BE49-F238E27FC236}">
                <a16:creationId xmlns:a16="http://schemas.microsoft.com/office/drawing/2014/main" id="{034CAC99-509D-B5EC-9527-266D6FB502B7}"/>
              </a:ext>
            </a:extLst>
          </p:cNvPr>
          <p:cNvGraphicFramePr>
            <a:graphicFrameLocks noChangeAspect="1"/>
          </p:cNvGraphicFramePr>
          <p:nvPr/>
        </p:nvGraphicFramePr>
        <p:xfrm>
          <a:off x="8813801" y="715964"/>
          <a:ext cx="379413" cy="382587"/>
        </p:xfrm>
        <a:graphic>
          <a:graphicData uri="http://schemas.openxmlformats.org/presentationml/2006/ole">
            <mc:AlternateContent xmlns:mc="http://schemas.openxmlformats.org/markup-compatibility/2006">
              <mc:Choice xmlns:v="urn:schemas-microsoft-com:vml" Requires="v">
                <p:oleObj name="Clip" r:id="rId3" imgW="1305000" imgH="1085760" progId="MS_ClipArt_Gallery.2">
                  <p:embed/>
                </p:oleObj>
              </mc:Choice>
              <mc:Fallback>
                <p:oleObj name="Clip" r:id="rId3" imgW="1305000" imgH="1085760" progId="MS_ClipArt_Gallery.2">
                  <p:embed/>
                  <p:pic>
                    <p:nvPicPr>
                      <p:cNvPr id="6147" name="Object 20">
                        <a:extLst>
                          <a:ext uri="{FF2B5EF4-FFF2-40B4-BE49-F238E27FC236}">
                            <a16:creationId xmlns:a16="http://schemas.microsoft.com/office/drawing/2014/main" id="{034CAC99-509D-B5EC-9527-266D6FB50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801" y="715964"/>
                        <a:ext cx="379413"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7" name="Line 21">
            <a:extLst>
              <a:ext uri="{FF2B5EF4-FFF2-40B4-BE49-F238E27FC236}">
                <a16:creationId xmlns:a16="http://schemas.microsoft.com/office/drawing/2014/main" id="{614B6BE4-181E-1103-AB9C-4589D50B39C0}"/>
              </a:ext>
            </a:extLst>
          </p:cNvPr>
          <p:cNvSpPr>
            <a:spLocks noChangeShapeType="1"/>
          </p:cNvSpPr>
          <p:nvPr/>
        </p:nvSpPr>
        <p:spPr bwMode="auto">
          <a:xfrm flipV="1">
            <a:off x="8669339" y="1074739"/>
            <a:ext cx="211137" cy="8143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8" name="Line 22">
            <a:extLst>
              <a:ext uri="{FF2B5EF4-FFF2-40B4-BE49-F238E27FC236}">
                <a16:creationId xmlns:a16="http://schemas.microsoft.com/office/drawing/2014/main" id="{6E3FA8B0-3F56-E79E-66E4-84699116BEC3}"/>
              </a:ext>
            </a:extLst>
          </p:cNvPr>
          <p:cNvSpPr>
            <a:spLocks noChangeShapeType="1"/>
          </p:cNvSpPr>
          <p:nvPr/>
        </p:nvSpPr>
        <p:spPr bwMode="auto">
          <a:xfrm flipH="1">
            <a:off x="8796339" y="1136651"/>
            <a:ext cx="219075" cy="822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9" name="Text Box 23">
            <a:extLst>
              <a:ext uri="{FF2B5EF4-FFF2-40B4-BE49-F238E27FC236}">
                <a16:creationId xmlns:a16="http://schemas.microsoft.com/office/drawing/2014/main" id="{AE194EF9-4C71-FF26-238E-56B301F178FB}"/>
              </a:ext>
            </a:extLst>
          </p:cNvPr>
          <p:cNvSpPr txBox="1">
            <a:spLocks noChangeArrowheads="1"/>
          </p:cNvSpPr>
          <p:nvPr/>
        </p:nvSpPr>
        <p:spPr bwMode="auto">
          <a:xfrm>
            <a:off x="8885239" y="1373188"/>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d</a:t>
            </a:r>
            <a:r>
              <a:rPr lang="en-US" altLang="zh-CN" i="1" baseline="-25000"/>
              <a:t>2</a:t>
            </a:r>
          </a:p>
        </p:txBody>
      </p:sp>
      <p:sp>
        <p:nvSpPr>
          <p:cNvPr id="6160" name="Text Box 24">
            <a:extLst>
              <a:ext uri="{FF2B5EF4-FFF2-40B4-BE49-F238E27FC236}">
                <a16:creationId xmlns:a16="http://schemas.microsoft.com/office/drawing/2014/main" id="{72C8E6BC-6393-C226-15A7-73B92D2000FC}"/>
              </a:ext>
            </a:extLst>
          </p:cNvPr>
          <p:cNvSpPr txBox="1">
            <a:spLocks noChangeArrowheads="1"/>
          </p:cNvSpPr>
          <p:nvPr/>
        </p:nvSpPr>
        <p:spPr bwMode="auto">
          <a:xfrm>
            <a:off x="7727951" y="1255713"/>
            <a:ext cx="512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u</a:t>
            </a:r>
            <a:r>
              <a:rPr lang="en-US" altLang="zh-CN" i="1" baseline="-25000"/>
              <a:t>1</a:t>
            </a:r>
          </a:p>
        </p:txBody>
      </p:sp>
      <p:sp>
        <p:nvSpPr>
          <p:cNvPr id="6161" name="Oval 25">
            <a:extLst>
              <a:ext uri="{FF2B5EF4-FFF2-40B4-BE49-F238E27FC236}">
                <a16:creationId xmlns:a16="http://schemas.microsoft.com/office/drawing/2014/main" id="{D75162DA-50BA-8CAF-FE6F-97768AFE966E}"/>
              </a:ext>
            </a:extLst>
          </p:cNvPr>
          <p:cNvSpPr>
            <a:spLocks noChangeArrowheads="1"/>
          </p:cNvSpPr>
          <p:nvPr/>
        </p:nvSpPr>
        <p:spPr bwMode="auto">
          <a:xfrm>
            <a:off x="7518401" y="2922589"/>
            <a:ext cx="74613" cy="96837"/>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2" name="Oval 26">
            <a:extLst>
              <a:ext uri="{FF2B5EF4-FFF2-40B4-BE49-F238E27FC236}">
                <a16:creationId xmlns:a16="http://schemas.microsoft.com/office/drawing/2014/main" id="{A8EB0596-D2AD-A2A0-B17D-6C3AE6D9C633}"/>
              </a:ext>
            </a:extLst>
          </p:cNvPr>
          <p:cNvSpPr>
            <a:spLocks noChangeArrowheads="1"/>
          </p:cNvSpPr>
          <p:nvPr/>
        </p:nvSpPr>
        <p:spPr bwMode="auto">
          <a:xfrm>
            <a:off x="7983538" y="2835275"/>
            <a:ext cx="74612"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3" name="Oval 27">
            <a:extLst>
              <a:ext uri="{FF2B5EF4-FFF2-40B4-BE49-F238E27FC236}">
                <a16:creationId xmlns:a16="http://schemas.microsoft.com/office/drawing/2014/main" id="{C9B976FC-D399-C378-BC84-0445BC9C2C8F}"/>
              </a:ext>
            </a:extLst>
          </p:cNvPr>
          <p:cNvSpPr>
            <a:spLocks noChangeArrowheads="1"/>
          </p:cNvSpPr>
          <p:nvPr/>
        </p:nvSpPr>
        <p:spPr bwMode="auto">
          <a:xfrm>
            <a:off x="8297864" y="2997200"/>
            <a:ext cx="73025"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4" name="Oval 28">
            <a:extLst>
              <a:ext uri="{FF2B5EF4-FFF2-40B4-BE49-F238E27FC236}">
                <a16:creationId xmlns:a16="http://schemas.microsoft.com/office/drawing/2014/main" id="{8B0C5DEA-A1AB-683E-EC7F-2BB7FCBFE0EE}"/>
              </a:ext>
            </a:extLst>
          </p:cNvPr>
          <p:cNvSpPr>
            <a:spLocks noChangeArrowheads="1"/>
          </p:cNvSpPr>
          <p:nvPr/>
        </p:nvSpPr>
        <p:spPr bwMode="auto">
          <a:xfrm>
            <a:off x="9769476" y="2965450"/>
            <a:ext cx="74613"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5" name="Oval 29">
            <a:extLst>
              <a:ext uri="{FF2B5EF4-FFF2-40B4-BE49-F238E27FC236}">
                <a16:creationId xmlns:a16="http://schemas.microsoft.com/office/drawing/2014/main" id="{F68464E7-9BED-5607-83C1-74940930C46A}"/>
              </a:ext>
            </a:extLst>
          </p:cNvPr>
          <p:cNvSpPr>
            <a:spLocks noChangeArrowheads="1"/>
          </p:cNvSpPr>
          <p:nvPr/>
        </p:nvSpPr>
        <p:spPr bwMode="auto">
          <a:xfrm>
            <a:off x="9910763" y="2773364"/>
            <a:ext cx="74612" cy="96837"/>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6" name="Oval 30">
            <a:extLst>
              <a:ext uri="{FF2B5EF4-FFF2-40B4-BE49-F238E27FC236}">
                <a16:creationId xmlns:a16="http://schemas.microsoft.com/office/drawing/2014/main" id="{2629BA25-C1B2-9E4C-858D-55BF6ACC1FC7}"/>
              </a:ext>
            </a:extLst>
          </p:cNvPr>
          <p:cNvSpPr>
            <a:spLocks noChangeArrowheads="1"/>
          </p:cNvSpPr>
          <p:nvPr/>
        </p:nvSpPr>
        <p:spPr bwMode="auto">
          <a:xfrm>
            <a:off x="9366251" y="1655763"/>
            <a:ext cx="74613" cy="9525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7" name="Oval 31">
            <a:extLst>
              <a:ext uri="{FF2B5EF4-FFF2-40B4-BE49-F238E27FC236}">
                <a16:creationId xmlns:a16="http://schemas.microsoft.com/office/drawing/2014/main" id="{DBE207D2-BEC6-C17C-A948-2DD4CFB609F4}"/>
              </a:ext>
            </a:extLst>
          </p:cNvPr>
          <p:cNvSpPr>
            <a:spLocks noChangeArrowheads="1"/>
          </p:cNvSpPr>
          <p:nvPr/>
        </p:nvSpPr>
        <p:spPr bwMode="auto">
          <a:xfrm>
            <a:off x="9961563" y="2308225"/>
            <a:ext cx="74612"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6148" name="Object 32">
            <a:extLst>
              <a:ext uri="{FF2B5EF4-FFF2-40B4-BE49-F238E27FC236}">
                <a16:creationId xmlns:a16="http://schemas.microsoft.com/office/drawing/2014/main" id="{12CDFD8B-78D7-3EE0-1BA5-98D873591B55}"/>
              </a:ext>
            </a:extLst>
          </p:cNvPr>
          <p:cNvGraphicFramePr>
            <a:graphicFrameLocks noChangeAspect="1"/>
          </p:cNvGraphicFramePr>
          <p:nvPr/>
        </p:nvGraphicFramePr>
        <p:xfrm>
          <a:off x="6319838" y="2239964"/>
          <a:ext cx="374650" cy="376237"/>
        </p:xfrm>
        <a:graphic>
          <a:graphicData uri="http://schemas.openxmlformats.org/presentationml/2006/ole">
            <mc:AlternateContent xmlns:mc="http://schemas.openxmlformats.org/markup-compatibility/2006">
              <mc:Choice xmlns:v="urn:schemas-microsoft-com:vml" Requires="v">
                <p:oleObj name="Clip" r:id="rId5" imgW="1305000" imgH="1085760" progId="MS_ClipArt_Gallery.2">
                  <p:embed/>
                </p:oleObj>
              </mc:Choice>
              <mc:Fallback>
                <p:oleObj name="Clip" r:id="rId5" imgW="1305000" imgH="1085760" progId="MS_ClipArt_Gallery.2">
                  <p:embed/>
                  <p:pic>
                    <p:nvPicPr>
                      <p:cNvPr id="6148" name="Object 32">
                        <a:extLst>
                          <a:ext uri="{FF2B5EF4-FFF2-40B4-BE49-F238E27FC236}">
                            <a16:creationId xmlns:a16="http://schemas.microsoft.com/office/drawing/2014/main" id="{12CDFD8B-78D7-3EE0-1BA5-98D873591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838" y="2239964"/>
                        <a:ext cx="37465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8" name="Line 33">
            <a:extLst>
              <a:ext uri="{FF2B5EF4-FFF2-40B4-BE49-F238E27FC236}">
                <a16:creationId xmlns:a16="http://schemas.microsoft.com/office/drawing/2014/main" id="{8347A5BA-4BDE-3F84-7532-E2C55E166F60}"/>
              </a:ext>
            </a:extLst>
          </p:cNvPr>
          <p:cNvSpPr>
            <a:spLocks noChangeShapeType="1"/>
          </p:cNvSpPr>
          <p:nvPr/>
        </p:nvSpPr>
        <p:spPr bwMode="auto">
          <a:xfrm>
            <a:off x="6670675" y="2417763"/>
            <a:ext cx="6731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69" name="Line 34">
            <a:extLst>
              <a:ext uri="{FF2B5EF4-FFF2-40B4-BE49-F238E27FC236}">
                <a16:creationId xmlns:a16="http://schemas.microsoft.com/office/drawing/2014/main" id="{C11E1A97-4CA4-A21F-86E5-C738954EBACB}"/>
              </a:ext>
            </a:extLst>
          </p:cNvPr>
          <p:cNvSpPr>
            <a:spLocks noChangeShapeType="1"/>
          </p:cNvSpPr>
          <p:nvPr/>
        </p:nvSpPr>
        <p:spPr bwMode="auto">
          <a:xfrm flipH="1">
            <a:off x="6707189" y="2533650"/>
            <a:ext cx="66357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70" name="Text Box 35">
            <a:extLst>
              <a:ext uri="{FF2B5EF4-FFF2-40B4-BE49-F238E27FC236}">
                <a16:creationId xmlns:a16="http://schemas.microsoft.com/office/drawing/2014/main" id="{6614B302-EE91-B330-3F97-AD3DCE66B862}"/>
              </a:ext>
            </a:extLst>
          </p:cNvPr>
          <p:cNvSpPr txBox="1">
            <a:spLocks noChangeArrowheads="1"/>
          </p:cNvSpPr>
          <p:nvPr/>
        </p:nvSpPr>
        <p:spPr bwMode="auto">
          <a:xfrm>
            <a:off x="6796088" y="2443163"/>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u</a:t>
            </a:r>
            <a:r>
              <a:rPr lang="en-US" altLang="zh-CN" i="1" baseline="-25000"/>
              <a:t>N</a:t>
            </a:r>
          </a:p>
        </p:txBody>
      </p:sp>
      <p:sp>
        <p:nvSpPr>
          <p:cNvPr id="6171" name="Text Box 36">
            <a:extLst>
              <a:ext uri="{FF2B5EF4-FFF2-40B4-BE49-F238E27FC236}">
                <a16:creationId xmlns:a16="http://schemas.microsoft.com/office/drawing/2014/main" id="{D0689327-7B5A-588F-C7ED-B4BD279ABA34}"/>
              </a:ext>
            </a:extLst>
          </p:cNvPr>
          <p:cNvSpPr txBox="1">
            <a:spLocks noChangeArrowheads="1"/>
          </p:cNvSpPr>
          <p:nvPr/>
        </p:nvSpPr>
        <p:spPr bwMode="auto">
          <a:xfrm>
            <a:off x="6797675" y="2065338"/>
            <a:ext cx="528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d</a:t>
            </a:r>
            <a:r>
              <a:rPr lang="en-US" altLang="zh-CN" i="1" baseline="-25000"/>
              <a:t>N</a:t>
            </a:r>
          </a:p>
        </p:txBody>
      </p:sp>
      <p:sp>
        <p:nvSpPr>
          <p:cNvPr id="6172" name="Text Box 37">
            <a:extLst>
              <a:ext uri="{FF2B5EF4-FFF2-40B4-BE49-F238E27FC236}">
                <a16:creationId xmlns:a16="http://schemas.microsoft.com/office/drawing/2014/main" id="{D61EF026-E15E-12A8-24A9-F1B33760E045}"/>
              </a:ext>
            </a:extLst>
          </p:cNvPr>
          <p:cNvSpPr txBox="1">
            <a:spLocks noChangeArrowheads="1"/>
          </p:cNvSpPr>
          <p:nvPr/>
        </p:nvSpPr>
        <p:spPr bwMode="auto">
          <a:xfrm>
            <a:off x="6605589" y="669926"/>
            <a:ext cx="1011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latin typeface="Comic Sans MS" panose="030F0702030302020204" pitchFamily="66" charset="0"/>
              </a:rPr>
              <a:t>服务器</a:t>
            </a:r>
            <a:endParaRPr lang="zh-CN" altLang="en-US" baseline="-25000">
              <a:latin typeface="Comic Sans MS" panose="030F0702030302020204" pitchFamily="66" charset="0"/>
            </a:endParaRPr>
          </a:p>
        </p:txBody>
      </p:sp>
      <p:sp>
        <p:nvSpPr>
          <p:cNvPr id="6173" name="Text Box 38">
            <a:extLst>
              <a:ext uri="{FF2B5EF4-FFF2-40B4-BE49-F238E27FC236}">
                <a16:creationId xmlns:a16="http://schemas.microsoft.com/office/drawing/2014/main" id="{8639DF52-087E-E450-D84E-59C783564AA0}"/>
              </a:ext>
            </a:extLst>
          </p:cNvPr>
          <p:cNvSpPr txBox="1">
            <a:spLocks noChangeArrowheads="1"/>
          </p:cNvSpPr>
          <p:nvPr/>
        </p:nvSpPr>
        <p:spPr bwMode="auto">
          <a:xfrm>
            <a:off x="7413625" y="2000251"/>
            <a:ext cx="2478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网络 </a:t>
            </a:r>
            <a:r>
              <a:rPr lang="en-US" altLang="zh-CN">
                <a:latin typeface="Comic Sans MS" panose="030F0702030302020204" pitchFamily="66" charset="0"/>
              </a:rPr>
              <a:t>(</a:t>
            </a:r>
            <a:r>
              <a:rPr lang="zh-CN" altLang="en-US">
                <a:latin typeface="Comic Sans MS" panose="030F0702030302020204" pitchFamily="66" charset="0"/>
              </a:rPr>
              <a:t>具有充裕的带宽</a:t>
            </a:r>
            <a:r>
              <a:rPr lang="en-US" altLang="zh-CN">
                <a:latin typeface="Comic Sans MS" panose="030F0702030302020204" pitchFamily="66" charset="0"/>
              </a:rPr>
              <a:t>)</a:t>
            </a:r>
          </a:p>
        </p:txBody>
      </p:sp>
      <p:sp>
        <p:nvSpPr>
          <p:cNvPr id="6174" name="AutoShape 39">
            <a:extLst>
              <a:ext uri="{FF2B5EF4-FFF2-40B4-BE49-F238E27FC236}">
                <a16:creationId xmlns:a16="http://schemas.microsoft.com/office/drawing/2014/main" id="{5EC2B375-998D-0838-71AE-2031B26FB999}"/>
              </a:ext>
            </a:extLst>
          </p:cNvPr>
          <p:cNvSpPr>
            <a:spLocks noChangeArrowheads="1"/>
          </p:cNvSpPr>
          <p:nvPr/>
        </p:nvSpPr>
        <p:spPr bwMode="auto">
          <a:xfrm>
            <a:off x="6356351" y="1022351"/>
            <a:ext cx="347663" cy="644525"/>
          </a:xfrm>
          <a:prstGeom prst="can">
            <a:avLst>
              <a:gd name="adj" fmla="val 46347"/>
            </a:avLst>
          </a:prstGeom>
          <a:solidFill>
            <a:srgbClr val="0099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5" name="Text Box 40">
            <a:extLst>
              <a:ext uri="{FF2B5EF4-FFF2-40B4-BE49-F238E27FC236}">
                <a16:creationId xmlns:a16="http://schemas.microsoft.com/office/drawing/2014/main" id="{4B6F93CA-D997-3B2B-857F-C1B415C774BE}"/>
              </a:ext>
            </a:extLst>
          </p:cNvPr>
          <p:cNvSpPr txBox="1">
            <a:spLocks noChangeArrowheads="1"/>
          </p:cNvSpPr>
          <p:nvPr/>
        </p:nvSpPr>
        <p:spPr bwMode="auto">
          <a:xfrm>
            <a:off x="6303963" y="1203326"/>
            <a:ext cx="41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1">
                <a:solidFill>
                  <a:schemeClr val="bg1"/>
                </a:solidFill>
                <a:latin typeface="Comic Sans MS" panose="030F0702030302020204" pitchFamily="66" charset="0"/>
              </a:rPr>
              <a:t>F</a:t>
            </a:r>
            <a:endParaRPr lang="en-US" altLang="zh-CN" i="1" baseline="-25000">
              <a:solidFill>
                <a:schemeClr val="bg1"/>
              </a:solidFill>
              <a:latin typeface="Comic Sans MS" panose="030F0702030302020204" pitchFamily="66" charset="0"/>
            </a:endParaRPr>
          </a:p>
        </p:txBody>
      </p:sp>
      <p:sp>
        <p:nvSpPr>
          <p:cNvPr id="6176" name="Rectangle 41">
            <a:extLst>
              <a:ext uri="{FF2B5EF4-FFF2-40B4-BE49-F238E27FC236}">
                <a16:creationId xmlns:a16="http://schemas.microsoft.com/office/drawing/2014/main" id="{DF204E86-6654-AF42-3D22-4B5F629A34AB}"/>
              </a:ext>
            </a:extLst>
          </p:cNvPr>
          <p:cNvSpPr>
            <a:spLocks noGrp="1" noChangeArrowheads="1"/>
          </p:cNvSpPr>
          <p:nvPr>
            <p:ph type="body" idx="1"/>
          </p:nvPr>
        </p:nvSpPr>
        <p:spPr>
          <a:xfrm>
            <a:off x="1909764" y="1614489"/>
            <a:ext cx="3760787" cy="2390775"/>
          </a:xfrm>
        </p:spPr>
        <p:txBody>
          <a:bodyPr/>
          <a:lstStyle/>
          <a:p>
            <a:r>
              <a:rPr lang="zh-CN" altLang="en-US" sz="2400">
                <a:latin typeface="楷体" panose="02010609060101010101" pitchFamily="49" charset="-122"/>
                <a:ea typeface="楷体" panose="02010609060101010101" pitchFamily="49" charset="-122"/>
              </a:rPr>
              <a:t>服务器连续地发送</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个拷贝</a:t>
            </a:r>
            <a:r>
              <a:rPr lang="en-US" altLang="zh-CN" sz="2400">
                <a:latin typeface="楷体" panose="02010609060101010101" pitchFamily="49" charset="-122"/>
                <a:ea typeface="楷体" panose="02010609060101010101" pitchFamily="49" charset="-122"/>
              </a:rPr>
              <a:t>:</a:t>
            </a:r>
          </a:p>
          <a:p>
            <a:pPr lvl="1"/>
            <a:r>
              <a:rPr lang="zh-CN" altLang="en-US">
                <a:latin typeface="楷体" panose="02010609060101010101" pitchFamily="49" charset="-122"/>
                <a:ea typeface="楷体" panose="02010609060101010101" pitchFamily="49" charset="-122"/>
              </a:rPr>
              <a:t>至少</a:t>
            </a:r>
            <a:r>
              <a:rPr lang="en-US" altLang="zh-CN" i="1">
                <a:latin typeface="楷体" panose="02010609060101010101" pitchFamily="49" charset="-122"/>
                <a:ea typeface="楷体" panose="02010609060101010101" pitchFamily="49" charset="-122"/>
              </a:rPr>
              <a:t>NF/u</a:t>
            </a:r>
            <a:r>
              <a:rPr lang="en-US" altLang="zh-CN" i="1" baseline="-25000">
                <a:latin typeface="楷体" panose="02010609060101010101" pitchFamily="49" charset="-122"/>
                <a:ea typeface="楷体" panose="02010609060101010101" pitchFamily="49" charset="-122"/>
              </a:rPr>
              <a:t>s</a:t>
            </a:r>
            <a:r>
              <a:rPr lang="en-US" altLang="zh-CN" baseline="-25000">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的时间 </a:t>
            </a:r>
          </a:p>
          <a:p>
            <a:r>
              <a:rPr lang="zh-CN" altLang="en-US" sz="2400">
                <a:latin typeface="楷体" panose="02010609060101010101" pitchFamily="49" charset="-122"/>
                <a:ea typeface="楷体" panose="02010609060101010101" pitchFamily="49" charset="-122"/>
              </a:rPr>
              <a:t>客户</a:t>
            </a:r>
            <a:r>
              <a:rPr lang="en-US" altLang="zh-CN" sz="2400">
                <a:latin typeface="楷体" panose="02010609060101010101" pitchFamily="49" charset="-122"/>
                <a:ea typeface="楷体" panose="02010609060101010101" pitchFamily="49" charset="-122"/>
              </a:rPr>
              <a:t>i</a:t>
            </a:r>
            <a:r>
              <a:rPr lang="zh-CN" altLang="en-US" sz="2400">
                <a:latin typeface="楷体" panose="02010609060101010101" pitchFamily="49" charset="-122"/>
                <a:ea typeface="楷体" panose="02010609060101010101" pitchFamily="49" charset="-122"/>
              </a:rPr>
              <a:t>花费</a:t>
            </a:r>
            <a:r>
              <a:rPr lang="en-US" altLang="zh-CN" sz="2400">
                <a:latin typeface="楷体" panose="02010609060101010101" pitchFamily="49" charset="-122"/>
                <a:ea typeface="楷体" panose="02010609060101010101" pitchFamily="49" charset="-122"/>
              </a:rPr>
              <a:t>F/d</a:t>
            </a:r>
            <a:r>
              <a:rPr lang="en-US" altLang="zh-CN" sz="2400" baseline="-25000">
                <a:latin typeface="楷体" panose="02010609060101010101" pitchFamily="49" charset="-122"/>
                <a:ea typeface="楷体" panose="02010609060101010101" pitchFamily="49" charset="-122"/>
              </a:rPr>
              <a:t>i</a:t>
            </a:r>
            <a:r>
              <a:rPr lang="zh-CN" altLang="en-US" sz="2400">
                <a:latin typeface="楷体" panose="02010609060101010101" pitchFamily="49" charset="-122"/>
                <a:ea typeface="楷体" panose="02010609060101010101" pitchFamily="49" charset="-122"/>
              </a:rPr>
              <a:t>的时间来下载</a:t>
            </a:r>
            <a:endParaRPr lang="en-US" altLang="zh-CN" sz="2400">
              <a:latin typeface="楷体" panose="02010609060101010101" pitchFamily="49" charset="-122"/>
              <a:ea typeface="楷体" panose="02010609060101010101" pitchFamily="49" charset="-122"/>
            </a:endParaRPr>
          </a:p>
        </p:txBody>
      </p:sp>
      <p:sp>
        <p:nvSpPr>
          <p:cNvPr id="120874" name="Line 42">
            <a:extLst>
              <a:ext uri="{FF2B5EF4-FFF2-40B4-BE49-F238E27FC236}">
                <a16:creationId xmlns:a16="http://schemas.microsoft.com/office/drawing/2014/main" id="{D99B5873-2DE2-8CC5-F7F3-23CA9DACA394}"/>
              </a:ext>
            </a:extLst>
          </p:cNvPr>
          <p:cNvSpPr>
            <a:spLocks noChangeShapeType="1"/>
          </p:cNvSpPr>
          <p:nvPr/>
        </p:nvSpPr>
        <p:spPr bwMode="auto">
          <a:xfrm flipV="1">
            <a:off x="6024563" y="3716339"/>
            <a:ext cx="717550" cy="865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5" name="Text Box 43">
            <a:extLst>
              <a:ext uri="{FF2B5EF4-FFF2-40B4-BE49-F238E27FC236}">
                <a16:creationId xmlns:a16="http://schemas.microsoft.com/office/drawing/2014/main" id="{D6D2155D-A164-7093-1A29-C52D6253215C}"/>
              </a:ext>
            </a:extLst>
          </p:cNvPr>
          <p:cNvSpPr txBox="1">
            <a:spLocks noChangeArrowheads="1"/>
          </p:cNvSpPr>
          <p:nvPr/>
        </p:nvSpPr>
        <p:spPr bwMode="auto">
          <a:xfrm>
            <a:off x="5808664" y="3429001"/>
            <a:ext cx="22558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accent2"/>
              </a:buClr>
              <a:buSzPct val="85000"/>
              <a:buFont typeface="ZapfDingbats" pitchFamily="82" charset="2"/>
              <a:buNone/>
            </a:pPr>
            <a:r>
              <a:rPr lang="zh-CN" altLang="en-US" sz="2400">
                <a:latin typeface="楷体" panose="02010609060101010101" pitchFamily="49" charset="-122"/>
                <a:ea typeface="楷体" panose="02010609060101010101" pitchFamily="49" charset="-122"/>
              </a:rPr>
              <a:t>随着</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线性增加</a:t>
            </a:r>
            <a:endParaRPr lang="en-US" altLang="zh-CN" sz="2400">
              <a:latin typeface="楷体" panose="02010609060101010101" pitchFamily="49" charset="-122"/>
              <a:ea typeface="楷体" panose="02010609060101010101" pitchFamily="49" charset="-122"/>
            </a:endParaRPr>
          </a:p>
        </p:txBody>
      </p:sp>
      <p:grpSp>
        <p:nvGrpSpPr>
          <p:cNvPr id="3" name="Group 44">
            <a:extLst>
              <a:ext uri="{FF2B5EF4-FFF2-40B4-BE49-F238E27FC236}">
                <a16:creationId xmlns:a16="http://schemas.microsoft.com/office/drawing/2014/main" id="{F4FF7022-6FF3-6916-39DF-DE596EC31F20}"/>
              </a:ext>
            </a:extLst>
          </p:cNvPr>
          <p:cNvGrpSpPr>
            <a:grpSpLocks/>
          </p:cNvGrpSpPr>
          <p:nvPr/>
        </p:nvGrpSpPr>
        <p:grpSpPr bwMode="auto">
          <a:xfrm>
            <a:off x="1855788" y="3602039"/>
            <a:ext cx="8369300" cy="1798637"/>
            <a:chOff x="209" y="2550"/>
            <a:chExt cx="5272" cy="1133"/>
          </a:xfrm>
        </p:grpSpPr>
        <p:sp>
          <p:nvSpPr>
            <p:cNvPr id="6187" name="Oval 45">
              <a:extLst>
                <a:ext uri="{FF2B5EF4-FFF2-40B4-BE49-F238E27FC236}">
                  <a16:creationId xmlns:a16="http://schemas.microsoft.com/office/drawing/2014/main" id="{0D57D615-4B90-9E1A-42F4-175DEBB1BDEF}"/>
                </a:ext>
              </a:extLst>
            </p:cNvPr>
            <p:cNvSpPr>
              <a:spLocks noChangeArrowheads="1"/>
            </p:cNvSpPr>
            <p:nvPr/>
          </p:nvSpPr>
          <p:spPr bwMode="auto">
            <a:xfrm>
              <a:off x="4566" y="2550"/>
              <a:ext cx="47" cy="61"/>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88" name="Oval 46">
              <a:extLst>
                <a:ext uri="{FF2B5EF4-FFF2-40B4-BE49-F238E27FC236}">
                  <a16:creationId xmlns:a16="http://schemas.microsoft.com/office/drawing/2014/main" id="{DB284890-F14A-11C2-268E-421E032635FD}"/>
                </a:ext>
              </a:extLst>
            </p:cNvPr>
            <p:cNvSpPr>
              <a:spLocks noChangeArrowheads="1"/>
            </p:cNvSpPr>
            <p:nvPr/>
          </p:nvSpPr>
          <p:spPr bwMode="auto">
            <a:xfrm>
              <a:off x="4942" y="2593"/>
              <a:ext cx="47" cy="61"/>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6189" name="Group 47">
              <a:extLst>
                <a:ext uri="{FF2B5EF4-FFF2-40B4-BE49-F238E27FC236}">
                  <a16:creationId xmlns:a16="http://schemas.microsoft.com/office/drawing/2014/main" id="{56AB19FC-EF45-8512-ED69-4B97A7868626}"/>
                </a:ext>
              </a:extLst>
            </p:cNvPr>
            <p:cNvGrpSpPr>
              <a:grpSpLocks/>
            </p:cNvGrpSpPr>
            <p:nvPr/>
          </p:nvGrpSpPr>
          <p:grpSpPr bwMode="auto">
            <a:xfrm>
              <a:off x="2473" y="3048"/>
              <a:ext cx="2968" cy="450"/>
              <a:chOff x="693" y="3074"/>
              <a:chExt cx="2968" cy="450"/>
            </a:xfrm>
          </p:grpSpPr>
          <p:sp>
            <p:nvSpPr>
              <p:cNvPr id="6192" name="Text Box 48">
                <a:extLst>
                  <a:ext uri="{FF2B5EF4-FFF2-40B4-BE49-F238E27FC236}">
                    <a16:creationId xmlns:a16="http://schemas.microsoft.com/office/drawing/2014/main" id="{52B5A96C-B335-263A-812B-E3FD43636458}"/>
                  </a:ext>
                </a:extLst>
              </p:cNvPr>
              <p:cNvSpPr txBox="1">
                <a:spLocks noChangeArrowheads="1"/>
              </p:cNvSpPr>
              <p:nvPr/>
            </p:nvSpPr>
            <p:spPr bwMode="auto">
              <a:xfrm>
                <a:off x="693" y="3074"/>
                <a:ext cx="29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sz="2400">
                    <a:latin typeface="Comic Sans MS" panose="030F0702030302020204" pitchFamily="66" charset="0"/>
                  </a:rPr>
                  <a:t>= d</a:t>
                </a:r>
                <a:r>
                  <a:rPr lang="en-US" altLang="zh-CN" sz="2400" baseline="-25000">
                    <a:latin typeface="Comic Sans MS" panose="030F0702030302020204" pitchFamily="66" charset="0"/>
                  </a:rPr>
                  <a:t>cs</a:t>
                </a:r>
                <a:r>
                  <a:rPr lang="en-US" altLang="zh-CN" sz="2400">
                    <a:latin typeface="Comic Sans MS" panose="030F0702030302020204" pitchFamily="66" charset="0"/>
                  </a:rPr>
                  <a:t> = max </a:t>
                </a:r>
                <a:r>
                  <a:rPr lang="en-US" altLang="zh-CN" sz="2800">
                    <a:latin typeface="Comic Sans MS" panose="030F0702030302020204" pitchFamily="66" charset="0"/>
                  </a:rPr>
                  <a:t>{</a:t>
                </a:r>
                <a:r>
                  <a:rPr lang="en-US" altLang="zh-CN" sz="2400">
                    <a:latin typeface="Comic Sans MS" panose="030F0702030302020204" pitchFamily="66" charset="0"/>
                  </a:rPr>
                  <a:t> </a:t>
                </a:r>
                <a:r>
                  <a:rPr lang="en-US" altLang="zh-CN" sz="2400" i="1">
                    <a:solidFill>
                      <a:srgbClr val="FF0000"/>
                    </a:solidFill>
                    <a:latin typeface="Comic Sans MS" panose="030F0702030302020204" pitchFamily="66" charset="0"/>
                  </a:rPr>
                  <a:t>NF/u</a:t>
                </a:r>
                <a:r>
                  <a:rPr lang="en-US" altLang="zh-CN" sz="2400" i="1" baseline="-25000">
                    <a:solidFill>
                      <a:srgbClr val="FF0000"/>
                    </a:solidFill>
                    <a:latin typeface="Comic Sans MS" panose="030F0702030302020204" pitchFamily="66" charset="0"/>
                  </a:rPr>
                  <a:t>s</a:t>
                </a:r>
                <a:r>
                  <a:rPr lang="en-US" altLang="zh-CN" sz="2400" i="1">
                    <a:latin typeface="Comic Sans MS" panose="030F0702030302020204" pitchFamily="66" charset="0"/>
                  </a:rPr>
                  <a:t>, F/min(d</a:t>
                </a:r>
                <a:r>
                  <a:rPr lang="en-US" altLang="zh-CN" sz="2400" i="1" baseline="-25000">
                    <a:latin typeface="Comic Sans MS" panose="030F0702030302020204" pitchFamily="66" charset="0"/>
                  </a:rPr>
                  <a:t>i</a:t>
                </a:r>
                <a:r>
                  <a:rPr lang="en-US" altLang="zh-CN" sz="2400" i="1">
                    <a:latin typeface="Comic Sans MS" panose="030F0702030302020204" pitchFamily="66" charset="0"/>
                  </a:rPr>
                  <a:t>)</a:t>
                </a:r>
                <a:r>
                  <a:rPr lang="en-US" altLang="zh-CN" sz="2400">
                    <a:latin typeface="Comic Sans MS" panose="030F0702030302020204" pitchFamily="66" charset="0"/>
                  </a:rPr>
                  <a:t> </a:t>
                </a:r>
                <a:r>
                  <a:rPr lang="en-US" altLang="zh-CN" sz="2800">
                    <a:latin typeface="Comic Sans MS" panose="030F0702030302020204" pitchFamily="66" charset="0"/>
                  </a:rPr>
                  <a:t>}</a:t>
                </a:r>
              </a:p>
            </p:txBody>
          </p:sp>
          <p:sp>
            <p:nvSpPr>
              <p:cNvPr id="6193" name="Text Box 49">
                <a:extLst>
                  <a:ext uri="{FF2B5EF4-FFF2-40B4-BE49-F238E27FC236}">
                    <a16:creationId xmlns:a16="http://schemas.microsoft.com/office/drawing/2014/main" id="{660EFD93-9C32-8DD5-C051-EB4D0AB8BF41}"/>
                  </a:ext>
                </a:extLst>
              </p:cNvPr>
              <p:cNvSpPr txBox="1">
                <a:spLocks noChangeArrowheads="1"/>
              </p:cNvSpPr>
              <p:nvPr/>
            </p:nvSpPr>
            <p:spPr bwMode="auto">
              <a:xfrm>
                <a:off x="2863" y="3274"/>
                <a:ext cx="1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sz="2000" b="1" i="1">
                    <a:latin typeface="Comic Sans MS" panose="030F0702030302020204" pitchFamily="66" charset="0"/>
                  </a:rPr>
                  <a:t>i</a:t>
                </a:r>
              </a:p>
            </p:txBody>
          </p:sp>
        </p:grpSp>
        <p:sp>
          <p:nvSpPr>
            <p:cNvPr id="22574" name="Text Box 50">
              <a:extLst>
                <a:ext uri="{FF2B5EF4-FFF2-40B4-BE49-F238E27FC236}">
                  <a16:creationId xmlns:a16="http://schemas.microsoft.com/office/drawing/2014/main" id="{5890CB5B-F18D-6377-13AC-875F17B77287}"/>
                </a:ext>
              </a:extLst>
            </p:cNvPr>
            <p:cNvSpPr txBox="1">
              <a:spLocks noChangeArrowheads="1"/>
            </p:cNvSpPr>
            <p:nvPr/>
          </p:nvSpPr>
          <p:spPr bwMode="auto">
            <a:xfrm>
              <a:off x="450" y="2888"/>
              <a:ext cx="2086" cy="710"/>
            </a:xfrm>
            <a:prstGeom prst="rect">
              <a:avLst/>
            </a:prstGeom>
            <a:noFill/>
            <a:ln w="9525" algn="ctr">
              <a:noFill/>
              <a:miter lim="800000"/>
              <a:headEnd/>
              <a:tailEnd/>
            </a:ln>
          </p:spPr>
          <p:txBody>
            <a:bodyPr>
              <a:spAutoFit/>
            </a:bodyPr>
            <a:lstStyle/>
            <a:p>
              <a:pPr>
                <a:lnSpc>
                  <a:spcPct val="80000"/>
                </a:lnSpc>
                <a:spcBef>
                  <a:spcPct val="20000"/>
                </a:spcBef>
                <a:buClr>
                  <a:schemeClr val="accent2"/>
                </a:buClr>
                <a:buSzPct val="85000"/>
                <a:buFont typeface="ZapfDingbats" pitchFamily="82" charset="2"/>
                <a:buNone/>
                <a:defRPr/>
              </a:pPr>
              <a:r>
                <a:rPr lang="zh-CN" altLang="en-US" sz="2400" dirty="0">
                  <a:latin typeface="楷体" pitchFamily="49" charset="-122"/>
                  <a:ea typeface="楷体" pitchFamily="49" charset="-122"/>
                </a:rPr>
                <a:t>在客户</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服务器方法</a:t>
              </a:r>
            </a:p>
            <a:p>
              <a:pPr indent="-342900">
                <a:lnSpc>
                  <a:spcPct val="80000"/>
                </a:lnSpc>
                <a:spcBef>
                  <a:spcPct val="20000"/>
                </a:spcBef>
                <a:buClr>
                  <a:schemeClr val="accent2"/>
                </a:buClr>
                <a:buSzPct val="85000"/>
                <a:defRPr/>
              </a:pPr>
              <a:r>
                <a:rPr lang="zh-CN" altLang="en-US" sz="2400" dirty="0">
                  <a:latin typeface="楷体" pitchFamily="49" charset="-122"/>
                  <a:ea typeface="楷体" pitchFamily="49" charset="-122"/>
                </a:rPr>
                <a:t>中将文件传输到</a:t>
              </a:r>
            </a:p>
            <a:p>
              <a:pPr indent="-342900">
                <a:lnSpc>
                  <a:spcPct val="80000"/>
                </a:lnSpc>
                <a:spcBef>
                  <a:spcPct val="20000"/>
                </a:spcBef>
                <a:buClr>
                  <a:schemeClr val="accent2"/>
                </a:buClr>
                <a:buSzPct val="85000"/>
                <a:defRPr/>
              </a:pPr>
              <a:r>
                <a:rPr lang="en-US" altLang="zh-CN" sz="2400" dirty="0">
                  <a:latin typeface="楷体" pitchFamily="49" charset="-122"/>
                  <a:ea typeface="楷体" pitchFamily="49" charset="-122"/>
                </a:rPr>
                <a:t>N</a:t>
              </a:r>
              <a:r>
                <a:rPr lang="zh-CN" altLang="en-US" sz="2400" dirty="0">
                  <a:latin typeface="楷体" pitchFamily="49" charset="-122"/>
                  <a:ea typeface="楷体" pitchFamily="49" charset="-122"/>
                </a:rPr>
                <a:t>个客户需要的时间</a:t>
              </a:r>
              <a:endParaRPr lang="en-US" altLang="zh-CN" sz="2800" dirty="0">
                <a:latin typeface="楷体" pitchFamily="49" charset="-122"/>
                <a:ea typeface="楷体" pitchFamily="49" charset="-122"/>
              </a:endParaRPr>
            </a:p>
          </p:txBody>
        </p:sp>
        <p:sp>
          <p:nvSpPr>
            <p:cNvPr id="6191" name="Rectangle 51">
              <a:extLst>
                <a:ext uri="{FF2B5EF4-FFF2-40B4-BE49-F238E27FC236}">
                  <a16:creationId xmlns:a16="http://schemas.microsoft.com/office/drawing/2014/main" id="{71ECAA15-64F7-929C-AB90-424E2731F842}"/>
                </a:ext>
              </a:extLst>
            </p:cNvPr>
            <p:cNvSpPr>
              <a:spLocks noChangeArrowheads="1"/>
            </p:cNvSpPr>
            <p:nvPr/>
          </p:nvSpPr>
          <p:spPr bwMode="auto">
            <a:xfrm>
              <a:off x="209" y="2740"/>
              <a:ext cx="5272" cy="943"/>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6181" name="Rectangle 55">
            <a:extLst>
              <a:ext uri="{FF2B5EF4-FFF2-40B4-BE49-F238E27FC236}">
                <a16:creationId xmlns:a16="http://schemas.microsoft.com/office/drawing/2014/main" id="{38BFA195-87B1-6383-DDC1-84B9DF785BBE}"/>
              </a:ext>
            </a:extLst>
          </p:cNvPr>
          <p:cNvSpPr>
            <a:spLocks noChangeArrowheads="1"/>
          </p:cNvSpPr>
          <p:nvPr/>
        </p:nvSpPr>
        <p:spPr bwMode="auto">
          <a:xfrm>
            <a:off x="1992314" y="979489"/>
            <a:ext cx="83518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chemeClr val="tx2"/>
                </a:solidFill>
                <a:latin typeface="楷体" panose="02010609060101010101" pitchFamily="49" charset="-122"/>
                <a:ea typeface="楷体" panose="02010609060101010101" pitchFamily="49" charset="-122"/>
              </a:rPr>
              <a:t>客户</a:t>
            </a:r>
            <a:r>
              <a:rPr lang="en-US" altLang="zh-CN" sz="2400">
                <a:solidFill>
                  <a:schemeClr val="tx2"/>
                </a:solidFill>
                <a:latin typeface="楷体" panose="02010609060101010101" pitchFamily="49" charset="-122"/>
                <a:ea typeface="楷体" panose="02010609060101010101" pitchFamily="49" charset="-122"/>
              </a:rPr>
              <a:t>-</a:t>
            </a:r>
            <a:r>
              <a:rPr lang="zh-CN" altLang="en-US" sz="2400">
                <a:solidFill>
                  <a:schemeClr val="tx2"/>
                </a:solidFill>
                <a:latin typeface="楷体" panose="02010609060101010101" pitchFamily="49" charset="-122"/>
                <a:ea typeface="楷体" panose="02010609060101010101" pitchFamily="49" charset="-122"/>
              </a:rPr>
              <a:t>服务器：文件传输时间</a:t>
            </a:r>
            <a:endParaRPr lang="en-US" altLang="zh-CN" sz="2400">
              <a:solidFill>
                <a:schemeClr val="tx2"/>
              </a:solidFill>
              <a:latin typeface="楷体" panose="02010609060101010101" pitchFamily="49" charset="-122"/>
              <a:ea typeface="楷体" panose="02010609060101010101" pitchFamily="49" charset="-122"/>
            </a:endParaRPr>
          </a:p>
        </p:txBody>
      </p:sp>
      <p:sp>
        <p:nvSpPr>
          <p:cNvPr id="4" name="日期占位符 3">
            <a:extLst>
              <a:ext uri="{FF2B5EF4-FFF2-40B4-BE49-F238E27FC236}">
                <a16:creationId xmlns:a16="http://schemas.microsoft.com/office/drawing/2014/main" id="{F6BD51D3-29CF-A772-26A0-51E46C1DA994}"/>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DF334E0D-6C7E-4AFC-B7A1-AC1A1AF6A6A2}" type="datetime2">
              <a:rPr lang="zh-CN" altLang="en-US" sz="1600">
                <a:latin typeface="+mj-lt"/>
              </a:rPr>
              <a:pPr>
                <a:defRPr/>
              </a:pPr>
              <a:t>2024年11月29日</a:t>
            </a:fld>
            <a:endParaRPr lang="zh-CN" altLang="zh-CN" sz="1600">
              <a:latin typeface="+mj-lt"/>
            </a:endParaRPr>
          </a:p>
        </p:txBody>
      </p:sp>
      <p:sp>
        <p:nvSpPr>
          <p:cNvPr id="5" name="页脚占位符 4">
            <a:extLst>
              <a:ext uri="{FF2B5EF4-FFF2-40B4-BE49-F238E27FC236}">
                <a16:creationId xmlns:a16="http://schemas.microsoft.com/office/drawing/2014/main" id="{E8562D02-6A7B-C1B4-BA4D-5F4FC1EC612E}"/>
              </a:ext>
            </a:extLst>
          </p:cNvPr>
          <p:cNvSpPr txBox="1">
            <a:spLocks noGrp="1"/>
          </p:cNvSpPr>
          <p:nvPr/>
        </p:nvSpPr>
        <p:spPr bwMode="auto">
          <a:xfrm>
            <a:off x="7319963" y="6237288"/>
            <a:ext cx="28956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B20F0BB-FE45-45D0-8B93-6E0A3169E93C}" type="slidenum">
              <a:rPr lang="en-US" altLang="zh-CN" sz="1600">
                <a:latin typeface="Garamond" panose="02020404030301010803" pitchFamily="18" charset="0"/>
              </a:rPr>
              <a:pPr algn="r"/>
              <a:t>119</a:t>
            </a:fld>
            <a:endParaRPr lang="en-US" altLang="zh-CN" sz="1600">
              <a:latin typeface="Garamond" panose="02020404030301010803" pitchFamily="18" charset="0"/>
            </a:endParaRPr>
          </a:p>
        </p:txBody>
      </p:sp>
      <p:sp>
        <p:nvSpPr>
          <p:cNvPr id="56" name="TextBox 55">
            <a:extLst>
              <a:ext uri="{FF2B5EF4-FFF2-40B4-BE49-F238E27FC236}">
                <a16:creationId xmlns:a16="http://schemas.microsoft.com/office/drawing/2014/main" id="{EC3106FB-83B1-D7C2-4877-34082AB6F31B}"/>
              </a:ext>
            </a:extLst>
          </p:cNvPr>
          <p:cNvSpPr txBox="1">
            <a:spLocks noChangeArrowheads="1"/>
          </p:cNvSpPr>
          <p:nvPr/>
        </p:nvSpPr>
        <p:spPr bwMode="auto">
          <a:xfrm>
            <a:off x="1847851" y="5516563"/>
            <a:ext cx="5160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FF0000"/>
                </a:solidFill>
                <a:latin typeface="楷体" panose="02010609060101010101" pitchFamily="49" charset="-122"/>
                <a:ea typeface="楷体" panose="02010609060101010101" pitchFamily="49" charset="-122"/>
              </a:rPr>
              <a:t>NF/u</a:t>
            </a:r>
            <a:r>
              <a:rPr lang="en-US" altLang="zh-CN" i="1" baseline="-25000">
                <a:solidFill>
                  <a:srgbClr val="FF0000"/>
                </a:solidFill>
                <a:latin typeface="楷体" panose="02010609060101010101" pitchFamily="49" charset="-122"/>
                <a:ea typeface="楷体" panose="02010609060101010101" pitchFamily="49" charset="-122"/>
              </a:rPr>
              <a:t>s</a:t>
            </a:r>
            <a:r>
              <a:rPr lang="zh-CN" altLang="en-US" i="1">
                <a:solidFill>
                  <a:srgbClr val="FF0000"/>
                </a:solidFill>
                <a:latin typeface="楷体" panose="02010609060101010101" pitchFamily="49" charset="-122"/>
                <a:ea typeface="楷体" panose="02010609060101010101" pitchFamily="49" charset="-122"/>
              </a:rPr>
              <a:t>：</a:t>
            </a:r>
            <a:r>
              <a:rPr lang="zh-CN" altLang="en-US">
                <a:solidFill>
                  <a:srgbClr val="FF0000"/>
                </a:solidFill>
                <a:latin typeface="楷体" panose="02010609060101010101" pitchFamily="49" charset="-122"/>
                <a:ea typeface="楷体" panose="02010609060101010101" pitchFamily="49" charset="-122"/>
              </a:rPr>
              <a:t>服务器将</a:t>
            </a:r>
            <a:r>
              <a:rPr lang="en-US" altLang="zh-CN">
                <a:solidFill>
                  <a:srgbClr val="FF0000"/>
                </a:solidFill>
                <a:latin typeface="楷体" panose="02010609060101010101" pitchFamily="49" charset="-122"/>
                <a:ea typeface="楷体" panose="02010609060101010101" pitchFamily="49" charset="-122"/>
              </a:rPr>
              <a:t>N</a:t>
            </a:r>
            <a:r>
              <a:rPr lang="zh-CN" altLang="en-US">
                <a:solidFill>
                  <a:srgbClr val="FF0000"/>
                </a:solidFill>
                <a:latin typeface="楷体" panose="02010609060101010101" pitchFamily="49" charset="-122"/>
                <a:ea typeface="楷体" panose="02010609060101010101" pitchFamily="49" charset="-122"/>
              </a:rPr>
              <a:t>个文件上传到网络需要的时间</a:t>
            </a:r>
            <a:endParaRPr lang="en-US" altLang="zh-CN">
              <a:solidFill>
                <a:srgbClr val="FF0000"/>
              </a:solidFill>
              <a:latin typeface="楷体" panose="02010609060101010101" pitchFamily="49" charset="-122"/>
              <a:ea typeface="楷体" panose="02010609060101010101" pitchFamily="49" charset="-122"/>
            </a:endParaRPr>
          </a:p>
          <a:p>
            <a:r>
              <a:rPr lang="en-US" altLang="zh-CN" i="1">
                <a:solidFill>
                  <a:srgbClr val="FF0000"/>
                </a:solidFill>
                <a:latin typeface="楷体" panose="02010609060101010101" pitchFamily="49" charset="-122"/>
                <a:ea typeface="楷体" panose="02010609060101010101" pitchFamily="49" charset="-122"/>
              </a:rPr>
              <a:t>F/min(d</a:t>
            </a:r>
            <a:r>
              <a:rPr lang="en-US" altLang="zh-CN" i="1" baseline="-25000">
                <a:solidFill>
                  <a:srgbClr val="FF0000"/>
                </a:solidFill>
                <a:latin typeface="楷体" panose="02010609060101010101" pitchFamily="49" charset="-122"/>
                <a:ea typeface="楷体" panose="02010609060101010101" pitchFamily="49" charset="-122"/>
              </a:rPr>
              <a:t>i</a:t>
            </a:r>
            <a:r>
              <a:rPr lang="en-US" altLang="zh-CN" i="1">
                <a:solidFill>
                  <a:srgbClr val="FF0000"/>
                </a:solidFill>
                <a:latin typeface="楷体" panose="02010609060101010101" pitchFamily="49" charset="-122"/>
                <a:ea typeface="楷体" panose="02010609060101010101" pitchFamily="49" charset="-122"/>
              </a:rPr>
              <a:t>)</a:t>
            </a:r>
            <a:r>
              <a:rPr lang="zh-CN" altLang="en-US" i="1">
                <a:solidFill>
                  <a:srgbClr val="FF0000"/>
                </a:solidFill>
                <a:latin typeface="楷体" panose="02010609060101010101" pitchFamily="49" charset="-122"/>
                <a:ea typeface="楷体" panose="02010609060101010101" pitchFamily="49" charset="-122"/>
              </a:rPr>
              <a:t>：</a:t>
            </a:r>
            <a:r>
              <a:rPr lang="zh-CN" altLang="en-US">
                <a:solidFill>
                  <a:srgbClr val="FF0000"/>
                </a:solidFill>
                <a:latin typeface="楷体" panose="02010609060101010101" pitchFamily="49" charset="-122"/>
                <a:ea typeface="楷体" panose="02010609060101010101" pitchFamily="49" charset="-122"/>
              </a:rPr>
              <a:t>下载文件需要的最长时间</a:t>
            </a:r>
          </a:p>
        </p:txBody>
      </p:sp>
      <p:sp>
        <p:nvSpPr>
          <p:cNvPr id="57" name="Text Box 49">
            <a:extLst>
              <a:ext uri="{FF2B5EF4-FFF2-40B4-BE49-F238E27FC236}">
                <a16:creationId xmlns:a16="http://schemas.microsoft.com/office/drawing/2014/main" id="{732FC80B-8B6D-4B05-8B54-0769F30A0395}"/>
              </a:ext>
            </a:extLst>
          </p:cNvPr>
          <p:cNvSpPr txBox="1">
            <a:spLocks noChangeArrowheads="1"/>
          </p:cNvSpPr>
          <p:nvPr/>
        </p:nvSpPr>
        <p:spPr bwMode="auto">
          <a:xfrm>
            <a:off x="2208213" y="5984875"/>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b="1" i="1">
                <a:solidFill>
                  <a:srgbClr val="FF0000"/>
                </a:solidFill>
                <a:latin typeface="Comic Sans MS" panose="030F0702030302020204" pitchFamily="66" charset="0"/>
              </a:rPr>
              <a:t>i</a:t>
            </a:r>
          </a:p>
        </p:txBody>
      </p:sp>
      <p:sp>
        <p:nvSpPr>
          <p:cNvPr id="58" name="TextBox 57">
            <a:extLst>
              <a:ext uri="{FF2B5EF4-FFF2-40B4-BE49-F238E27FC236}">
                <a16:creationId xmlns:a16="http://schemas.microsoft.com/office/drawing/2014/main" id="{3F18CFF8-FFE6-EBBE-10CE-29F88F1013D4}"/>
              </a:ext>
            </a:extLst>
          </p:cNvPr>
          <p:cNvSpPr txBox="1">
            <a:spLocks noChangeArrowheads="1"/>
          </p:cNvSpPr>
          <p:nvPr/>
        </p:nvSpPr>
        <p:spPr bwMode="auto">
          <a:xfrm>
            <a:off x="7104063" y="5589588"/>
            <a:ext cx="3135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当</a:t>
            </a:r>
            <a:r>
              <a:rPr lang="en-US" altLang="zh-CN" i="1">
                <a:latin typeface="楷体" panose="02010609060101010101" pitchFamily="49" charset="-122"/>
                <a:ea typeface="楷体" panose="02010609060101010101" pitchFamily="49" charset="-122"/>
              </a:rPr>
              <a:t>N</a:t>
            </a:r>
            <a:r>
              <a:rPr lang="zh-CN" altLang="en-US">
                <a:latin typeface="楷体" panose="02010609060101010101" pitchFamily="49" charset="-122"/>
                <a:ea typeface="楷体" panose="02010609060101010101" pitchFamily="49" charset="-122"/>
              </a:rPr>
              <a:t>很大时，</a:t>
            </a:r>
            <a:r>
              <a:rPr lang="en-US" altLang="zh-CN" i="1">
                <a:latin typeface="楷体" panose="02010609060101010101" pitchFamily="49" charset="-122"/>
                <a:ea typeface="楷体" panose="02010609060101010101" pitchFamily="49" charset="-122"/>
              </a:rPr>
              <a:t> NF/u</a:t>
            </a:r>
            <a:r>
              <a:rPr lang="en-US" altLang="zh-CN" i="1" baseline="-25000">
                <a:latin typeface="楷体" panose="02010609060101010101" pitchFamily="49" charset="-122"/>
                <a:ea typeface="楷体" panose="02010609060101010101" pitchFamily="49" charset="-122"/>
              </a:rPr>
              <a:t>s</a:t>
            </a:r>
            <a:r>
              <a:rPr lang="zh-CN" altLang="en-US" i="1">
                <a:latin typeface="楷体" panose="02010609060101010101" pitchFamily="49" charset="-122"/>
                <a:ea typeface="楷体" panose="02010609060101010101" pitchFamily="49" charset="-122"/>
              </a:rPr>
              <a:t>会很大，</a:t>
            </a:r>
            <a:endParaRPr lang="en-US" altLang="zh-CN" i="1">
              <a:latin typeface="楷体" panose="02010609060101010101" pitchFamily="49" charset="-122"/>
              <a:ea typeface="楷体" panose="02010609060101010101" pitchFamily="49" charset="-122"/>
            </a:endParaRPr>
          </a:p>
          <a:p>
            <a:r>
              <a:rPr lang="zh-CN" altLang="en-US" i="1">
                <a:latin typeface="楷体" panose="02010609060101010101" pitchFamily="49" charset="-122"/>
                <a:ea typeface="楷体" panose="02010609060101010101" pitchFamily="49" charset="-122"/>
              </a:rPr>
              <a:t>会决定</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cs</a:t>
            </a:r>
            <a:r>
              <a:rPr lang="en-US" altLang="zh-CN">
                <a:latin typeface="楷体" panose="02010609060101010101" pitchFamily="49" charset="-122"/>
                <a:ea typeface="楷体" panose="02010609060101010101" pitchFamily="49" charset="-122"/>
              </a:rPr>
              <a:t> </a:t>
            </a:r>
            <a:endParaRPr lang="zh-CN" altLang="en-US">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linds(horizontal)">
                                      <p:cBhvr>
                                        <p:cTn id="20" dur="500"/>
                                        <p:tgtEl>
                                          <p:spTgt spid="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20875"/>
                                        </p:tgtEl>
                                        <p:attrNameLst>
                                          <p:attrName>style.visibility</p:attrName>
                                        </p:attrNameLst>
                                      </p:cBhvr>
                                      <p:to>
                                        <p:strVal val="visible"/>
                                      </p:to>
                                    </p:set>
                                    <p:animEffect transition="in" filter="blinds(horizontal)">
                                      <p:cBhvr>
                                        <p:cTn id="25" dur="500"/>
                                        <p:tgtEl>
                                          <p:spTgt spid="120875"/>
                                        </p:tgtEl>
                                      </p:cBhvr>
                                    </p:animEffect>
                                  </p:childTnLst>
                                </p:cTn>
                              </p:par>
                              <p:par>
                                <p:cTn id="26" presetID="3" presetClass="entr" presetSubtype="10" fill="hold" nodeType="withEffect">
                                  <p:stCondLst>
                                    <p:cond delay="0"/>
                                  </p:stCondLst>
                                  <p:childTnLst>
                                    <p:set>
                                      <p:cBhvr>
                                        <p:cTn id="27" dur="1" fill="hold">
                                          <p:stCondLst>
                                            <p:cond delay="0"/>
                                          </p:stCondLst>
                                        </p:cTn>
                                        <p:tgtEl>
                                          <p:spTgt spid="120874"/>
                                        </p:tgtEl>
                                        <p:attrNameLst>
                                          <p:attrName>style.visibility</p:attrName>
                                        </p:attrNameLst>
                                      </p:cBhvr>
                                      <p:to>
                                        <p:strVal val="visible"/>
                                      </p:to>
                                    </p:set>
                                    <p:animEffect transition="in" filter="blinds(horizontal)">
                                      <p:cBhvr>
                                        <p:cTn id="28"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75" grpId="0"/>
      <p:bldP spid="56" grpId="0"/>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956561" cy="1174298"/>
            <a:chOff x="658104" y="373146"/>
            <a:chExt cx="6956561" cy="1174298"/>
          </a:xfrm>
        </p:grpSpPr>
        <p:grpSp>
          <p:nvGrpSpPr>
            <p:cNvPr id="8" name="组合 7"/>
            <p:cNvGrpSpPr/>
            <p:nvPr/>
          </p:nvGrpSpPr>
          <p:grpSpPr>
            <a:xfrm>
              <a:off x="1080814" y="763297"/>
              <a:ext cx="6533851" cy="784147"/>
              <a:chOff x="1839058" y="1058437"/>
              <a:chExt cx="6533851" cy="784147"/>
            </a:xfrm>
          </p:grpSpPr>
          <p:sp>
            <p:nvSpPr>
              <p:cNvPr id="12" name="矩形: 圆角 11"/>
              <p:cNvSpPr/>
              <p:nvPr/>
            </p:nvSpPr>
            <p:spPr>
              <a:xfrm>
                <a:off x="1839058" y="1058437"/>
                <a:ext cx="6049601" cy="78414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8" y="1089973"/>
                <a:ext cx="56915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客户机</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服务器体系结构</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824" y="1538450"/>
            <a:ext cx="3353050" cy="4581867"/>
          </a:xfrm>
          <a:prstGeom prst="rect">
            <a:avLst/>
          </a:prstGeom>
        </p:spPr>
      </p:pic>
      <p:sp>
        <p:nvSpPr>
          <p:cNvPr id="365" name="Line 800"/>
          <p:cNvSpPr>
            <a:spLocks noChangeShapeType="1"/>
          </p:cNvSpPr>
          <p:nvPr/>
        </p:nvSpPr>
        <p:spPr bwMode="auto">
          <a:xfrm>
            <a:off x="9108780" y="2001878"/>
            <a:ext cx="629189" cy="3484522"/>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66" name="Line 800"/>
          <p:cNvSpPr>
            <a:spLocks noChangeShapeType="1"/>
          </p:cNvSpPr>
          <p:nvPr/>
        </p:nvSpPr>
        <p:spPr bwMode="auto">
          <a:xfrm>
            <a:off x="8631098" y="3208490"/>
            <a:ext cx="743659" cy="1848940"/>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组合 19"/>
          <p:cNvGrpSpPr/>
          <p:nvPr/>
        </p:nvGrpSpPr>
        <p:grpSpPr>
          <a:xfrm>
            <a:off x="518487" y="1693627"/>
            <a:ext cx="2325735" cy="584775"/>
            <a:chOff x="1263765" y="4127662"/>
            <a:chExt cx="2742830" cy="584775"/>
          </a:xfrm>
        </p:grpSpPr>
        <p:sp>
          <p:nvSpPr>
            <p:cNvPr id="21" name="矩形: 圆角 20"/>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63765" y="4189216"/>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组合 22"/>
          <p:cNvGrpSpPr/>
          <p:nvPr/>
        </p:nvGrpSpPr>
        <p:grpSpPr>
          <a:xfrm>
            <a:off x="518488" y="3316198"/>
            <a:ext cx="2325733" cy="584775"/>
            <a:chOff x="1263765" y="4127662"/>
            <a:chExt cx="2742830" cy="584775"/>
          </a:xfrm>
        </p:grpSpPr>
        <p:sp>
          <p:nvSpPr>
            <p:cNvPr id="24" name="矩形: 圆角 23"/>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63765" y="4203284"/>
              <a:ext cx="274282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6" name="Text Box 79"/>
          <p:cNvSpPr txBox="1">
            <a:spLocks noChangeArrowheads="1"/>
          </p:cNvSpPr>
          <p:nvPr/>
        </p:nvSpPr>
        <p:spPr bwMode="auto">
          <a:xfrm>
            <a:off x="896303" y="2575818"/>
            <a:ext cx="4184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客户机之间不能互相通信。</a:t>
            </a:r>
          </a:p>
        </p:txBody>
      </p:sp>
      <p:sp>
        <p:nvSpPr>
          <p:cNvPr id="27" name="Text Box 79"/>
          <p:cNvSpPr txBox="1">
            <a:spLocks noChangeArrowheads="1"/>
          </p:cNvSpPr>
          <p:nvPr/>
        </p:nvSpPr>
        <p:spPr bwMode="auto">
          <a:xfrm>
            <a:off x="896302" y="4040303"/>
            <a:ext cx="6689789"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为提高服务器的处理能力， 通常采用服务器集群（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Server Farm</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8211564D-0146-4232-9842-A10FB28613C8}"/>
              </a:ext>
            </a:extLst>
          </p:cNvPr>
          <p:cNvSpPr>
            <a:spLocks noGrp="1"/>
          </p:cNvSpPr>
          <p:nvPr>
            <p:ph type="sldNum" sz="quarter" idx="12"/>
          </p:nvPr>
        </p:nvSpPr>
        <p:spPr/>
        <p:txBody>
          <a:bodyPr/>
          <a:lstStyle/>
          <a:p>
            <a:fld id="{91F2D4EF-46D4-4764-B373-FC59CD1D281E}"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Freeform 3">
            <a:extLst>
              <a:ext uri="{FF2B5EF4-FFF2-40B4-BE49-F238E27FC236}">
                <a16:creationId xmlns:a16="http://schemas.microsoft.com/office/drawing/2014/main" id="{DD7B3CCC-C20C-8ECD-C25B-2A85CBC65953}"/>
              </a:ext>
            </a:extLst>
          </p:cNvPr>
          <p:cNvSpPr>
            <a:spLocks/>
          </p:cNvSpPr>
          <p:nvPr/>
        </p:nvSpPr>
        <p:spPr bwMode="auto">
          <a:xfrm>
            <a:off x="7783514" y="1712914"/>
            <a:ext cx="2497137" cy="16779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7174" name="Group 4">
            <a:extLst>
              <a:ext uri="{FF2B5EF4-FFF2-40B4-BE49-F238E27FC236}">
                <a16:creationId xmlns:a16="http://schemas.microsoft.com/office/drawing/2014/main" id="{2240C7B7-CFFD-6002-8E39-C097B60F95D2}"/>
              </a:ext>
            </a:extLst>
          </p:cNvPr>
          <p:cNvGrpSpPr>
            <a:grpSpLocks/>
          </p:cNvGrpSpPr>
          <p:nvPr/>
        </p:nvGrpSpPr>
        <p:grpSpPr bwMode="auto">
          <a:xfrm>
            <a:off x="7240588" y="1047750"/>
            <a:ext cx="355600" cy="692150"/>
            <a:chOff x="4180" y="783"/>
            <a:chExt cx="150" cy="307"/>
          </a:xfrm>
        </p:grpSpPr>
        <p:sp>
          <p:nvSpPr>
            <p:cNvPr id="7217" name="AutoShape 5">
              <a:extLst>
                <a:ext uri="{FF2B5EF4-FFF2-40B4-BE49-F238E27FC236}">
                  <a16:creationId xmlns:a16="http://schemas.microsoft.com/office/drawing/2014/main" id="{6D3F5B70-5559-6510-CA28-459F708605A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18" name="Rectangle 6">
              <a:extLst>
                <a:ext uri="{FF2B5EF4-FFF2-40B4-BE49-F238E27FC236}">
                  <a16:creationId xmlns:a16="http://schemas.microsoft.com/office/drawing/2014/main" id="{B7E70B83-46D7-3B84-623C-E85DE0567F6E}"/>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19" name="Rectangle 7">
              <a:extLst>
                <a:ext uri="{FF2B5EF4-FFF2-40B4-BE49-F238E27FC236}">
                  <a16:creationId xmlns:a16="http://schemas.microsoft.com/office/drawing/2014/main" id="{3F2EA523-4905-7C06-CF12-3B606225F460}"/>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20" name="AutoShape 8">
              <a:extLst>
                <a:ext uri="{FF2B5EF4-FFF2-40B4-BE49-F238E27FC236}">
                  <a16:creationId xmlns:a16="http://schemas.microsoft.com/office/drawing/2014/main" id="{D3821F21-67B8-2B0E-BB61-53E86658F54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21" name="Line 9">
              <a:extLst>
                <a:ext uri="{FF2B5EF4-FFF2-40B4-BE49-F238E27FC236}">
                  <a16:creationId xmlns:a16="http://schemas.microsoft.com/office/drawing/2014/main" id="{899B3100-16CF-3A6E-073D-2E61D28BF295}"/>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2" name="Line 10">
              <a:extLst>
                <a:ext uri="{FF2B5EF4-FFF2-40B4-BE49-F238E27FC236}">
                  <a16:creationId xmlns:a16="http://schemas.microsoft.com/office/drawing/2014/main" id="{9DA995F3-67B7-2B04-8B35-3E39160F9A93}"/>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3" name="Rectangle 11">
              <a:extLst>
                <a:ext uri="{FF2B5EF4-FFF2-40B4-BE49-F238E27FC236}">
                  <a16:creationId xmlns:a16="http://schemas.microsoft.com/office/drawing/2014/main" id="{DE5AA62F-6D7D-7AC9-2C08-8198AD812720}"/>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24" name="Rectangle 12">
              <a:extLst>
                <a:ext uri="{FF2B5EF4-FFF2-40B4-BE49-F238E27FC236}">
                  <a16:creationId xmlns:a16="http://schemas.microsoft.com/office/drawing/2014/main" id="{2D876B33-B9EC-4237-8AC9-65768DA03E51}"/>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7175" name="Line 13">
            <a:extLst>
              <a:ext uri="{FF2B5EF4-FFF2-40B4-BE49-F238E27FC236}">
                <a16:creationId xmlns:a16="http://schemas.microsoft.com/office/drawing/2014/main" id="{DA0FE308-206D-D50F-92BF-ACE05862B388}"/>
              </a:ext>
            </a:extLst>
          </p:cNvPr>
          <p:cNvSpPr>
            <a:spLocks noChangeShapeType="1"/>
          </p:cNvSpPr>
          <p:nvPr/>
        </p:nvSpPr>
        <p:spPr bwMode="auto">
          <a:xfrm>
            <a:off x="7416801" y="1728789"/>
            <a:ext cx="531813" cy="242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6" name="Text Box 14">
            <a:extLst>
              <a:ext uri="{FF2B5EF4-FFF2-40B4-BE49-F238E27FC236}">
                <a16:creationId xmlns:a16="http://schemas.microsoft.com/office/drawing/2014/main" id="{17F3F11C-4ED8-BE5E-92EB-B0E352B3BCB5}"/>
              </a:ext>
            </a:extLst>
          </p:cNvPr>
          <p:cNvSpPr txBox="1">
            <a:spLocks noChangeArrowheads="1"/>
          </p:cNvSpPr>
          <p:nvPr/>
        </p:nvSpPr>
        <p:spPr bwMode="auto">
          <a:xfrm>
            <a:off x="7654925" y="146843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u</a:t>
            </a:r>
            <a:r>
              <a:rPr lang="en-US" altLang="zh-CN" baseline="-25000"/>
              <a:t>s</a:t>
            </a:r>
          </a:p>
        </p:txBody>
      </p:sp>
      <p:graphicFrame>
        <p:nvGraphicFramePr>
          <p:cNvPr id="7170" name="Object 15">
            <a:extLst>
              <a:ext uri="{FF2B5EF4-FFF2-40B4-BE49-F238E27FC236}">
                <a16:creationId xmlns:a16="http://schemas.microsoft.com/office/drawing/2014/main" id="{1921EFCA-AB10-9758-C19F-6E804331BEF9}"/>
              </a:ext>
            </a:extLst>
          </p:cNvPr>
          <p:cNvGraphicFramePr>
            <a:graphicFrameLocks noChangeAspect="1"/>
          </p:cNvGraphicFramePr>
          <p:nvPr/>
        </p:nvGraphicFramePr>
        <p:xfrm>
          <a:off x="8323264" y="763589"/>
          <a:ext cx="363537" cy="365125"/>
        </p:xfrm>
        <a:graphic>
          <a:graphicData uri="http://schemas.openxmlformats.org/presentationml/2006/ole">
            <mc:AlternateContent xmlns:mc="http://schemas.openxmlformats.org/markup-compatibility/2006">
              <mc:Choice xmlns:v="urn:schemas-microsoft-com:vml" Requires="v">
                <p:oleObj name="Clip" r:id="rId3" imgW="1305000" imgH="1085760" progId="MS_ClipArt_Gallery.2">
                  <p:embed/>
                </p:oleObj>
              </mc:Choice>
              <mc:Fallback>
                <p:oleObj name="Clip" r:id="rId3" imgW="1305000" imgH="1085760" progId="MS_ClipArt_Gallery.2">
                  <p:embed/>
                  <p:pic>
                    <p:nvPicPr>
                      <p:cNvPr id="7170" name="Object 15">
                        <a:extLst>
                          <a:ext uri="{FF2B5EF4-FFF2-40B4-BE49-F238E27FC236}">
                            <a16:creationId xmlns:a16="http://schemas.microsoft.com/office/drawing/2014/main" id="{1921EFCA-AB10-9758-C19F-6E804331B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264" y="763589"/>
                        <a:ext cx="36353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 name="Line 16">
            <a:extLst>
              <a:ext uri="{FF2B5EF4-FFF2-40B4-BE49-F238E27FC236}">
                <a16:creationId xmlns:a16="http://schemas.microsoft.com/office/drawing/2014/main" id="{5F49DB26-A9D6-B95A-19C7-FC6F4BAE522A}"/>
              </a:ext>
            </a:extLst>
          </p:cNvPr>
          <p:cNvSpPr>
            <a:spLocks noChangeShapeType="1"/>
          </p:cNvSpPr>
          <p:nvPr/>
        </p:nvSpPr>
        <p:spPr bwMode="auto">
          <a:xfrm>
            <a:off x="8562976" y="1074739"/>
            <a:ext cx="150813" cy="71437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78" name="Line 17">
            <a:extLst>
              <a:ext uri="{FF2B5EF4-FFF2-40B4-BE49-F238E27FC236}">
                <a16:creationId xmlns:a16="http://schemas.microsoft.com/office/drawing/2014/main" id="{6445409F-2C22-2D25-F7AC-61B7B01FFBDF}"/>
              </a:ext>
            </a:extLst>
          </p:cNvPr>
          <p:cNvSpPr>
            <a:spLocks noChangeShapeType="1"/>
          </p:cNvSpPr>
          <p:nvPr/>
        </p:nvSpPr>
        <p:spPr bwMode="auto">
          <a:xfrm flipH="1" flipV="1">
            <a:off x="8428038" y="1066801"/>
            <a:ext cx="150812" cy="695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79" name="Text Box 18">
            <a:extLst>
              <a:ext uri="{FF2B5EF4-FFF2-40B4-BE49-F238E27FC236}">
                <a16:creationId xmlns:a16="http://schemas.microsoft.com/office/drawing/2014/main" id="{71D9E88D-F338-4657-7370-3E14FA5ABB22}"/>
              </a:ext>
            </a:extLst>
          </p:cNvPr>
          <p:cNvSpPr txBox="1">
            <a:spLocks noChangeArrowheads="1"/>
          </p:cNvSpPr>
          <p:nvPr/>
        </p:nvSpPr>
        <p:spPr bwMode="auto">
          <a:xfrm>
            <a:off x="8915401" y="1193801"/>
            <a:ext cx="55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u</a:t>
            </a:r>
            <a:r>
              <a:rPr lang="en-US" altLang="zh-CN" i="1" baseline="-25000"/>
              <a:t>2</a:t>
            </a:r>
          </a:p>
        </p:txBody>
      </p:sp>
      <p:sp>
        <p:nvSpPr>
          <p:cNvPr id="7180" name="Text Box 19">
            <a:extLst>
              <a:ext uri="{FF2B5EF4-FFF2-40B4-BE49-F238E27FC236}">
                <a16:creationId xmlns:a16="http://schemas.microsoft.com/office/drawing/2014/main" id="{7C294A82-FAB5-CD9C-6ECA-ACB3A785E450}"/>
              </a:ext>
            </a:extLst>
          </p:cNvPr>
          <p:cNvSpPr txBox="1">
            <a:spLocks noChangeArrowheads="1"/>
          </p:cNvSpPr>
          <p:nvPr/>
        </p:nvSpPr>
        <p:spPr bwMode="auto">
          <a:xfrm>
            <a:off x="8589964" y="1277938"/>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d</a:t>
            </a:r>
            <a:r>
              <a:rPr lang="en-US" altLang="zh-CN" i="1" baseline="-25000"/>
              <a:t>1</a:t>
            </a:r>
          </a:p>
        </p:txBody>
      </p:sp>
      <p:graphicFrame>
        <p:nvGraphicFramePr>
          <p:cNvPr id="7171" name="Object 20">
            <a:extLst>
              <a:ext uri="{FF2B5EF4-FFF2-40B4-BE49-F238E27FC236}">
                <a16:creationId xmlns:a16="http://schemas.microsoft.com/office/drawing/2014/main" id="{D3EEBB4B-160C-DB0D-B442-25AEF6E45962}"/>
              </a:ext>
            </a:extLst>
          </p:cNvPr>
          <p:cNvGraphicFramePr>
            <a:graphicFrameLocks noChangeAspect="1"/>
          </p:cNvGraphicFramePr>
          <p:nvPr/>
        </p:nvGraphicFramePr>
        <p:xfrm>
          <a:off x="9266238" y="738189"/>
          <a:ext cx="379412" cy="382587"/>
        </p:xfrm>
        <a:graphic>
          <a:graphicData uri="http://schemas.openxmlformats.org/presentationml/2006/ole">
            <mc:AlternateContent xmlns:mc="http://schemas.openxmlformats.org/markup-compatibility/2006">
              <mc:Choice xmlns:v="urn:schemas-microsoft-com:vml" Requires="v">
                <p:oleObj name="Clip" r:id="rId3" imgW="1305000" imgH="1085760" progId="MS_ClipArt_Gallery.2">
                  <p:embed/>
                </p:oleObj>
              </mc:Choice>
              <mc:Fallback>
                <p:oleObj name="Clip" r:id="rId3" imgW="1305000" imgH="1085760" progId="MS_ClipArt_Gallery.2">
                  <p:embed/>
                  <p:pic>
                    <p:nvPicPr>
                      <p:cNvPr id="7171" name="Object 20">
                        <a:extLst>
                          <a:ext uri="{FF2B5EF4-FFF2-40B4-BE49-F238E27FC236}">
                            <a16:creationId xmlns:a16="http://schemas.microsoft.com/office/drawing/2014/main" id="{D3EEBB4B-160C-DB0D-B442-25AEF6E45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6238" y="738189"/>
                        <a:ext cx="37941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1" name="Line 21">
            <a:extLst>
              <a:ext uri="{FF2B5EF4-FFF2-40B4-BE49-F238E27FC236}">
                <a16:creationId xmlns:a16="http://schemas.microsoft.com/office/drawing/2014/main" id="{B3D81885-4A73-E73F-105D-5AE8B25CD384}"/>
              </a:ext>
            </a:extLst>
          </p:cNvPr>
          <p:cNvSpPr>
            <a:spLocks noChangeShapeType="1"/>
          </p:cNvSpPr>
          <p:nvPr/>
        </p:nvSpPr>
        <p:spPr bwMode="auto">
          <a:xfrm flipV="1">
            <a:off x="9121775" y="1096964"/>
            <a:ext cx="211138" cy="8143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82" name="Line 22">
            <a:extLst>
              <a:ext uri="{FF2B5EF4-FFF2-40B4-BE49-F238E27FC236}">
                <a16:creationId xmlns:a16="http://schemas.microsoft.com/office/drawing/2014/main" id="{4086FAC3-5FD6-1DE8-F5BF-4ECFF9CC7F28}"/>
              </a:ext>
            </a:extLst>
          </p:cNvPr>
          <p:cNvSpPr>
            <a:spLocks noChangeShapeType="1"/>
          </p:cNvSpPr>
          <p:nvPr/>
        </p:nvSpPr>
        <p:spPr bwMode="auto">
          <a:xfrm flipH="1">
            <a:off x="9248776" y="1158876"/>
            <a:ext cx="219075" cy="822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83" name="Text Box 23">
            <a:extLst>
              <a:ext uri="{FF2B5EF4-FFF2-40B4-BE49-F238E27FC236}">
                <a16:creationId xmlns:a16="http://schemas.microsoft.com/office/drawing/2014/main" id="{6C5FCB46-2954-1800-F9AE-680F37E9349E}"/>
              </a:ext>
            </a:extLst>
          </p:cNvPr>
          <p:cNvSpPr txBox="1">
            <a:spLocks noChangeArrowheads="1"/>
          </p:cNvSpPr>
          <p:nvPr/>
        </p:nvSpPr>
        <p:spPr bwMode="auto">
          <a:xfrm>
            <a:off x="9337676" y="1395413"/>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d</a:t>
            </a:r>
            <a:r>
              <a:rPr lang="en-US" altLang="zh-CN" i="1" baseline="-25000"/>
              <a:t>2</a:t>
            </a:r>
          </a:p>
        </p:txBody>
      </p:sp>
      <p:sp>
        <p:nvSpPr>
          <p:cNvPr id="7184" name="Text Box 24">
            <a:extLst>
              <a:ext uri="{FF2B5EF4-FFF2-40B4-BE49-F238E27FC236}">
                <a16:creationId xmlns:a16="http://schemas.microsoft.com/office/drawing/2014/main" id="{ED7AD85D-BA0B-0AA9-9CAB-907C0CF3A305}"/>
              </a:ext>
            </a:extLst>
          </p:cNvPr>
          <p:cNvSpPr txBox="1">
            <a:spLocks noChangeArrowheads="1"/>
          </p:cNvSpPr>
          <p:nvPr/>
        </p:nvSpPr>
        <p:spPr bwMode="auto">
          <a:xfrm>
            <a:off x="8180388" y="1277938"/>
            <a:ext cx="512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u</a:t>
            </a:r>
            <a:r>
              <a:rPr lang="en-US" altLang="zh-CN" i="1" baseline="-25000"/>
              <a:t>1</a:t>
            </a:r>
          </a:p>
        </p:txBody>
      </p:sp>
      <p:sp>
        <p:nvSpPr>
          <p:cNvPr id="7185" name="Oval 25">
            <a:extLst>
              <a:ext uri="{FF2B5EF4-FFF2-40B4-BE49-F238E27FC236}">
                <a16:creationId xmlns:a16="http://schemas.microsoft.com/office/drawing/2014/main" id="{7074B903-E84F-DCE5-1E43-8FD8FD9B3B39}"/>
              </a:ext>
            </a:extLst>
          </p:cNvPr>
          <p:cNvSpPr>
            <a:spLocks noChangeArrowheads="1"/>
          </p:cNvSpPr>
          <p:nvPr/>
        </p:nvSpPr>
        <p:spPr bwMode="auto">
          <a:xfrm>
            <a:off x="7970838" y="2944814"/>
            <a:ext cx="74612" cy="96837"/>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6" name="Oval 26">
            <a:extLst>
              <a:ext uri="{FF2B5EF4-FFF2-40B4-BE49-F238E27FC236}">
                <a16:creationId xmlns:a16="http://schemas.microsoft.com/office/drawing/2014/main" id="{784A1CF8-D6CF-D48B-8DDB-4D14F4A0FE67}"/>
              </a:ext>
            </a:extLst>
          </p:cNvPr>
          <p:cNvSpPr>
            <a:spLocks noChangeArrowheads="1"/>
          </p:cNvSpPr>
          <p:nvPr/>
        </p:nvSpPr>
        <p:spPr bwMode="auto">
          <a:xfrm>
            <a:off x="8435976" y="3190875"/>
            <a:ext cx="74613"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7" name="Oval 27">
            <a:extLst>
              <a:ext uri="{FF2B5EF4-FFF2-40B4-BE49-F238E27FC236}">
                <a16:creationId xmlns:a16="http://schemas.microsoft.com/office/drawing/2014/main" id="{885B123A-6CB7-1958-67BF-303BF298CABD}"/>
              </a:ext>
            </a:extLst>
          </p:cNvPr>
          <p:cNvSpPr>
            <a:spLocks noChangeArrowheads="1"/>
          </p:cNvSpPr>
          <p:nvPr/>
        </p:nvSpPr>
        <p:spPr bwMode="auto">
          <a:xfrm>
            <a:off x="8750301" y="3352800"/>
            <a:ext cx="73025"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8" name="Oval 28">
            <a:extLst>
              <a:ext uri="{FF2B5EF4-FFF2-40B4-BE49-F238E27FC236}">
                <a16:creationId xmlns:a16="http://schemas.microsoft.com/office/drawing/2014/main" id="{AE52CFAD-38B9-EC3E-3025-7CA76025005F}"/>
              </a:ext>
            </a:extLst>
          </p:cNvPr>
          <p:cNvSpPr>
            <a:spLocks noChangeArrowheads="1"/>
          </p:cNvSpPr>
          <p:nvPr/>
        </p:nvSpPr>
        <p:spPr bwMode="auto">
          <a:xfrm>
            <a:off x="9224963" y="3444875"/>
            <a:ext cx="74612"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9" name="Oval 29">
            <a:extLst>
              <a:ext uri="{FF2B5EF4-FFF2-40B4-BE49-F238E27FC236}">
                <a16:creationId xmlns:a16="http://schemas.microsoft.com/office/drawing/2014/main" id="{FF1345DF-1084-44D4-4702-5D9A05BA521C}"/>
              </a:ext>
            </a:extLst>
          </p:cNvPr>
          <p:cNvSpPr>
            <a:spLocks noChangeArrowheads="1"/>
          </p:cNvSpPr>
          <p:nvPr/>
        </p:nvSpPr>
        <p:spPr bwMode="auto">
          <a:xfrm>
            <a:off x="9821863" y="3513139"/>
            <a:ext cx="74612" cy="96837"/>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0" name="Oval 30">
            <a:extLst>
              <a:ext uri="{FF2B5EF4-FFF2-40B4-BE49-F238E27FC236}">
                <a16:creationId xmlns:a16="http://schemas.microsoft.com/office/drawing/2014/main" id="{D38043DC-D27F-FF25-7E5E-3938CC486689}"/>
              </a:ext>
            </a:extLst>
          </p:cNvPr>
          <p:cNvSpPr>
            <a:spLocks noChangeArrowheads="1"/>
          </p:cNvSpPr>
          <p:nvPr/>
        </p:nvSpPr>
        <p:spPr bwMode="auto">
          <a:xfrm>
            <a:off x="10221913" y="3321050"/>
            <a:ext cx="74612"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1" name="Oval 31">
            <a:extLst>
              <a:ext uri="{FF2B5EF4-FFF2-40B4-BE49-F238E27FC236}">
                <a16:creationId xmlns:a16="http://schemas.microsoft.com/office/drawing/2014/main" id="{9601907B-45A9-999C-4D31-977B6A37854B}"/>
              </a:ext>
            </a:extLst>
          </p:cNvPr>
          <p:cNvSpPr>
            <a:spLocks noChangeArrowheads="1"/>
          </p:cNvSpPr>
          <p:nvPr/>
        </p:nvSpPr>
        <p:spPr bwMode="auto">
          <a:xfrm>
            <a:off x="10363201" y="2795589"/>
            <a:ext cx="74613" cy="96837"/>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2" name="Oval 32">
            <a:extLst>
              <a:ext uri="{FF2B5EF4-FFF2-40B4-BE49-F238E27FC236}">
                <a16:creationId xmlns:a16="http://schemas.microsoft.com/office/drawing/2014/main" id="{6C122DE3-09BA-434D-4A38-4BEF862EF24D}"/>
              </a:ext>
            </a:extLst>
          </p:cNvPr>
          <p:cNvSpPr>
            <a:spLocks noChangeArrowheads="1"/>
          </p:cNvSpPr>
          <p:nvPr/>
        </p:nvSpPr>
        <p:spPr bwMode="auto">
          <a:xfrm>
            <a:off x="9818688" y="1677988"/>
            <a:ext cx="74612" cy="9525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3" name="Oval 33">
            <a:extLst>
              <a:ext uri="{FF2B5EF4-FFF2-40B4-BE49-F238E27FC236}">
                <a16:creationId xmlns:a16="http://schemas.microsoft.com/office/drawing/2014/main" id="{FA48DE64-7804-D535-B1AB-71C693CA639D}"/>
              </a:ext>
            </a:extLst>
          </p:cNvPr>
          <p:cNvSpPr>
            <a:spLocks noChangeArrowheads="1"/>
          </p:cNvSpPr>
          <p:nvPr/>
        </p:nvSpPr>
        <p:spPr bwMode="auto">
          <a:xfrm>
            <a:off x="10414001" y="2330450"/>
            <a:ext cx="74613" cy="96838"/>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7172" name="Object 34">
            <a:extLst>
              <a:ext uri="{FF2B5EF4-FFF2-40B4-BE49-F238E27FC236}">
                <a16:creationId xmlns:a16="http://schemas.microsoft.com/office/drawing/2014/main" id="{6664D8EC-38EA-F422-8EAF-1609F0893BFA}"/>
              </a:ext>
            </a:extLst>
          </p:cNvPr>
          <p:cNvGraphicFramePr>
            <a:graphicFrameLocks noChangeAspect="1"/>
          </p:cNvGraphicFramePr>
          <p:nvPr/>
        </p:nvGraphicFramePr>
        <p:xfrm>
          <a:off x="6772275" y="2262189"/>
          <a:ext cx="374650" cy="376237"/>
        </p:xfrm>
        <a:graphic>
          <a:graphicData uri="http://schemas.openxmlformats.org/presentationml/2006/ole">
            <mc:AlternateContent xmlns:mc="http://schemas.openxmlformats.org/markup-compatibility/2006">
              <mc:Choice xmlns:v="urn:schemas-microsoft-com:vml" Requires="v">
                <p:oleObj name="Clip" r:id="rId3" imgW="1305000" imgH="1085760" progId="MS_ClipArt_Gallery.2">
                  <p:embed/>
                </p:oleObj>
              </mc:Choice>
              <mc:Fallback>
                <p:oleObj name="Clip" r:id="rId3" imgW="1305000" imgH="1085760" progId="MS_ClipArt_Gallery.2">
                  <p:embed/>
                  <p:pic>
                    <p:nvPicPr>
                      <p:cNvPr id="7172" name="Object 34">
                        <a:extLst>
                          <a:ext uri="{FF2B5EF4-FFF2-40B4-BE49-F238E27FC236}">
                            <a16:creationId xmlns:a16="http://schemas.microsoft.com/office/drawing/2014/main" id="{6664D8EC-38EA-F422-8EAF-1609F0893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275" y="2262189"/>
                        <a:ext cx="37465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4" name="Line 35">
            <a:extLst>
              <a:ext uri="{FF2B5EF4-FFF2-40B4-BE49-F238E27FC236}">
                <a16:creationId xmlns:a16="http://schemas.microsoft.com/office/drawing/2014/main" id="{655FE99B-3784-42E2-949D-2C3FF0878F65}"/>
              </a:ext>
            </a:extLst>
          </p:cNvPr>
          <p:cNvSpPr>
            <a:spLocks noChangeShapeType="1"/>
          </p:cNvSpPr>
          <p:nvPr/>
        </p:nvSpPr>
        <p:spPr bwMode="auto">
          <a:xfrm>
            <a:off x="7123113" y="2439988"/>
            <a:ext cx="673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95" name="Line 36">
            <a:extLst>
              <a:ext uri="{FF2B5EF4-FFF2-40B4-BE49-F238E27FC236}">
                <a16:creationId xmlns:a16="http://schemas.microsoft.com/office/drawing/2014/main" id="{1FD4F3B9-C552-09BC-CB85-00F21A82BBAE}"/>
              </a:ext>
            </a:extLst>
          </p:cNvPr>
          <p:cNvSpPr>
            <a:spLocks noChangeShapeType="1"/>
          </p:cNvSpPr>
          <p:nvPr/>
        </p:nvSpPr>
        <p:spPr bwMode="auto">
          <a:xfrm flipH="1">
            <a:off x="7159626" y="2555875"/>
            <a:ext cx="663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96" name="Text Box 37">
            <a:extLst>
              <a:ext uri="{FF2B5EF4-FFF2-40B4-BE49-F238E27FC236}">
                <a16:creationId xmlns:a16="http://schemas.microsoft.com/office/drawing/2014/main" id="{0013F08B-F652-FA99-572C-D1F6C25F22EC}"/>
              </a:ext>
            </a:extLst>
          </p:cNvPr>
          <p:cNvSpPr txBox="1">
            <a:spLocks noChangeArrowheads="1"/>
          </p:cNvSpPr>
          <p:nvPr/>
        </p:nvSpPr>
        <p:spPr bwMode="auto">
          <a:xfrm>
            <a:off x="7248525" y="255428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u</a:t>
            </a:r>
            <a:r>
              <a:rPr lang="en-US" altLang="zh-CN" i="1" baseline="-25000"/>
              <a:t>N</a:t>
            </a:r>
          </a:p>
        </p:txBody>
      </p:sp>
      <p:sp>
        <p:nvSpPr>
          <p:cNvPr id="7197" name="Text Box 38">
            <a:extLst>
              <a:ext uri="{FF2B5EF4-FFF2-40B4-BE49-F238E27FC236}">
                <a16:creationId xmlns:a16="http://schemas.microsoft.com/office/drawing/2014/main" id="{4D6532E3-545D-3707-55F8-D18980154B80}"/>
              </a:ext>
            </a:extLst>
          </p:cNvPr>
          <p:cNvSpPr txBox="1">
            <a:spLocks noChangeArrowheads="1"/>
          </p:cNvSpPr>
          <p:nvPr/>
        </p:nvSpPr>
        <p:spPr bwMode="auto">
          <a:xfrm>
            <a:off x="7250114" y="2087563"/>
            <a:ext cx="528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t>d</a:t>
            </a:r>
            <a:r>
              <a:rPr lang="en-US" altLang="zh-CN" i="1" baseline="-25000"/>
              <a:t>N</a:t>
            </a:r>
          </a:p>
        </p:txBody>
      </p:sp>
      <p:sp>
        <p:nvSpPr>
          <p:cNvPr id="7198" name="Text Box 39">
            <a:extLst>
              <a:ext uri="{FF2B5EF4-FFF2-40B4-BE49-F238E27FC236}">
                <a16:creationId xmlns:a16="http://schemas.microsoft.com/office/drawing/2014/main" id="{6FCCA0CB-0BF1-97B8-076B-E919BE59D0F4}"/>
              </a:ext>
            </a:extLst>
          </p:cNvPr>
          <p:cNvSpPr txBox="1">
            <a:spLocks noChangeArrowheads="1"/>
          </p:cNvSpPr>
          <p:nvPr/>
        </p:nvSpPr>
        <p:spPr bwMode="auto">
          <a:xfrm>
            <a:off x="7058025" y="692151"/>
            <a:ext cx="1011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Comic Sans MS" panose="030F0702030302020204" pitchFamily="66" charset="0"/>
              </a:rPr>
              <a:t>Server</a:t>
            </a:r>
            <a:endParaRPr lang="en-US" altLang="zh-CN" baseline="-25000">
              <a:latin typeface="Comic Sans MS" panose="030F0702030302020204" pitchFamily="66" charset="0"/>
            </a:endParaRPr>
          </a:p>
        </p:txBody>
      </p:sp>
      <p:sp>
        <p:nvSpPr>
          <p:cNvPr id="7199" name="Text Box 40">
            <a:extLst>
              <a:ext uri="{FF2B5EF4-FFF2-40B4-BE49-F238E27FC236}">
                <a16:creationId xmlns:a16="http://schemas.microsoft.com/office/drawing/2014/main" id="{38CBEDB9-4951-22EB-BC86-B7186A325DA9}"/>
              </a:ext>
            </a:extLst>
          </p:cNvPr>
          <p:cNvSpPr txBox="1">
            <a:spLocks noChangeArrowheads="1"/>
          </p:cNvSpPr>
          <p:nvPr/>
        </p:nvSpPr>
        <p:spPr bwMode="auto">
          <a:xfrm>
            <a:off x="7866064" y="2022476"/>
            <a:ext cx="2478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网络</a:t>
            </a:r>
            <a:r>
              <a:rPr lang="en-US" altLang="zh-CN">
                <a:latin typeface="Comic Sans MS" panose="030F0702030302020204" pitchFamily="66" charset="0"/>
              </a:rPr>
              <a:t> (</a:t>
            </a:r>
            <a:r>
              <a:rPr lang="zh-CN" altLang="en-US">
                <a:latin typeface="Comic Sans MS" panose="030F0702030302020204" pitchFamily="66" charset="0"/>
              </a:rPr>
              <a:t>具有充裕的带宽</a:t>
            </a:r>
            <a:r>
              <a:rPr lang="en-US" altLang="zh-CN">
                <a:latin typeface="Comic Sans MS" panose="030F0702030302020204" pitchFamily="66" charset="0"/>
              </a:rPr>
              <a:t>)</a:t>
            </a:r>
          </a:p>
        </p:txBody>
      </p:sp>
      <p:sp>
        <p:nvSpPr>
          <p:cNvPr id="7200" name="AutoShape 41">
            <a:extLst>
              <a:ext uri="{FF2B5EF4-FFF2-40B4-BE49-F238E27FC236}">
                <a16:creationId xmlns:a16="http://schemas.microsoft.com/office/drawing/2014/main" id="{797361BF-35AC-F46D-BA72-257F47897009}"/>
              </a:ext>
            </a:extLst>
          </p:cNvPr>
          <p:cNvSpPr>
            <a:spLocks noChangeArrowheads="1"/>
          </p:cNvSpPr>
          <p:nvPr/>
        </p:nvSpPr>
        <p:spPr bwMode="auto">
          <a:xfrm>
            <a:off x="6808788" y="1044576"/>
            <a:ext cx="347662" cy="644525"/>
          </a:xfrm>
          <a:prstGeom prst="can">
            <a:avLst>
              <a:gd name="adj" fmla="val 46347"/>
            </a:avLst>
          </a:prstGeom>
          <a:solidFill>
            <a:srgbClr val="0099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1" name="Text Box 42">
            <a:extLst>
              <a:ext uri="{FF2B5EF4-FFF2-40B4-BE49-F238E27FC236}">
                <a16:creationId xmlns:a16="http://schemas.microsoft.com/office/drawing/2014/main" id="{54469F86-00BB-65A2-AE25-5D692BF9915D}"/>
              </a:ext>
            </a:extLst>
          </p:cNvPr>
          <p:cNvSpPr txBox="1">
            <a:spLocks noChangeArrowheads="1"/>
          </p:cNvSpPr>
          <p:nvPr/>
        </p:nvSpPr>
        <p:spPr bwMode="auto">
          <a:xfrm>
            <a:off x="6756401" y="1225551"/>
            <a:ext cx="411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1">
                <a:solidFill>
                  <a:schemeClr val="bg1"/>
                </a:solidFill>
                <a:latin typeface="Comic Sans MS" panose="030F0702030302020204" pitchFamily="66" charset="0"/>
              </a:rPr>
              <a:t>F</a:t>
            </a:r>
            <a:endParaRPr lang="en-US" altLang="zh-CN" i="1" baseline="-25000">
              <a:solidFill>
                <a:schemeClr val="bg1"/>
              </a:solidFill>
              <a:latin typeface="Comic Sans MS" panose="030F0702030302020204" pitchFamily="66" charset="0"/>
            </a:endParaRPr>
          </a:p>
        </p:txBody>
      </p:sp>
      <p:sp>
        <p:nvSpPr>
          <p:cNvPr id="7202" name="Rectangle 43">
            <a:extLst>
              <a:ext uri="{FF2B5EF4-FFF2-40B4-BE49-F238E27FC236}">
                <a16:creationId xmlns:a16="http://schemas.microsoft.com/office/drawing/2014/main" id="{CA759D21-9418-298D-AE01-7A86F76EADD5}"/>
              </a:ext>
            </a:extLst>
          </p:cNvPr>
          <p:cNvSpPr>
            <a:spLocks noGrp="1" noChangeArrowheads="1"/>
          </p:cNvSpPr>
          <p:nvPr>
            <p:ph type="body" idx="1"/>
          </p:nvPr>
        </p:nvSpPr>
        <p:spPr>
          <a:xfrm>
            <a:off x="1607773" y="1318297"/>
            <a:ext cx="4681536" cy="1584325"/>
          </a:xfrm>
        </p:spPr>
        <p:txBody>
          <a:bodyPr>
            <a:normAutofit fontScale="92500" lnSpcReduction="20000"/>
          </a:bodyPr>
          <a:lstStyle/>
          <a:p>
            <a:pPr>
              <a:lnSpc>
                <a:spcPct val="80000"/>
              </a:lnSpc>
            </a:pPr>
            <a:r>
              <a:rPr lang="zh-CN" altLang="en-US" sz="2000" dirty="0">
                <a:latin typeface="楷体" panose="02010609060101010101" pitchFamily="49" charset="-122"/>
                <a:ea typeface="楷体" panose="02010609060101010101" pitchFamily="49" charset="-122"/>
              </a:rPr>
              <a:t>服务器发送一个文件的时间</a:t>
            </a:r>
            <a:r>
              <a:rPr lang="en-US" altLang="zh-CN" sz="2000" dirty="0">
                <a:latin typeface="楷体" panose="02010609060101010101" pitchFamily="49" charset="-122"/>
                <a:ea typeface="楷体" panose="02010609060101010101" pitchFamily="49" charset="-122"/>
              </a:rPr>
              <a:t>(P2P</a:t>
            </a:r>
            <a:r>
              <a:rPr lang="zh-CN" altLang="en-US" sz="2000" dirty="0">
                <a:latin typeface="楷体" panose="02010609060101010101" pitchFamily="49" charset="-122"/>
                <a:ea typeface="楷体" panose="02010609060101010101" pitchFamily="49" charset="-122"/>
              </a:rPr>
              <a:t>模式下服务器只需要发送一个拷贝</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至少</a:t>
            </a:r>
            <a:r>
              <a:rPr lang="en-US" altLang="zh-CN" sz="2000" dirty="0">
                <a:latin typeface="楷体" panose="02010609060101010101" pitchFamily="49" charset="-122"/>
                <a:ea typeface="楷体" panose="02010609060101010101" pitchFamily="49" charset="-122"/>
              </a:rPr>
              <a:t>F</a:t>
            </a:r>
            <a:r>
              <a:rPr lang="en-US" altLang="zh-CN" sz="2000" i="1" dirty="0">
                <a:latin typeface="楷体" panose="02010609060101010101" pitchFamily="49" charset="-122"/>
                <a:ea typeface="楷体" panose="02010609060101010101" pitchFamily="49" charset="-122"/>
              </a:rPr>
              <a:t>/u</a:t>
            </a:r>
            <a:r>
              <a:rPr lang="en-US" altLang="zh-CN" sz="2000" i="1" baseline="-25000" dirty="0">
                <a:latin typeface="楷体" panose="02010609060101010101" pitchFamily="49" charset="-122"/>
                <a:ea typeface="楷体" panose="02010609060101010101" pitchFamily="49" charset="-122"/>
              </a:rPr>
              <a:t>s</a:t>
            </a:r>
            <a:r>
              <a:rPr lang="en-US" altLang="zh-CN" sz="2000" baseline="-25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 </a:t>
            </a:r>
          </a:p>
          <a:p>
            <a:pPr>
              <a:lnSpc>
                <a:spcPct val="80000"/>
              </a:lnSpc>
            </a:pPr>
            <a:r>
              <a:rPr lang="zh-CN" altLang="en-US" sz="2000" dirty="0">
                <a:latin typeface="楷体" panose="02010609060101010101" pitchFamily="49" charset="-122"/>
                <a:ea typeface="楷体" panose="02010609060101010101" pitchFamily="49" charset="-122"/>
              </a:rPr>
              <a:t>客户</a:t>
            </a:r>
            <a:r>
              <a:rPr lang="en-US" altLang="zh-CN" sz="2000" dirty="0">
                <a:latin typeface="楷体" panose="02010609060101010101" pitchFamily="49" charset="-122"/>
                <a:ea typeface="楷体" panose="02010609060101010101" pitchFamily="49" charset="-122"/>
              </a:rPr>
              <a:t>i </a:t>
            </a:r>
            <a:r>
              <a:rPr lang="zh-CN" altLang="en-US" sz="2000" dirty="0">
                <a:latin typeface="楷体" panose="02010609060101010101" pitchFamily="49" charset="-122"/>
                <a:ea typeface="楷体" panose="02010609060101010101" pitchFamily="49" charset="-122"/>
              </a:rPr>
              <a:t>至少需要时间</a:t>
            </a:r>
            <a:r>
              <a:rPr lang="en-US" altLang="zh-CN" sz="2000" dirty="0">
                <a:latin typeface="楷体" panose="02010609060101010101" pitchFamily="49" charset="-122"/>
                <a:ea typeface="楷体" panose="02010609060101010101" pitchFamily="49" charset="-122"/>
              </a:rPr>
              <a:t>F/d</a:t>
            </a:r>
            <a:r>
              <a:rPr lang="en-US" altLang="zh-CN" sz="2000" baseline="-25000" dirty="0">
                <a:latin typeface="楷体" panose="02010609060101010101" pitchFamily="49" charset="-122"/>
                <a:ea typeface="楷体" panose="02010609060101010101" pitchFamily="49" charset="-122"/>
              </a:rPr>
              <a:t>i </a:t>
            </a:r>
            <a:r>
              <a:rPr lang="zh-CN" altLang="en-US" sz="2000" dirty="0">
                <a:latin typeface="楷体" panose="02010609060101010101" pitchFamily="49" charset="-122"/>
                <a:ea typeface="楷体" panose="02010609060101010101" pitchFamily="49" charset="-122"/>
              </a:rPr>
              <a:t>下载该文件</a:t>
            </a:r>
            <a:endParaRPr lang="en-US" altLang="zh-CN"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总共有</a:t>
            </a:r>
            <a:r>
              <a:rPr lang="en-US" altLang="zh-CN" sz="2000" dirty="0">
                <a:latin typeface="楷体" panose="02010609060101010101" pitchFamily="49" charset="-122"/>
                <a:ea typeface="楷体" panose="02010609060101010101" pitchFamily="49" charset="-122"/>
              </a:rPr>
              <a:t>NF</a:t>
            </a:r>
            <a:r>
              <a:rPr lang="zh-CN" altLang="en-US" sz="2000" dirty="0">
                <a:latin typeface="楷体" panose="02010609060101010101" pitchFamily="49" charset="-122"/>
                <a:ea typeface="楷体" panose="02010609060101010101" pitchFamily="49" charset="-122"/>
              </a:rPr>
              <a:t>长度的内容需要上传（每个客</a:t>
            </a:r>
            <a:endParaRPr lang="en-US" altLang="zh-CN" sz="2000" dirty="0">
              <a:latin typeface="楷体" panose="02010609060101010101" pitchFamily="49" charset="-122"/>
              <a:ea typeface="楷体" panose="02010609060101010101" pitchFamily="49" charset="-122"/>
            </a:endParaRPr>
          </a:p>
          <a:p>
            <a:pPr marL="0" indent="0">
              <a:lnSpc>
                <a:spcPct val="80000"/>
              </a:lnSpc>
              <a:buNone/>
            </a:pPr>
            <a:r>
              <a:rPr lang="zh-CN" altLang="en-US" sz="2000" dirty="0">
                <a:latin typeface="楷体" panose="02010609060101010101" pitchFamily="49" charset="-122"/>
                <a:ea typeface="楷体" panose="02010609060101010101" pitchFamily="49" charset="-122"/>
              </a:rPr>
              <a:t>  户一个拷贝）</a:t>
            </a:r>
            <a:endParaRPr lang="en-US" altLang="zh-CN" sz="2000" dirty="0">
              <a:latin typeface="楷体" panose="02010609060101010101" pitchFamily="49" charset="-122"/>
              <a:ea typeface="楷体" panose="02010609060101010101" pitchFamily="49" charset="-122"/>
            </a:endParaRPr>
          </a:p>
        </p:txBody>
      </p:sp>
      <p:sp>
        <p:nvSpPr>
          <p:cNvPr id="7203" name="Rectangle 44">
            <a:extLst>
              <a:ext uri="{FF2B5EF4-FFF2-40B4-BE49-F238E27FC236}">
                <a16:creationId xmlns:a16="http://schemas.microsoft.com/office/drawing/2014/main" id="{AC69220F-455F-A9B6-464E-5EA83D70A746}"/>
              </a:ext>
            </a:extLst>
          </p:cNvPr>
          <p:cNvSpPr>
            <a:spLocks noChangeArrowheads="1"/>
          </p:cNvSpPr>
          <p:nvPr/>
        </p:nvSpPr>
        <p:spPr bwMode="auto">
          <a:xfrm>
            <a:off x="1881188" y="2857500"/>
            <a:ext cx="7777162"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总共的上载速率</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a:t>
            </a:r>
            <a:r>
              <a:rPr lang="en-US" altLang="zh-CN" sz="2400" dirty="0"/>
              <a:t>u</a:t>
            </a:r>
            <a:r>
              <a:rPr lang="en-US" altLang="zh-CN" sz="2400" baseline="-25000" dirty="0"/>
              <a:t>s</a:t>
            </a:r>
            <a:r>
              <a:rPr lang="en-US" altLang="zh-CN" sz="2400" dirty="0"/>
              <a:t> + </a:t>
            </a:r>
            <a:r>
              <a:rPr lang="en-US" altLang="zh-CN" sz="2400" dirty="0">
                <a:latin typeface="Symbol" panose="05050102010706020507" pitchFamily="18" charset="2"/>
              </a:rPr>
              <a:t>S</a:t>
            </a:r>
            <a:r>
              <a:rPr lang="en-US" altLang="zh-CN" sz="2400" dirty="0"/>
              <a:t>u</a:t>
            </a:r>
            <a:r>
              <a:rPr lang="en-US" altLang="zh-CN" sz="2400" baseline="-25000" dirty="0"/>
              <a:t>i</a:t>
            </a:r>
          </a:p>
        </p:txBody>
      </p:sp>
      <p:sp>
        <p:nvSpPr>
          <p:cNvPr id="7204" name="Text Box 45">
            <a:extLst>
              <a:ext uri="{FF2B5EF4-FFF2-40B4-BE49-F238E27FC236}">
                <a16:creationId xmlns:a16="http://schemas.microsoft.com/office/drawing/2014/main" id="{B65E7511-BCCC-E5AF-B605-F5B4CD68B116}"/>
              </a:ext>
            </a:extLst>
          </p:cNvPr>
          <p:cNvSpPr txBox="1">
            <a:spLocks noChangeArrowheads="1"/>
          </p:cNvSpPr>
          <p:nvPr/>
        </p:nvSpPr>
        <p:spPr bwMode="auto">
          <a:xfrm>
            <a:off x="4951416" y="3132932"/>
            <a:ext cx="65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sz="1600" i="1" dirty="0">
                <a:latin typeface="Comic Sans MS" panose="030F0702030302020204" pitchFamily="66" charset="0"/>
              </a:rPr>
              <a:t>i=1,N</a:t>
            </a:r>
          </a:p>
        </p:txBody>
      </p:sp>
      <p:sp>
        <p:nvSpPr>
          <p:cNvPr id="7206" name="Rectangle 54">
            <a:extLst>
              <a:ext uri="{FF2B5EF4-FFF2-40B4-BE49-F238E27FC236}">
                <a16:creationId xmlns:a16="http://schemas.microsoft.com/office/drawing/2014/main" id="{85D9AA16-8CC9-4EA5-4FBC-A0232A8AE877}"/>
              </a:ext>
            </a:extLst>
          </p:cNvPr>
          <p:cNvSpPr>
            <a:spLocks noChangeArrowheads="1"/>
          </p:cNvSpPr>
          <p:nvPr/>
        </p:nvSpPr>
        <p:spPr bwMode="auto">
          <a:xfrm>
            <a:off x="1781971" y="13677"/>
            <a:ext cx="367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dirty="0">
                <a:solidFill>
                  <a:schemeClr val="accent2"/>
                </a:solidFill>
              </a:rPr>
              <a:t>P2P</a:t>
            </a:r>
            <a:r>
              <a:rPr lang="zh-CN" altLang="en-US" sz="2800" dirty="0">
                <a:solidFill>
                  <a:schemeClr val="accent2"/>
                </a:solidFill>
              </a:rPr>
              <a:t>：文件传输时间</a:t>
            </a:r>
          </a:p>
        </p:txBody>
      </p:sp>
      <p:sp>
        <p:nvSpPr>
          <p:cNvPr id="4" name="日期占位符 3">
            <a:extLst>
              <a:ext uri="{FF2B5EF4-FFF2-40B4-BE49-F238E27FC236}">
                <a16:creationId xmlns:a16="http://schemas.microsoft.com/office/drawing/2014/main" id="{68A543DD-4FE0-DAA8-E17F-48880DEF0839}"/>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DF334E0D-6C7E-4AFC-B7A1-AC1A1AF6A6A2}" type="datetime2">
              <a:rPr lang="zh-CN" altLang="en-US" sz="1600">
                <a:latin typeface="+mj-lt"/>
              </a:rPr>
              <a:pPr>
                <a:defRPr/>
              </a:pPr>
              <a:t>2024年11月29日</a:t>
            </a:fld>
            <a:endParaRPr lang="zh-CN" altLang="zh-CN" sz="1600">
              <a:latin typeface="+mj-lt"/>
            </a:endParaRPr>
          </a:p>
        </p:txBody>
      </p:sp>
      <p:sp>
        <p:nvSpPr>
          <p:cNvPr id="5" name="页脚占位符 4">
            <a:extLst>
              <a:ext uri="{FF2B5EF4-FFF2-40B4-BE49-F238E27FC236}">
                <a16:creationId xmlns:a16="http://schemas.microsoft.com/office/drawing/2014/main" id="{0B51051C-FDC9-B866-2813-BF6BDA826FCF}"/>
              </a:ext>
            </a:extLst>
          </p:cNvPr>
          <p:cNvSpPr txBox="1">
            <a:spLocks noGrp="1"/>
          </p:cNvSpPr>
          <p:nvPr/>
        </p:nvSpPr>
        <p:spPr bwMode="auto">
          <a:xfrm>
            <a:off x="7319963" y="6237288"/>
            <a:ext cx="28956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1DBB963-30E2-4AEE-A29D-BD8EA42EED97}" type="slidenum">
              <a:rPr lang="en-US" altLang="zh-CN" sz="1600">
                <a:latin typeface="Garamond" panose="02020404030301010803" pitchFamily="18" charset="0"/>
              </a:rPr>
              <a:pPr algn="r"/>
              <a:t>120</a:t>
            </a:fld>
            <a:endParaRPr lang="en-US" altLang="zh-CN" sz="1600">
              <a:latin typeface="Garamond" panose="02020404030301010803" pitchFamily="18" charset="0"/>
            </a:endParaRPr>
          </a:p>
        </p:txBody>
      </p:sp>
      <p:sp>
        <p:nvSpPr>
          <p:cNvPr id="7209" name="TextBox 53">
            <a:extLst>
              <a:ext uri="{FF2B5EF4-FFF2-40B4-BE49-F238E27FC236}">
                <a16:creationId xmlns:a16="http://schemas.microsoft.com/office/drawing/2014/main" id="{2AEADFB3-D8AC-B8FF-7C61-9E868F010237}"/>
              </a:ext>
            </a:extLst>
          </p:cNvPr>
          <p:cNvSpPr txBox="1">
            <a:spLocks noChangeArrowheads="1"/>
          </p:cNvSpPr>
          <p:nvPr/>
        </p:nvSpPr>
        <p:spPr bwMode="auto">
          <a:xfrm>
            <a:off x="1395413" y="3805603"/>
            <a:ext cx="874871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楷体" panose="02010609060101010101" pitchFamily="49" charset="-122"/>
                <a:ea typeface="楷体" panose="02010609060101010101" pitchFamily="49" charset="-122"/>
              </a:rPr>
              <a:t>服务器只需要发送一个拷贝到网上，时间</a:t>
            </a:r>
            <a:r>
              <a:rPr lang="en-US" altLang="zh-CN" b="1" dirty="0">
                <a:latin typeface="楷体" panose="02010609060101010101" pitchFamily="49" charset="-122"/>
                <a:ea typeface="楷体" panose="02010609060101010101" pitchFamily="49" charset="-122"/>
              </a:rPr>
              <a:t>F/U</a:t>
            </a:r>
            <a:r>
              <a:rPr lang="en-US" altLang="zh-CN" b="1" baseline="-25000" dirty="0">
                <a:latin typeface="楷体" panose="02010609060101010101" pitchFamily="49" charset="-122"/>
                <a:ea typeface="楷体" panose="02010609060101010101" pitchFamily="49" charset="-122"/>
              </a:rPr>
              <a:t>s</a:t>
            </a:r>
          </a:p>
          <a:p>
            <a:r>
              <a:rPr lang="zh-CN" altLang="en-US" b="1" dirty="0">
                <a:latin typeface="楷体" panose="02010609060101010101" pitchFamily="49" charset="-122"/>
                <a:ea typeface="楷体" panose="02010609060101010101" pitchFamily="49" charset="-122"/>
              </a:rPr>
              <a:t>一个客户下载文件最长需要</a:t>
            </a:r>
            <a:r>
              <a:rPr lang="en-US" altLang="zh-CN" b="1" dirty="0">
                <a:latin typeface="楷体" panose="02010609060101010101" pitchFamily="49" charset="-122"/>
                <a:ea typeface="楷体" panose="02010609060101010101" pitchFamily="49" charset="-122"/>
              </a:rPr>
              <a:t>F/min(d</a:t>
            </a:r>
            <a:r>
              <a:rPr lang="en-US" altLang="zh-CN" b="1" baseline="-25000" dirty="0">
                <a:latin typeface="楷体" panose="02010609060101010101" pitchFamily="49" charset="-122"/>
                <a:ea typeface="楷体" panose="02010609060101010101" pitchFamily="49" charset="-122"/>
              </a:rPr>
              <a:t>i</a:t>
            </a:r>
            <a:r>
              <a:rPr lang="en-US" altLang="zh-CN" b="1" dirty="0">
                <a:latin typeface="楷体" panose="02010609060101010101" pitchFamily="49" charset="-122"/>
                <a:ea typeface="楷体" panose="02010609060101010101" pitchFamily="49" charset="-122"/>
              </a:rPr>
              <a:t>)</a:t>
            </a:r>
            <a:endParaRPr lang="en-US" altLang="zh-CN" b="1" baseline="-25000"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在</a:t>
            </a:r>
            <a:r>
              <a:rPr lang="en-US" altLang="zh-CN" b="1" dirty="0">
                <a:latin typeface="楷体" panose="02010609060101010101" pitchFamily="49" charset="-122"/>
                <a:ea typeface="楷体" panose="02010609060101010101" pitchFamily="49" charset="-122"/>
              </a:rPr>
              <a:t>P2P</a:t>
            </a:r>
            <a:r>
              <a:rPr lang="zh-CN" altLang="en-US" b="1" dirty="0">
                <a:latin typeface="楷体" panose="02010609060101010101" pitchFamily="49" charset="-122"/>
                <a:ea typeface="楷体" panose="02010609060101010101" pitchFamily="49" charset="-122"/>
              </a:rPr>
              <a:t>模式下如果同时共享已下载的文件，总的上传速率为</a:t>
            </a:r>
            <a:r>
              <a:rPr lang="en-US" altLang="zh-CN" b="1" dirty="0">
                <a:latin typeface="楷体" panose="02010609060101010101" pitchFamily="49" charset="-122"/>
                <a:ea typeface="楷体" panose="02010609060101010101" pitchFamily="49" charset="-122"/>
              </a:rPr>
              <a:t>U</a:t>
            </a:r>
            <a:r>
              <a:rPr lang="en-US" altLang="zh-CN" b="1" baseline="-25000" dirty="0">
                <a:latin typeface="楷体" panose="02010609060101010101" pitchFamily="49" charset="-122"/>
                <a:ea typeface="楷体" panose="02010609060101010101" pitchFamily="49" charset="-122"/>
              </a:rPr>
              <a:t>s </a:t>
            </a:r>
            <a:r>
              <a:rPr lang="en-US" altLang="zh-CN" b="1" dirty="0">
                <a:latin typeface="楷体" panose="02010609060101010101" pitchFamily="49" charset="-122"/>
                <a:ea typeface="楷体" panose="02010609060101010101" pitchFamily="49" charset="-122"/>
              </a:rPr>
              <a:t>+ U</a:t>
            </a:r>
            <a:r>
              <a:rPr lang="en-US" altLang="zh-CN" b="1" baseline="-25000" dirty="0">
                <a:latin typeface="楷体" panose="02010609060101010101" pitchFamily="49" charset="-122"/>
                <a:ea typeface="楷体" panose="02010609060101010101" pitchFamily="49" charset="-122"/>
              </a:rPr>
              <a:t>1</a:t>
            </a:r>
            <a:r>
              <a:rPr lang="en-US" altLang="zh-CN" b="1" dirty="0">
                <a:latin typeface="楷体" panose="02010609060101010101" pitchFamily="49" charset="-122"/>
                <a:ea typeface="楷体" panose="02010609060101010101" pitchFamily="49" charset="-122"/>
              </a:rPr>
              <a:t> + … + U</a:t>
            </a:r>
            <a:r>
              <a:rPr lang="en-US" altLang="zh-CN" b="1" baseline="-25000" dirty="0">
                <a:latin typeface="楷体" panose="02010609060101010101" pitchFamily="49" charset="-122"/>
                <a:ea typeface="楷体" panose="02010609060101010101" pitchFamily="49" charset="-122"/>
              </a:rPr>
              <a:t>n</a:t>
            </a:r>
            <a:r>
              <a:rPr lang="zh-CN" altLang="en-US" b="1" dirty="0">
                <a:latin typeface="楷体" panose="02010609060101010101" pitchFamily="49" charset="-122"/>
                <a:ea typeface="楷体" panose="02010609060101010101" pitchFamily="49" charset="-122"/>
              </a:rPr>
              <a:t>，</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总共要上传</a:t>
            </a:r>
            <a:r>
              <a:rPr lang="en-US" altLang="zh-CN" b="1" dirty="0">
                <a:latin typeface="楷体" panose="02010609060101010101" pitchFamily="49" charset="-122"/>
                <a:ea typeface="楷体" panose="02010609060101010101" pitchFamily="49" charset="-122"/>
              </a:rPr>
              <a:t>N</a:t>
            </a:r>
            <a:r>
              <a:rPr lang="zh-CN" altLang="en-US" b="1" dirty="0">
                <a:latin typeface="楷体" panose="02010609060101010101" pitchFamily="49" charset="-122"/>
                <a:ea typeface="楷体" panose="02010609060101010101" pitchFamily="49" charset="-122"/>
              </a:rPr>
              <a:t>个拷贝，所以时间为至少</a:t>
            </a:r>
            <a:r>
              <a:rPr lang="en-US" altLang="zh-CN" b="1" dirty="0">
                <a:latin typeface="楷体" panose="02010609060101010101" pitchFamily="49" charset="-122"/>
                <a:ea typeface="楷体" panose="02010609060101010101" pitchFamily="49" charset="-122"/>
              </a:rPr>
              <a:t>NF/(U</a:t>
            </a:r>
            <a:r>
              <a:rPr lang="en-US" altLang="zh-CN" b="1" baseline="-25000" dirty="0">
                <a:latin typeface="楷体" panose="02010609060101010101" pitchFamily="49" charset="-122"/>
                <a:ea typeface="楷体" panose="02010609060101010101" pitchFamily="49" charset="-122"/>
              </a:rPr>
              <a:t>s</a:t>
            </a:r>
            <a:r>
              <a:rPr lang="en-US" altLang="zh-CN" b="1" dirty="0">
                <a:latin typeface="楷体" panose="02010609060101010101" pitchFamily="49" charset="-122"/>
                <a:ea typeface="楷体" panose="02010609060101010101" pitchFamily="49" charset="-122"/>
              </a:rPr>
              <a:t>+U</a:t>
            </a:r>
            <a:r>
              <a:rPr lang="en-US" altLang="zh-CN" b="1" baseline="-25000" dirty="0">
                <a:latin typeface="楷体" panose="02010609060101010101" pitchFamily="49" charset="-122"/>
                <a:ea typeface="楷体" panose="02010609060101010101" pitchFamily="49" charset="-122"/>
              </a:rPr>
              <a:t>1</a:t>
            </a:r>
            <a:r>
              <a:rPr lang="en-US" altLang="zh-CN" b="1" dirty="0">
                <a:latin typeface="楷体" panose="02010609060101010101" pitchFamily="49" charset="-122"/>
                <a:ea typeface="楷体" panose="02010609060101010101" pitchFamily="49" charset="-122"/>
              </a:rPr>
              <a:t>+…+U</a:t>
            </a:r>
            <a:r>
              <a:rPr lang="en-US" altLang="zh-CN" b="1" baseline="-25000" dirty="0">
                <a:latin typeface="楷体" panose="02010609060101010101" pitchFamily="49" charset="-122"/>
                <a:ea typeface="楷体" panose="02010609060101010101" pitchFamily="49" charset="-122"/>
              </a:rPr>
              <a:t>n</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。这三件事并行，因此。。</a:t>
            </a:r>
            <a:r>
              <a:rPr lang="zh-CN" altLang="en-US" b="1" dirty="0"/>
              <a:t>。</a:t>
            </a:r>
            <a:endParaRPr lang="en-US" altLang="zh-CN" b="1" dirty="0"/>
          </a:p>
          <a:p>
            <a:endParaRPr lang="en-US" altLang="zh-CN" dirty="0"/>
          </a:p>
          <a:p>
            <a:endParaRPr lang="en-US" altLang="zh-CN" dirty="0"/>
          </a:p>
          <a:p>
            <a:endParaRPr lang="zh-CN" altLang="en-US" dirty="0"/>
          </a:p>
        </p:txBody>
      </p:sp>
      <p:grpSp>
        <p:nvGrpSpPr>
          <p:cNvPr id="3" name="Group 46">
            <a:extLst>
              <a:ext uri="{FF2B5EF4-FFF2-40B4-BE49-F238E27FC236}">
                <a16:creationId xmlns:a16="http://schemas.microsoft.com/office/drawing/2014/main" id="{EB9FE620-B4B3-53F7-D3B6-0E0698F55C37}"/>
              </a:ext>
            </a:extLst>
          </p:cNvPr>
          <p:cNvGrpSpPr>
            <a:grpSpLocks/>
          </p:cNvGrpSpPr>
          <p:nvPr/>
        </p:nvGrpSpPr>
        <p:grpSpPr bwMode="auto">
          <a:xfrm>
            <a:off x="1287465" y="5195887"/>
            <a:ext cx="7423150" cy="1095375"/>
            <a:chOff x="454" y="3185"/>
            <a:chExt cx="4676" cy="690"/>
          </a:xfrm>
        </p:grpSpPr>
        <p:sp>
          <p:nvSpPr>
            <p:cNvPr id="7213" name="Text Box 47">
              <a:extLst>
                <a:ext uri="{FF2B5EF4-FFF2-40B4-BE49-F238E27FC236}">
                  <a16:creationId xmlns:a16="http://schemas.microsoft.com/office/drawing/2014/main" id="{DDF92072-5557-9A44-2516-457C1A51401D}"/>
                </a:ext>
              </a:extLst>
            </p:cNvPr>
            <p:cNvSpPr txBox="1">
              <a:spLocks noChangeArrowheads="1"/>
            </p:cNvSpPr>
            <p:nvPr/>
          </p:nvSpPr>
          <p:spPr bwMode="auto">
            <a:xfrm>
              <a:off x="619" y="3303"/>
              <a:ext cx="451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sz="2400">
                  <a:latin typeface="Comic Sans MS" panose="030F0702030302020204" pitchFamily="66" charset="0"/>
                </a:rPr>
                <a:t>d</a:t>
              </a:r>
              <a:r>
                <a:rPr lang="en-US" altLang="zh-CN" sz="2400" baseline="-25000">
                  <a:latin typeface="Comic Sans MS" panose="030F0702030302020204" pitchFamily="66" charset="0"/>
                </a:rPr>
                <a:t>P2P</a:t>
              </a:r>
              <a:r>
                <a:rPr lang="en-US" altLang="zh-CN" sz="2400">
                  <a:latin typeface="Comic Sans MS" panose="030F0702030302020204" pitchFamily="66" charset="0"/>
                </a:rPr>
                <a:t> = max </a:t>
              </a:r>
              <a:r>
                <a:rPr lang="en-US" altLang="zh-CN" sz="2800">
                  <a:latin typeface="Comic Sans MS" panose="030F0702030302020204" pitchFamily="66" charset="0"/>
                </a:rPr>
                <a:t>{</a:t>
              </a:r>
              <a:r>
                <a:rPr lang="en-US" altLang="zh-CN" sz="2400">
                  <a:latin typeface="Comic Sans MS" panose="030F0702030302020204" pitchFamily="66" charset="0"/>
                </a:rPr>
                <a:t> </a:t>
              </a:r>
              <a:r>
                <a:rPr lang="en-US" altLang="zh-CN" sz="2400" i="1">
                  <a:latin typeface="Comic Sans MS" panose="030F0702030302020204" pitchFamily="66" charset="0"/>
                </a:rPr>
                <a:t>F/u</a:t>
              </a:r>
              <a:r>
                <a:rPr lang="en-US" altLang="zh-CN" sz="2400" i="1" baseline="-25000">
                  <a:latin typeface="Comic Sans MS" panose="030F0702030302020204" pitchFamily="66" charset="0"/>
                </a:rPr>
                <a:t>s</a:t>
              </a:r>
              <a:r>
                <a:rPr lang="en-US" altLang="zh-CN" sz="2400" i="1">
                  <a:latin typeface="Comic Sans MS" panose="030F0702030302020204" pitchFamily="66" charset="0"/>
                </a:rPr>
                <a:t>, F/min(d</a:t>
              </a:r>
              <a:r>
                <a:rPr lang="en-US" altLang="zh-CN" sz="2400" i="1" baseline="-25000">
                  <a:latin typeface="Comic Sans MS" panose="030F0702030302020204" pitchFamily="66" charset="0"/>
                </a:rPr>
                <a:t>i</a:t>
              </a:r>
              <a:r>
                <a:rPr lang="en-US" altLang="zh-CN" sz="2400" i="1">
                  <a:latin typeface="Comic Sans MS" panose="030F0702030302020204" pitchFamily="66" charset="0"/>
                </a:rPr>
                <a:t>)</a:t>
              </a:r>
              <a:r>
                <a:rPr lang="en-US" altLang="zh-CN" sz="2400">
                  <a:latin typeface="Comic Sans MS" panose="030F0702030302020204" pitchFamily="66" charset="0"/>
                </a:rPr>
                <a:t> , </a:t>
              </a:r>
              <a:r>
                <a:rPr lang="en-US" altLang="zh-CN" sz="2400">
                  <a:solidFill>
                    <a:srgbClr val="FF0000"/>
                  </a:solidFill>
                  <a:latin typeface="Comic Sans MS" panose="030F0702030302020204" pitchFamily="66" charset="0"/>
                </a:rPr>
                <a:t>NF/(u</a:t>
              </a:r>
              <a:r>
                <a:rPr lang="en-US" altLang="zh-CN" sz="2400" baseline="-25000">
                  <a:solidFill>
                    <a:srgbClr val="FF0000"/>
                  </a:solidFill>
                  <a:latin typeface="Comic Sans MS" panose="030F0702030302020204" pitchFamily="66" charset="0"/>
                </a:rPr>
                <a:t>s</a:t>
              </a:r>
              <a:r>
                <a:rPr lang="en-US" altLang="zh-CN" sz="2400">
                  <a:solidFill>
                    <a:srgbClr val="FF0000"/>
                  </a:solidFill>
                  <a:latin typeface="Comic Sans MS" panose="030F0702030302020204" pitchFamily="66" charset="0"/>
                </a:rPr>
                <a:t> + </a:t>
              </a:r>
              <a:r>
                <a:rPr lang="en-US" altLang="zh-CN" sz="3200">
                  <a:solidFill>
                    <a:srgbClr val="FF0000"/>
                  </a:solidFill>
                  <a:latin typeface="Symbol" panose="05050102010706020507" pitchFamily="18" charset="2"/>
                </a:rPr>
                <a:t>S</a:t>
              </a:r>
              <a:r>
                <a:rPr lang="en-US" altLang="zh-CN" sz="2400">
                  <a:solidFill>
                    <a:srgbClr val="FF0000"/>
                  </a:solidFill>
                  <a:latin typeface="Comic Sans MS" panose="030F0702030302020204" pitchFamily="66" charset="0"/>
                </a:rPr>
                <a:t>u</a:t>
              </a:r>
              <a:r>
                <a:rPr lang="en-US" altLang="zh-CN" sz="2400" baseline="-25000">
                  <a:solidFill>
                    <a:srgbClr val="FF0000"/>
                  </a:solidFill>
                  <a:latin typeface="Comic Sans MS" panose="030F0702030302020204" pitchFamily="66" charset="0"/>
                </a:rPr>
                <a:t>i) </a:t>
              </a:r>
              <a:r>
                <a:rPr lang="en-US" altLang="zh-CN" sz="2800">
                  <a:latin typeface="Comic Sans MS" panose="030F0702030302020204" pitchFamily="66" charset="0"/>
                </a:rPr>
                <a:t>}</a:t>
              </a:r>
            </a:p>
          </p:txBody>
        </p:sp>
        <p:sp>
          <p:nvSpPr>
            <p:cNvPr id="7214" name="Text Box 48">
              <a:extLst>
                <a:ext uri="{FF2B5EF4-FFF2-40B4-BE49-F238E27FC236}">
                  <a16:creationId xmlns:a16="http://schemas.microsoft.com/office/drawing/2014/main" id="{B33F3B91-3F12-FF81-EF1B-409313537D6E}"/>
                </a:ext>
              </a:extLst>
            </p:cNvPr>
            <p:cNvSpPr txBox="1">
              <a:spLocks noChangeArrowheads="1"/>
            </p:cNvSpPr>
            <p:nvPr/>
          </p:nvSpPr>
          <p:spPr bwMode="auto">
            <a:xfrm>
              <a:off x="3013" y="3535"/>
              <a:ext cx="1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sz="2000" i="1">
                  <a:latin typeface="Comic Sans MS" panose="030F0702030302020204" pitchFamily="66" charset="0"/>
                </a:rPr>
                <a:t>i</a:t>
              </a:r>
            </a:p>
          </p:txBody>
        </p:sp>
        <p:sp>
          <p:nvSpPr>
            <p:cNvPr id="7215" name="Text Box 49">
              <a:extLst>
                <a:ext uri="{FF2B5EF4-FFF2-40B4-BE49-F238E27FC236}">
                  <a16:creationId xmlns:a16="http://schemas.microsoft.com/office/drawing/2014/main" id="{E630EADE-885E-B111-41CF-5F7E2983E65C}"/>
                </a:ext>
              </a:extLst>
            </p:cNvPr>
            <p:cNvSpPr txBox="1">
              <a:spLocks noChangeArrowheads="1"/>
            </p:cNvSpPr>
            <p:nvPr/>
          </p:nvSpPr>
          <p:spPr bwMode="auto">
            <a:xfrm>
              <a:off x="3921" y="3559"/>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en-US" altLang="zh-CN" sz="1600" i="1">
                  <a:solidFill>
                    <a:srgbClr val="FF0000"/>
                  </a:solidFill>
                  <a:latin typeface="Comic Sans MS" panose="030F0702030302020204" pitchFamily="66" charset="0"/>
                </a:rPr>
                <a:t>i=1,N</a:t>
              </a:r>
            </a:p>
          </p:txBody>
        </p:sp>
        <p:sp>
          <p:nvSpPr>
            <p:cNvPr id="7216" name="Rectangle 50">
              <a:extLst>
                <a:ext uri="{FF2B5EF4-FFF2-40B4-BE49-F238E27FC236}">
                  <a16:creationId xmlns:a16="http://schemas.microsoft.com/office/drawing/2014/main" id="{448DDFA7-3013-8399-38ED-C689B71D316A}"/>
                </a:ext>
              </a:extLst>
            </p:cNvPr>
            <p:cNvSpPr>
              <a:spLocks noChangeArrowheads="1"/>
            </p:cNvSpPr>
            <p:nvPr/>
          </p:nvSpPr>
          <p:spPr bwMode="auto">
            <a:xfrm>
              <a:off x="454" y="3185"/>
              <a:ext cx="4302" cy="690"/>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60" name="TextBox 59">
            <a:extLst>
              <a:ext uri="{FF2B5EF4-FFF2-40B4-BE49-F238E27FC236}">
                <a16:creationId xmlns:a16="http://schemas.microsoft.com/office/drawing/2014/main" id="{60F11350-4B4D-5535-E5EB-28617C7FCFE0}"/>
              </a:ext>
            </a:extLst>
          </p:cNvPr>
          <p:cNvSpPr txBox="1">
            <a:spLocks noChangeArrowheads="1"/>
          </p:cNvSpPr>
          <p:nvPr/>
        </p:nvSpPr>
        <p:spPr bwMode="auto">
          <a:xfrm>
            <a:off x="8904289" y="5157788"/>
            <a:ext cx="1570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t>这一项不再随</a:t>
            </a:r>
            <a:endParaRPr lang="en-US" altLang="zh-CN" b="1"/>
          </a:p>
          <a:p>
            <a:r>
              <a:rPr lang="en-US" altLang="zh-CN" b="1"/>
              <a:t>N</a:t>
            </a:r>
            <a:r>
              <a:rPr lang="zh-CN" altLang="en-US" b="1"/>
              <a:t>线性增加</a:t>
            </a:r>
          </a:p>
        </p:txBody>
      </p:sp>
      <p:cxnSp>
        <p:nvCxnSpPr>
          <p:cNvPr id="62" name="直接箭头连接符 61">
            <a:extLst>
              <a:ext uri="{FF2B5EF4-FFF2-40B4-BE49-F238E27FC236}">
                <a16:creationId xmlns:a16="http://schemas.microsoft.com/office/drawing/2014/main" id="{ED158A4E-15F0-2883-73A8-230EED24DC31}"/>
              </a:ext>
            </a:extLst>
          </p:cNvPr>
          <p:cNvCxnSpPr/>
          <p:nvPr/>
        </p:nvCxnSpPr>
        <p:spPr>
          <a:xfrm rot="10800000" flipV="1">
            <a:off x="7680326" y="5300663"/>
            <a:ext cx="1439863" cy="360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blinds(horizontal)">
                                      <p:cBhvr>
                                        <p:cTn id="11" dur="500"/>
                                        <p:tgtEl>
                                          <p:spTgt spid="60"/>
                                        </p:tgtEl>
                                      </p:cBhvr>
                                    </p:animEffect>
                                  </p:childTnLst>
                                </p:cTn>
                              </p:par>
                              <p:par>
                                <p:cTn id="12" presetID="3" presetClass="entr" presetSubtype="10"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blinds(horizontal)">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83721" cy="1428589"/>
            <a:chOff x="551030" y="-368704"/>
            <a:chExt cx="4183721" cy="1428589"/>
          </a:xfrm>
        </p:grpSpPr>
        <p:grpSp>
          <p:nvGrpSpPr>
            <p:cNvPr id="29" name="组合 28"/>
            <p:cNvGrpSpPr/>
            <p:nvPr/>
          </p:nvGrpSpPr>
          <p:grpSpPr>
            <a:xfrm>
              <a:off x="1201631" y="303925"/>
              <a:ext cx="3533120" cy="687997"/>
              <a:chOff x="1839058" y="967769"/>
              <a:chExt cx="3533120" cy="687997"/>
            </a:xfrm>
          </p:grpSpPr>
          <p:sp>
            <p:nvSpPr>
              <p:cNvPr id="31" name="矩形: 圆角 30"/>
              <p:cNvSpPr/>
              <p:nvPr/>
            </p:nvSpPr>
            <p:spPr>
              <a:xfrm>
                <a:off x="1839058" y="967769"/>
                <a:ext cx="35331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5860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文件分发</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4" name="组合 83"/>
          <p:cNvGrpSpPr/>
          <p:nvPr/>
        </p:nvGrpSpPr>
        <p:grpSpPr>
          <a:xfrm>
            <a:off x="1245447" y="1684107"/>
            <a:ext cx="5468481" cy="476221"/>
            <a:chOff x="1403750" y="3593123"/>
            <a:chExt cx="5468481" cy="476221"/>
          </a:xfrm>
        </p:grpSpPr>
        <p:grpSp>
          <p:nvGrpSpPr>
            <p:cNvPr id="85" name="组合 84"/>
            <p:cNvGrpSpPr/>
            <p:nvPr/>
          </p:nvGrpSpPr>
          <p:grpSpPr>
            <a:xfrm>
              <a:off x="1403750" y="3593123"/>
              <a:ext cx="490436" cy="476221"/>
              <a:chOff x="1403750" y="3593123"/>
              <a:chExt cx="808892" cy="785446"/>
            </a:xfrm>
          </p:grpSpPr>
          <p:sp>
            <p:nvSpPr>
              <p:cNvPr id="90" name="对话气泡: 椭圆形 8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p:cNvSpPr txBox="1">
              <a:spLocks noChangeArrowheads="1"/>
            </p:cNvSpPr>
            <p:nvPr/>
          </p:nvSpPr>
          <p:spPr bwMode="auto">
            <a:xfrm>
              <a:off x="1985931" y="3593123"/>
              <a:ext cx="488630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体系结构的文件分发时间</a:t>
              </a:r>
            </a:p>
          </p:txBody>
        </p:sp>
      </p:grpSp>
      <p:grpSp>
        <p:nvGrpSpPr>
          <p:cNvPr id="25" name="组合 24"/>
          <p:cNvGrpSpPr/>
          <p:nvPr/>
        </p:nvGrpSpPr>
        <p:grpSpPr>
          <a:xfrm>
            <a:off x="4597661" y="4661323"/>
            <a:ext cx="3951824" cy="602403"/>
            <a:chOff x="2117108" y="4661323"/>
            <a:chExt cx="3951824" cy="602403"/>
          </a:xfrm>
        </p:grpSpPr>
        <p:sp>
          <p:nvSpPr>
            <p:cNvPr id="12" name="任意多边形: 形状 11"/>
            <p:cNvSpPr/>
            <p:nvPr/>
          </p:nvSpPr>
          <p:spPr>
            <a:xfrm>
              <a:off x="2127250" y="4695825"/>
              <a:ext cx="3924300" cy="546100"/>
            </a:xfrm>
            <a:custGeom>
              <a:avLst/>
              <a:gdLst>
                <a:gd name="connsiteX0" fmla="*/ 0 w 3924300"/>
                <a:gd name="connsiteY0" fmla="*/ 546100 h 546100"/>
                <a:gd name="connsiteX1" fmla="*/ 860425 w 3924300"/>
                <a:gd name="connsiteY1" fmla="*/ 266700 h 546100"/>
                <a:gd name="connsiteX2" fmla="*/ 2460625 w 3924300"/>
                <a:gd name="connsiteY2" fmla="*/ 73025 h 546100"/>
                <a:gd name="connsiteX3" fmla="*/ 3924300 w 3924300"/>
                <a:gd name="connsiteY3" fmla="*/ 0 h 546100"/>
              </a:gdLst>
              <a:ahLst/>
              <a:cxnLst>
                <a:cxn ang="0">
                  <a:pos x="connsiteX0" y="connsiteY0"/>
                </a:cxn>
                <a:cxn ang="0">
                  <a:pos x="connsiteX1" y="connsiteY1"/>
                </a:cxn>
                <a:cxn ang="0">
                  <a:pos x="connsiteX2" y="connsiteY2"/>
                </a:cxn>
                <a:cxn ang="0">
                  <a:pos x="connsiteX3" y="connsiteY3"/>
                </a:cxn>
              </a:cxnLst>
              <a:rect l="l" t="t" r="r" b="b"/>
              <a:pathLst>
                <a:path w="3924300" h="546100">
                  <a:moveTo>
                    <a:pt x="0" y="546100"/>
                  </a:moveTo>
                  <a:cubicBezTo>
                    <a:pt x="225160" y="445823"/>
                    <a:pt x="450321" y="345546"/>
                    <a:pt x="860425" y="266700"/>
                  </a:cubicBezTo>
                  <a:cubicBezTo>
                    <a:pt x="1270529" y="187854"/>
                    <a:pt x="1949979" y="117475"/>
                    <a:pt x="2460625" y="73025"/>
                  </a:cubicBezTo>
                  <a:cubicBezTo>
                    <a:pt x="2971271" y="28575"/>
                    <a:pt x="3659188" y="18521"/>
                    <a:pt x="3924300" y="0"/>
                  </a:cubicBezTo>
                </a:path>
              </a:pathLst>
            </a:custGeom>
            <a:noFill/>
            <a:ln w="1270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15038" y="4661323"/>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892006" y="467013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5758896" y="4676454"/>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5633483" y="468288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512240" y="4682466"/>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5386827" y="4688899"/>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5256098" y="4695216"/>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5130685" y="4707999"/>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5010274" y="471487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884861" y="4721310"/>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754132" y="472762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4628719" y="4734060"/>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4497990" y="4743302"/>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4377339" y="475449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4251372" y="4760814"/>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4125959" y="4774390"/>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3999558" y="4784454"/>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881535" y="4796420"/>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3755134" y="4806484"/>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3626905" y="482578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3498123" y="4838232"/>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3368195" y="4859722"/>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3248937" y="4881692"/>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3122803" y="4901945"/>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2993798" y="4922336"/>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2867664" y="4950144"/>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2745784" y="498004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2619251" y="5017610"/>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2492123" y="5050103"/>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2364901" y="5096209"/>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242886" y="5153527"/>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117108" y="5208429"/>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695054" y="2305589"/>
            <a:ext cx="5732494" cy="3770133"/>
            <a:chOff x="1214501" y="2305589"/>
            <a:chExt cx="5732494" cy="3770133"/>
          </a:xfrm>
        </p:grpSpPr>
        <p:sp>
          <p:nvSpPr>
            <p:cNvPr id="2" name="矩形 1"/>
            <p:cNvSpPr/>
            <p:nvPr/>
          </p:nvSpPr>
          <p:spPr>
            <a:xfrm>
              <a:off x="2027849" y="2489200"/>
              <a:ext cx="4392001" cy="28219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027849" y="2881313"/>
              <a:ext cx="4392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27849" y="3290888"/>
              <a:ext cx="4392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037375" y="3690938"/>
              <a:ext cx="4392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037375" y="4100513"/>
              <a:ext cx="4392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37375" y="4500563"/>
              <a:ext cx="4392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037375" y="4910138"/>
              <a:ext cx="4392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133600" y="2709863"/>
              <a:ext cx="3914775" cy="25431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124451" y="2686210"/>
              <a:ext cx="951070" cy="631717"/>
              <a:chOff x="5124451" y="2686210"/>
              <a:chExt cx="951070" cy="631717"/>
            </a:xfrm>
            <a:solidFill>
              <a:schemeClr val="tx1"/>
            </a:solidFill>
          </p:grpSpPr>
          <p:sp>
            <p:nvSpPr>
              <p:cNvPr id="8" name="椭圆 7"/>
              <p:cNvSpPr/>
              <p:nvPr/>
            </p:nvSpPr>
            <p:spPr>
              <a:xfrm>
                <a:off x="6017419" y="26862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888831" y="27709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757863" y="28498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629275" y="29346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124451" y="3011434"/>
                <a:ext cx="446246" cy="306493"/>
                <a:chOff x="5781675" y="2838610"/>
                <a:chExt cx="446246" cy="306493"/>
              </a:xfrm>
              <a:grpFill/>
            </p:grpSpPr>
            <p:sp>
              <p:nvSpPr>
                <p:cNvPr id="52" name="椭圆 51"/>
                <p:cNvSpPr/>
                <p:nvPr/>
              </p:nvSpPr>
              <p:spPr>
                <a:xfrm>
                  <a:off x="6169819" y="28386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041231" y="29233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5910263" y="30022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781675" y="30870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4116970" y="3337620"/>
              <a:ext cx="951070" cy="631717"/>
              <a:chOff x="5124451" y="2686210"/>
              <a:chExt cx="951070" cy="631717"/>
            </a:xfrm>
            <a:solidFill>
              <a:schemeClr val="tx1"/>
            </a:solidFill>
          </p:grpSpPr>
          <p:sp>
            <p:nvSpPr>
              <p:cNvPr id="57" name="椭圆 56"/>
              <p:cNvSpPr/>
              <p:nvPr/>
            </p:nvSpPr>
            <p:spPr>
              <a:xfrm>
                <a:off x="6017419" y="26862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888831" y="27709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757863" y="28498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629275" y="29346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5124451" y="3011434"/>
                <a:ext cx="446246" cy="306493"/>
                <a:chOff x="5781675" y="2838610"/>
                <a:chExt cx="446246" cy="306493"/>
              </a:xfrm>
              <a:grpFill/>
            </p:grpSpPr>
            <p:sp>
              <p:nvSpPr>
                <p:cNvPr id="62" name="椭圆 61"/>
                <p:cNvSpPr/>
                <p:nvPr/>
              </p:nvSpPr>
              <p:spPr>
                <a:xfrm>
                  <a:off x="6169819" y="28386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041231" y="29233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910263" y="30022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781675" y="30870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108618" y="3986155"/>
              <a:ext cx="951070" cy="631717"/>
              <a:chOff x="5124451" y="2686210"/>
              <a:chExt cx="951070" cy="631717"/>
            </a:xfrm>
            <a:solidFill>
              <a:schemeClr val="tx1"/>
            </a:solidFill>
          </p:grpSpPr>
          <p:sp>
            <p:nvSpPr>
              <p:cNvPr id="67" name="椭圆 66"/>
              <p:cNvSpPr/>
              <p:nvPr/>
            </p:nvSpPr>
            <p:spPr>
              <a:xfrm>
                <a:off x="6017419" y="26862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5888831" y="27709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757863" y="28498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629275" y="29346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5124451" y="3011434"/>
                <a:ext cx="446246" cy="306493"/>
                <a:chOff x="5781675" y="2838610"/>
                <a:chExt cx="446246" cy="306493"/>
              </a:xfrm>
              <a:grpFill/>
            </p:grpSpPr>
            <p:sp>
              <p:nvSpPr>
                <p:cNvPr id="72" name="椭圆 71"/>
                <p:cNvSpPr/>
                <p:nvPr/>
              </p:nvSpPr>
              <p:spPr>
                <a:xfrm>
                  <a:off x="6169819" y="28386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041231" y="29233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910263" y="30022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5781675" y="30870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110662" y="4635184"/>
              <a:ext cx="941545" cy="628542"/>
              <a:chOff x="5133976" y="2686210"/>
              <a:chExt cx="941545" cy="628542"/>
            </a:xfrm>
            <a:solidFill>
              <a:schemeClr val="tx1"/>
            </a:solidFill>
          </p:grpSpPr>
          <p:sp>
            <p:nvSpPr>
              <p:cNvPr id="77" name="椭圆 76"/>
              <p:cNvSpPr/>
              <p:nvPr/>
            </p:nvSpPr>
            <p:spPr>
              <a:xfrm>
                <a:off x="6017419" y="26862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888831" y="27709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757863" y="284988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29275" y="293460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a:off x="5133976" y="3011434"/>
                <a:ext cx="436721" cy="303318"/>
                <a:chOff x="5791200" y="2838610"/>
                <a:chExt cx="436721" cy="303318"/>
              </a:xfrm>
              <a:grpFill/>
            </p:grpSpPr>
            <p:sp>
              <p:nvSpPr>
                <p:cNvPr id="82" name="椭圆 81"/>
                <p:cNvSpPr/>
                <p:nvPr/>
              </p:nvSpPr>
              <p:spPr>
                <a:xfrm>
                  <a:off x="6169819" y="283861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6041231" y="2923330"/>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916613" y="2995931"/>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791200" y="3083826"/>
                  <a:ext cx="58102" cy="5810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2236075" y="2572283"/>
              <a:ext cx="703037" cy="343556"/>
              <a:chOff x="2236075" y="2572283"/>
              <a:chExt cx="703037" cy="343556"/>
            </a:xfrm>
          </p:grpSpPr>
          <p:grpSp>
            <p:nvGrpSpPr>
              <p:cNvPr id="16" name="组合 15"/>
              <p:cNvGrpSpPr/>
              <p:nvPr/>
            </p:nvGrpSpPr>
            <p:grpSpPr>
              <a:xfrm>
                <a:off x="2236075" y="2717065"/>
                <a:ext cx="230900" cy="55297"/>
                <a:chOff x="2236075" y="2717065"/>
                <a:chExt cx="230900" cy="55297"/>
              </a:xfrm>
            </p:grpSpPr>
            <p:cxnSp>
              <p:nvCxnSpPr>
                <p:cNvPr id="15" name="直接连接符 14"/>
                <p:cNvCxnSpPr/>
                <p:nvPr/>
              </p:nvCxnSpPr>
              <p:spPr>
                <a:xfrm>
                  <a:off x="2236075" y="2744312"/>
                  <a:ext cx="230900" cy="0"/>
                </a:xfrm>
                <a:prstGeom prst="line">
                  <a:avLst/>
                </a:prstGeom>
                <a:ln w="12700">
                  <a:solidFill>
                    <a:srgbClr val="009FF6"/>
                  </a:solidFill>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2321403" y="2717065"/>
                  <a:ext cx="53894" cy="55297"/>
                </a:xfrm>
                <a:prstGeom prst="rect">
                  <a:avLst/>
                </a:prstGeom>
                <a:no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Text Box 79"/>
              <p:cNvSpPr txBox="1">
                <a:spLocks noChangeArrowheads="1"/>
              </p:cNvSpPr>
              <p:nvPr/>
            </p:nvSpPr>
            <p:spPr bwMode="auto">
              <a:xfrm>
                <a:off x="2418795" y="2572283"/>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P2P</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2239156" y="2813751"/>
              <a:ext cx="1472820" cy="343556"/>
              <a:chOff x="2239156" y="2813751"/>
              <a:chExt cx="1472820" cy="343556"/>
            </a:xfrm>
          </p:grpSpPr>
          <p:grpSp>
            <p:nvGrpSpPr>
              <p:cNvPr id="17" name="组合 16"/>
              <p:cNvGrpSpPr/>
              <p:nvPr/>
            </p:nvGrpSpPr>
            <p:grpSpPr>
              <a:xfrm>
                <a:off x="2239156" y="2967173"/>
                <a:ext cx="230900" cy="58102"/>
                <a:chOff x="2239156" y="2967173"/>
                <a:chExt cx="230900" cy="58102"/>
              </a:xfrm>
            </p:grpSpPr>
            <p:cxnSp>
              <p:nvCxnSpPr>
                <p:cNvPr id="132" name="直接连接符 131"/>
                <p:cNvCxnSpPr/>
                <p:nvPr/>
              </p:nvCxnSpPr>
              <p:spPr>
                <a:xfrm>
                  <a:off x="2239156" y="2997065"/>
                  <a:ext cx="23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椭圆 133"/>
                <p:cNvSpPr/>
                <p:nvPr/>
              </p:nvSpPr>
              <p:spPr>
                <a:xfrm>
                  <a:off x="2321403" y="2967173"/>
                  <a:ext cx="58102" cy="5810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Text Box 79"/>
              <p:cNvSpPr txBox="1">
                <a:spLocks noChangeArrowheads="1"/>
              </p:cNvSpPr>
              <p:nvPr/>
            </p:nvSpPr>
            <p:spPr bwMode="auto">
              <a:xfrm>
                <a:off x="2423003" y="2813751"/>
                <a:ext cx="1288973"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Client-Server</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0" name="矩形 19"/>
            <p:cNvSpPr/>
            <p:nvPr/>
          </p:nvSpPr>
          <p:spPr>
            <a:xfrm>
              <a:off x="2190593" y="2601748"/>
              <a:ext cx="1480951" cy="50723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Text Box 79"/>
            <p:cNvSpPr txBox="1">
              <a:spLocks noChangeArrowheads="1"/>
            </p:cNvSpPr>
            <p:nvPr/>
          </p:nvSpPr>
          <p:spPr bwMode="auto">
            <a:xfrm>
              <a:off x="1459106" y="2305589"/>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3.5</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8" name="Text Box 79"/>
            <p:cNvSpPr txBox="1">
              <a:spLocks noChangeArrowheads="1"/>
            </p:cNvSpPr>
            <p:nvPr/>
          </p:nvSpPr>
          <p:spPr bwMode="auto">
            <a:xfrm>
              <a:off x="1459106" y="2715163"/>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9" name="Text Box 79"/>
            <p:cNvSpPr txBox="1">
              <a:spLocks noChangeArrowheads="1"/>
            </p:cNvSpPr>
            <p:nvPr/>
          </p:nvSpPr>
          <p:spPr bwMode="auto">
            <a:xfrm>
              <a:off x="1459106" y="3119110"/>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2.5</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0" name="Text Box 79"/>
            <p:cNvSpPr txBox="1">
              <a:spLocks noChangeArrowheads="1"/>
            </p:cNvSpPr>
            <p:nvPr/>
          </p:nvSpPr>
          <p:spPr bwMode="auto">
            <a:xfrm>
              <a:off x="1459106" y="3528684"/>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1" name="Text Box 79"/>
            <p:cNvSpPr txBox="1">
              <a:spLocks noChangeArrowheads="1"/>
            </p:cNvSpPr>
            <p:nvPr/>
          </p:nvSpPr>
          <p:spPr bwMode="auto">
            <a:xfrm>
              <a:off x="1459106" y="3935769"/>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1.5</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2" name="Text Box 79"/>
            <p:cNvSpPr txBox="1">
              <a:spLocks noChangeArrowheads="1"/>
            </p:cNvSpPr>
            <p:nvPr/>
          </p:nvSpPr>
          <p:spPr bwMode="auto">
            <a:xfrm>
              <a:off x="1459106" y="4345343"/>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Text Box 79"/>
            <p:cNvSpPr txBox="1">
              <a:spLocks noChangeArrowheads="1"/>
            </p:cNvSpPr>
            <p:nvPr/>
          </p:nvSpPr>
          <p:spPr bwMode="auto">
            <a:xfrm rot="16200000">
              <a:off x="115987" y="3683787"/>
              <a:ext cx="2540583"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Minimum Distribution Time</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4" name="Text Box 79"/>
            <p:cNvSpPr txBox="1">
              <a:spLocks noChangeArrowheads="1"/>
            </p:cNvSpPr>
            <p:nvPr/>
          </p:nvSpPr>
          <p:spPr bwMode="auto">
            <a:xfrm>
              <a:off x="1459106" y="4752945"/>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0.5</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5" name="Text Box 79"/>
            <p:cNvSpPr txBox="1">
              <a:spLocks noChangeArrowheads="1"/>
            </p:cNvSpPr>
            <p:nvPr/>
          </p:nvSpPr>
          <p:spPr bwMode="auto">
            <a:xfrm>
              <a:off x="1459106" y="5162519"/>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6" name="Text Box 79"/>
            <p:cNvSpPr txBox="1">
              <a:spLocks noChangeArrowheads="1"/>
            </p:cNvSpPr>
            <p:nvPr/>
          </p:nvSpPr>
          <p:spPr bwMode="auto">
            <a:xfrm>
              <a:off x="4055826" y="5732166"/>
              <a:ext cx="355098"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7" name="Text Box 79"/>
            <p:cNvSpPr txBox="1">
              <a:spLocks noChangeArrowheads="1"/>
            </p:cNvSpPr>
            <p:nvPr/>
          </p:nvSpPr>
          <p:spPr bwMode="auto">
            <a:xfrm>
              <a:off x="1882413" y="5400643"/>
              <a:ext cx="5064582"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0          5          10        15        20         25        30         35</a:t>
              </a:r>
            </a:p>
          </p:txBody>
        </p:sp>
        <p:grpSp>
          <p:nvGrpSpPr>
            <p:cNvPr id="24" name="组合 23"/>
            <p:cNvGrpSpPr/>
            <p:nvPr/>
          </p:nvGrpSpPr>
          <p:grpSpPr>
            <a:xfrm>
              <a:off x="2027850" y="5308760"/>
              <a:ext cx="1878962" cy="73259"/>
              <a:chOff x="2023087" y="5308760"/>
              <a:chExt cx="1878962" cy="73259"/>
            </a:xfrm>
          </p:grpSpPr>
          <p:grpSp>
            <p:nvGrpSpPr>
              <p:cNvPr id="23" name="组合 22"/>
              <p:cNvGrpSpPr/>
              <p:nvPr/>
            </p:nvGrpSpPr>
            <p:grpSpPr>
              <a:xfrm>
                <a:off x="2023087" y="5311140"/>
                <a:ext cx="621506" cy="70879"/>
                <a:chOff x="2023087" y="5311140"/>
                <a:chExt cx="621506" cy="70879"/>
              </a:xfrm>
            </p:grpSpPr>
            <p:cxnSp>
              <p:nvCxnSpPr>
                <p:cNvPr id="22" name="直接连接符 21"/>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3280543" y="5308760"/>
                <a:ext cx="621506" cy="70879"/>
                <a:chOff x="2023087" y="5311140"/>
                <a:chExt cx="621506" cy="70879"/>
              </a:xfrm>
            </p:grpSpPr>
            <p:cxnSp>
              <p:nvCxnSpPr>
                <p:cNvPr id="150" name="直接连接符 149"/>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2" name="组合 151"/>
            <p:cNvGrpSpPr/>
            <p:nvPr/>
          </p:nvGrpSpPr>
          <p:grpSpPr>
            <a:xfrm>
              <a:off x="4538001" y="5302596"/>
              <a:ext cx="1878962" cy="73259"/>
              <a:chOff x="2023087" y="5308760"/>
              <a:chExt cx="1878962" cy="73259"/>
            </a:xfrm>
          </p:grpSpPr>
          <p:grpSp>
            <p:nvGrpSpPr>
              <p:cNvPr id="153" name="组合 152"/>
              <p:cNvGrpSpPr/>
              <p:nvPr/>
            </p:nvGrpSpPr>
            <p:grpSpPr>
              <a:xfrm>
                <a:off x="2023087" y="5311140"/>
                <a:ext cx="621506" cy="70879"/>
                <a:chOff x="2023087" y="5311140"/>
                <a:chExt cx="621506" cy="70879"/>
              </a:xfrm>
            </p:grpSpPr>
            <p:cxnSp>
              <p:nvCxnSpPr>
                <p:cNvPr id="157" name="直接连接符 156"/>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组合 153"/>
              <p:cNvGrpSpPr/>
              <p:nvPr/>
            </p:nvGrpSpPr>
            <p:grpSpPr>
              <a:xfrm>
                <a:off x="3280543" y="5308760"/>
                <a:ext cx="621506" cy="70879"/>
                <a:chOff x="2023087" y="5311140"/>
                <a:chExt cx="621506" cy="70879"/>
              </a:xfrm>
            </p:grpSpPr>
            <p:cxnSp>
              <p:nvCxnSpPr>
                <p:cNvPr id="155" name="直接连接符 154"/>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9" name="组合 158"/>
            <p:cNvGrpSpPr/>
            <p:nvPr/>
          </p:nvGrpSpPr>
          <p:grpSpPr>
            <a:xfrm rot="16200000">
              <a:off x="1386079" y="4676584"/>
              <a:ext cx="1210620" cy="58476"/>
              <a:chOff x="2023087" y="5308760"/>
              <a:chExt cx="1878962" cy="73259"/>
            </a:xfrm>
          </p:grpSpPr>
          <p:grpSp>
            <p:nvGrpSpPr>
              <p:cNvPr id="160" name="组合 159"/>
              <p:cNvGrpSpPr/>
              <p:nvPr/>
            </p:nvGrpSpPr>
            <p:grpSpPr>
              <a:xfrm>
                <a:off x="2023087" y="5311140"/>
                <a:ext cx="621506" cy="70879"/>
                <a:chOff x="2023087" y="5311140"/>
                <a:chExt cx="621506" cy="70879"/>
              </a:xfrm>
            </p:grpSpPr>
            <p:cxnSp>
              <p:nvCxnSpPr>
                <p:cNvPr id="164" name="直接连接符 163"/>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3280543" y="5308760"/>
                <a:ext cx="621506" cy="70879"/>
                <a:chOff x="2023087" y="5311140"/>
                <a:chExt cx="621506" cy="70879"/>
              </a:xfrm>
            </p:grpSpPr>
            <p:cxnSp>
              <p:nvCxnSpPr>
                <p:cNvPr id="162" name="直接连接符 161"/>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p:cNvGrpSpPr/>
            <p:nvPr/>
          </p:nvGrpSpPr>
          <p:grpSpPr>
            <a:xfrm rot="16200000">
              <a:off x="1385379" y="3057831"/>
              <a:ext cx="1207732" cy="58476"/>
              <a:chOff x="2023087" y="5308760"/>
              <a:chExt cx="1878962" cy="73259"/>
            </a:xfrm>
          </p:grpSpPr>
          <p:grpSp>
            <p:nvGrpSpPr>
              <p:cNvPr id="167" name="组合 166"/>
              <p:cNvGrpSpPr/>
              <p:nvPr/>
            </p:nvGrpSpPr>
            <p:grpSpPr>
              <a:xfrm>
                <a:off x="2023087" y="5311140"/>
                <a:ext cx="621506" cy="70879"/>
                <a:chOff x="2023087" y="5311140"/>
                <a:chExt cx="621506" cy="70879"/>
              </a:xfrm>
            </p:grpSpPr>
            <p:cxnSp>
              <p:nvCxnSpPr>
                <p:cNvPr id="171" name="直接连接符 170"/>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8" name="组合 167"/>
              <p:cNvGrpSpPr/>
              <p:nvPr/>
            </p:nvGrpSpPr>
            <p:grpSpPr>
              <a:xfrm>
                <a:off x="3280543" y="5308760"/>
                <a:ext cx="621506" cy="70879"/>
                <a:chOff x="2023087" y="5311140"/>
                <a:chExt cx="621506" cy="70879"/>
              </a:xfrm>
            </p:grpSpPr>
            <p:cxnSp>
              <p:nvCxnSpPr>
                <p:cNvPr id="169" name="直接连接符 168"/>
                <p:cNvCxnSpPr/>
                <p:nvPr/>
              </p:nvCxnSpPr>
              <p:spPr>
                <a:xfrm>
                  <a:off x="2023087"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644593" y="5311140"/>
                  <a:ext cx="0" cy="70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26" presetClass="emph" presetSubtype="0" repeatCount="2000" fill="hold" nodeType="afterEffect">
                                  <p:stCondLst>
                                    <p:cond delay="0"/>
                                  </p:stCondLst>
                                  <p:childTnLst>
                                    <p:animEffect transition="out" filter="fade">
                                      <p:cBhvr>
                                        <p:cTn id="17" dur="500" tmFilter="0, 0; .2, .5; .8, .5; 1, 0"/>
                                        <p:tgtEl>
                                          <p:spTgt spid="25"/>
                                        </p:tgtEl>
                                      </p:cBhvr>
                                    </p:animEffect>
                                    <p:animScale>
                                      <p:cBhvr>
                                        <p:cTn id="18"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9411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P2P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的基本概念</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1161824" y="1566162"/>
            <a:ext cx="6390768" cy="926841"/>
            <a:chOff x="722008" y="1303131"/>
            <a:chExt cx="4333649" cy="884976"/>
          </a:xfrm>
        </p:grpSpPr>
        <p:sp>
          <p:nvSpPr>
            <p:cNvPr id="174" name="流程图: 手动输入 6"/>
            <p:cNvSpPr/>
            <p:nvPr/>
          </p:nvSpPr>
          <p:spPr>
            <a:xfrm rot="5400000" flipV="1">
              <a:off x="2784197" y="-489059"/>
              <a:ext cx="475861" cy="4067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grpSp>
          <p:nvGrpSpPr>
            <p:cNvPr id="175" name="组合 174"/>
            <p:cNvGrpSpPr/>
            <p:nvPr/>
          </p:nvGrpSpPr>
          <p:grpSpPr>
            <a:xfrm>
              <a:off x="722008" y="1303131"/>
              <a:ext cx="546594" cy="475865"/>
              <a:chOff x="708742" y="1296102"/>
              <a:chExt cx="454744" cy="283828"/>
            </a:xfrm>
          </p:grpSpPr>
          <p:sp>
            <p:nvSpPr>
              <p:cNvPr id="177" name="平行四边形 17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178" name="平行四边形 17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76" name="Text Box 79"/>
            <p:cNvSpPr txBox="1">
              <a:spLocks noChangeArrowheads="1"/>
            </p:cNvSpPr>
            <p:nvPr/>
          </p:nvSpPr>
          <p:spPr bwMode="auto">
            <a:xfrm>
              <a:off x="1559913" y="1335871"/>
              <a:ext cx="3495743"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BitTorrent</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P2P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协议）的基本概念</a:t>
              </a:r>
            </a:p>
          </p:txBody>
        </p:sp>
      </p:grpSp>
      <p:sp>
        <p:nvSpPr>
          <p:cNvPr id="179" name="Rectangle 11"/>
          <p:cNvSpPr>
            <a:spLocks noChangeArrowheads="1"/>
          </p:cNvSpPr>
          <p:nvPr/>
        </p:nvSpPr>
        <p:spPr bwMode="auto">
          <a:xfrm>
            <a:off x="1732862" y="2540058"/>
            <a:ext cx="2265562"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洪流</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(torrent)</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0" name="Text Box 79"/>
          <p:cNvSpPr txBox="1">
            <a:spLocks noChangeArrowheads="1"/>
          </p:cNvSpPr>
          <p:nvPr/>
        </p:nvSpPr>
        <p:spPr bwMode="auto">
          <a:xfrm>
            <a:off x="4462565" y="2570845"/>
            <a:ext cx="653200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参与一个特定文件分发的所有对等方的集合</a:t>
            </a:r>
          </a:p>
        </p:txBody>
      </p:sp>
      <p:sp>
        <p:nvSpPr>
          <p:cNvPr id="181" name="Rectangle 11"/>
          <p:cNvSpPr>
            <a:spLocks noChangeArrowheads="1"/>
          </p:cNvSpPr>
          <p:nvPr/>
        </p:nvSpPr>
        <p:spPr bwMode="auto">
          <a:xfrm>
            <a:off x="1732862" y="3840050"/>
            <a:ext cx="2265562"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追踪器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(tracker)</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Text Box 79"/>
          <p:cNvSpPr txBox="1">
            <a:spLocks noChangeArrowheads="1"/>
          </p:cNvSpPr>
          <p:nvPr/>
        </p:nvSpPr>
        <p:spPr bwMode="auto">
          <a:xfrm>
            <a:off x="4291803" y="3746831"/>
            <a:ext cx="6167335"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跟踪正参与在洪流中的对等方，每个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peer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加入洪流时向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tracker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注册自己</a:t>
            </a:r>
          </a:p>
        </p:txBody>
      </p:sp>
      <p:sp>
        <p:nvSpPr>
          <p:cNvPr id="183" name="Rectangle 11"/>
          <p:cNvSpPr>
            <a:spLocks noChangeArrowheads="1"/>
          </p:cNvSpPr>
          <p:nvPr/>
        </p:nvSpPr>
        <p:spPr bwMode="auto">
          <a:xfrm>
            <a:off x="1732862" y="5140042"/>
            <a:ext cx="2265562"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文件块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(chunk)</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Text Box 79"/>
          <p:cNvSpPr txBox="1">
            <a:spLocks noChangeArrowheads="1"/>
          </p:cNvSpPr>
          <p:nvPr/>
        </p:nvSpPr>
        <p:spPr bwMode="auto">
          <a:xfrm>
            <a:off x="4462565" y="5186335"/>
            <a:ext cx="447042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256KB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chunk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为单位分发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79"/>
                                        </p:tgtEl>
                                        <p:attrNameLst>
                                          <p:attrName>style.visibility</p:attrName>
                                        </p:attrNameLst>
                                      </p:cBhvr>
                                      <p:to>
                                        <p:strVal val="visible"/>
                                      </p:to>
                                    </p:set>
                                    <p:animEffect transition="in" filter="randombar(horizontal)">
                                      <p:cBhvr>
                                        <p:cTn id="15" dur="500"/>
                                        <p:tgtEl>
                                          <p:spTgt spid="17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0"/>
                                        </p:tgtEl>
                                        <p:attrNameLst>
                                          <p:attrName>style.visibility</p:attrName>
                                        </p:attrNameLst>
                                      </p:cBhvr>
                                      <p:to>
                                        <p:strVal val="visible"/>
                                      </p:to>
                                    </p:set>
                                    <p:animEffect transition="in" filter="wipe(left)">
                                      <p:cBhvr>
                                        <p:cTn id="19" dur="500"/>
                                        <p:tgtEl>
                                          <p:spTgt spid="180"/>
                                        </p:tgtEl>
                                      </p:cBhvr>
                                    </p:animEffect>
                                  </p:childTnLst>
                                </p:cTn>
                              </p:par>
                            </p:childTnLst>
                          </p:cTn>
                        </p:par>
                        <p:par>
                          <p:cTn id="20" fill="hold">
                            <p:stCondLst>
                              <p:cond delay="2000"/>
                            </p:stCondLst>
                            <p:childTnLst>
                              <p:par>
                                <p:cTn id="21" presetID="14" presetClass="entr" presetSubtype="10" fill="hold" grpId="0" nodeType="afterEffect">
                                  <p:stCondLst>
                                    <p:cond delay="250"/>
                                  </p:stCondLst>
                                  <p:childTnLst>
                                    <p:set>
                                      <p:cBhvr>
                                        <p:cTn id="22" dur="1" fill="hold">
                                          <p:stCondLst>
                                            <p:cond delay="0"/>
                                          </p:stCondLst>
                                        </p:cTn>
                                        <p:tgtEl>
                                          <p:spTgt spid="181"/>
                                        </p:tgtEl>
                                        <p:attrNameLst>
                                          <p:attrName>style.visibility</p:attrName>
                                        </p:attrNameLst>
                                      </p:cBhvr>
                                      <p:to>
                                        <p:strVal val="visible"/>
                                      </p:to>
                                    </p:set>
                                    <p:animEffect transition="in" filter="randombar(horizontal)">
                                      <p:cBhvr>
                                        <p:cTn id="23" dur="500"/>
                                        <p:tgtEl>
                                          <p:spTgt spid="181"/>
                                        </p:tgtEl>
                                      </p:cBhvr>
                                    </p:animEffect>
                                  </p:childTnLst>
                                </p:cTn>
                              </p:par>
                            </p:childTnLst>
                          </p:cTn>
                        </p:par>
                        <p:par>
                          <p:cTn id="24" fill="hold">
                            <p:stCondLst>
                              <p:cond delay="2750"/>
                            </p:stCondLst>
                            <p:childTnLst>
                              <p:par>
                                <p:cTn id="25" presetID="22" presetClass="entr" presetSubtype="8" fill="hold" grpId="0" nodeType="after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wipe(left)">
                                      <p:cBhvr>
                                        <p:cTn id="27" dur="500"/>
                                        <p:tgtEl>
                                          <p:spTgt spid="182"/>
                                        </p:tgtEl>
                                      </p:cBhvr>
                                    </p:animEffect>
                                  </p:childTnLst>
                                </p:cTn>
                              </p:par>
                            </p:childTnLst>
                          </p:cTn>
                        </p:par>
                        <p:par>
                          <p:cTn id="28" fill="hold">
                            <p:stCondLst>
                              <p:cond delay="3250"/>
                            </p:stCondLst>
                            <p:childTnLst>
                              <p:par>
                                <p:cTn id="29" presetID="14" presetClass="entr" presetSubtype="10" fill="hold" grpId="0" nodeType="afterEffect">
                                  <p:stCondLst>
                                    <p:cond delay="250"/>
                                  </p:stCondLst>
                                  <p:childTnLst>
                                    <p:set>
                                      <p:cBhvr>
                                        <p:cTn id="30" dur="1" fill="hold">
                                          <p:stCondLst>
                                            <p:cond delay="0"/>
                                          </p:stCondLst>
                                        </p:cTn>
                                        <p:tgtEl>
                                          <p:spTgt spid="183"/>
                                        </p:tgtEl>
                                        <p:attrNameLst>
                                          <p:attrName>style.visibility</p:attrName>
                                        </p:attrNameLst>
                                      </p:cBhvr>
                                      <p:to>
                                        <p:strVal val="visible"/>
                                      </p:to>
                                    </p:set>
                                    <p:animEffect transition="in" filter="randombar(horizontal)">
                                      <p:cBhvr>
                                        <p:cTn id="31" dur="500"/>
                                        <p:tgtEl>
                                          <p:spTgt spid="183"/>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wipe(left)">
                                      <p:cBhvr>
                                        <p:cTn id="35"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p:bldP spid="181" grpId="0" animBg="1"/>
      <p:bldP spid="182" grpId="0"/>
      <p:bldP spid="183" grpId="0" animBg="1"/>
      <p:bldP spid="18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9411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P2P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的基本概念</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 name="内容占位符 2">
            <a:extLst>
              <a:ext uri="{FF2B5EF4-FFF2-40B4-BE49-F238E27FC236}">
                <a16:creationId xmlns:a16="http://schemas.microsoft.com/office/drawing/2014/main" id="{32D53F5A-32AA-DA2D-A600-5CDFCF9DB420}"/>
              </a:ext>
            </a:extLst>
          </p:cNvPr>
          <p:cNvSpPr txBox="1">
            <a:spLocks/>
          </p:cNvSpPr>
          <p:nvPr/>
        </p:nvSpPr>
        <p:spPr>
          <a:xfrm>
            <a:off x="993530" y="1763469"/>
            <a:ext cx="8229600"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ea typeface="楷体" panose="02010609060101010101" pitchFamily="49" charset="-122"/>
                <a:cs typeface="Arial" panose="020B0604020202020204" pitchFamily="34" charset="0"/>
              </a:rPr>
              <a:t>BitTorrent</a:t>
            </a:r>
            <a:r>
              <a:rPr lang="zh-CN" altLang="en-US">
                <a:ea typeface="楷体" panose="02010609060101010101" pitchFamily="49" charset="-122"/>
                <a:cs typeface="Arial" panose="020B0604020202020204" pitchFamily="34" charset="0"/>
              </a:rPr>
              <a:t>的基本工作机制</a:t>
            </a:r>
            <a:endParaRPr lang="en-US" altLang="zh-CN">
              <a:ea typeface="楷体" panose="02010609060101010101" pitchFamily="49" charset="-122"/>
              <a:cs typeface="Arial" panose="020B0604020202020204" pitchFamily="34" charset="0"/>
            </a:endParaRPr>
          </a:p>
          <a:p>
            <a:pPr lvl="1"/>
            <a:r>
              <a:rPr lang="zh-CN" altLang="en-US">
                <a:ea typeface="楷体" panose="02010609060101010101" pitchFamily="49" charset="-122"/>
                <a:cs typeface="Arial" panose="020B0604020202020204" pitchFamily="34" charset="0"/>
              </a:rPr>
              <a:t>每个</a:t>
            </a:r>
            <a:r>
              <a:rPr lang="en-US" altLang="zh-CN">
                <a:ea typeface="楷体" panose="02010609060101010101" pitchFamily="49" charset="-122"/>
                <a:cs typeface="Arial" panose="020B0604020202020204" pitchFamily="34" charset="0"/>
              </a:rPr>
              <a:t>peer</a:t>
            </a:r>
            <a:r>
              <a:rPr lang="zh-CN" altLang="en-US">
                <a:ea typeface="楷体" panose="02010609060101010101" pitchFamily="49" charset="-122"/>
                <a:cs typeface="Arial" panose="020B0604020202020204" pitchFamily="34" charset="0"/>
              </a:rPr>
              <a:t>周期性地向邻居询问邻居所拥有的块列表</a:t>
            </a:r>
            <a:endParaRPr lang="en-US" altLang="zh-CN">
              <a:ea typeface="楷体" panose="02010609060101010101" pitchFamily="49" charset="-122"/>
              <a:cs typeface="Arial" panose="020B0604020202020204" pitchFamily="34" charset="0"/>
            </a:endParaRPr>
          </a:p>
          <a:p>
            <a:pPr lvl="1"/>
            <a:r>
              <a:rPr lang="zh-CN" altLang="en-US">
                <a:ea typeface="楷体" panose="02010609060101010101" pitchFamily="49" charset="-122"/>
                <a:cs typeface="Arial" panose="020B0604020202020204" pitchFamily="34" charset="0"/>
              </a:rPr>
              <a:t>每个</a:t>
            </a:r>
            <a:r>
              <a:rPr lang="en-US" altLang="zh-CN">
                <a:ea typeface="楷体" panose="02010609060101010101" pitchFamily="49" charset="-122"/>
                <a:cs typeface="Arial" panose="020B0604020202020204" pitchFamily="34" charset="0"/>
              </a:rPr>
              <a:t>peer</a:t>
            </a:r>
            <a:r>
              <a:rPr lang="zh-CN" altLang="en-US">
                <a:ea typeface="楷体" panose="02010609060101010101" pitchFamily="49" charset="-122"/>
                <a:cs typeface="Arial" panose="020B0604020202020204" pitchFamily="34" charset="0"/>
              </a:rPr>
              <a:t>决定向邻居请求哪些块：最稀罕优先（使得最稀缺的块能迅速分发，最稀缺的块就是在邻居中副本最少的块）</a:t>
            </a:r>
            <a:endParaRPr lang="en-US" altLang="zh-CN">
              <a:ea typeface="楷体" panose="02010609060101010101" pitchFamily="49" charset="-122"/>
              <a:cs typeface="Arial" panose="020B0604020202020204" pitchFamily="34" charset="0"/>
            </a:endParaRPr>
          </a:p>
          <a:p>
            <a:pPr lvl="1"/>
            <a:r>
              <a:rPr lang="zh-CN" altLang="en-US">
                <a:ea typeface="楷体" panose="02010609060101010101" pitchFamily="49" charset="-122"/>
                <a:cs typeface="Arial" panose="020B0604020202020204" pitchFamily="34" charset="0"/>
              </a:rPr>
              <a:t>每个</a:t>
            </a:r>
            <a:r>
              <a:rPr lang="en-US" altLang="zh-CN">
                <a:ea typeface="楷体" panose="02010609060101010101" pitchFamily="49" charset="-122"/>
                <a:cs typeface="Arial" panose="020B0604020202020204" pitchFamily="34" charset="0"/>
              </a:rPr>
              <a:t>peer</a:t>
            </a:r>
            <a:r>
              <a:rPr lang="zh-CN" altLang="en-US">
                <a:ea typeface="楷体" panose="02010609060101010101" pitchFamily="49" charset="-122"/>
                <a:cs typeface="Arial" panose="020B0604020202020204" pitchFamily="34" charset="0"/>
              </a:rPr>
              <a:t>决定要向哪些请求块的邻居发送：优先响应哪些请求</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对换算法（</a:t>
            </a:r>
            <a:r>
              <a:rPr lang="en-US" altLang="zh-CN">
                <a:ea typeface="楷体" panose="02010609060101010101" pitchFamily="49" charset="-122"/>
                <a:cs typeface="Arial" panose="020B0604020202020204" pitchFamily="34" charset="0"/>
              </a:rPr>
              <a:t>4+1</a:t>
            </a:r>
            <a:r>
              <a:rPr lang="zh-CN" altLang="en-US">
                <a:ea typeface="楷体" panose="02010609060101010101" pitchFamily="49" charset="-122"/>
                <a:cs typeface="Arial" panose="020B0604020202020204" pitchFamily="34" charset="0"/>
              </a:rPr>
              <a:t>）</a:t>
            </a:r>
            <a:endParaRPr lang="en-US" altLang="zh-CN">
              <a:ea typeface="楷体" panose="02010609060101010101" pitchFamily="49" charset="-122"/>
              <a:cs typeface="Arial" panose="020B0604020202020204" pitchFamily="34" charset="0"/>
            </a:endParaRPr>
          </a:p>
          <a:p>
            <a:pPr lvl="2"/>
            <a:r>
              <a:rPr lang="zh-CN" altLang="en-US">
                <a:ea typeface="楷体" panose="02010609060101010101" pitchFamily="49" charset="-122"/>
                <a:cs typeface="Arial" panose="020B0604020202020204" pitchFamily="34" charset="0"/>
              </a:rPr>
              <a:t>每</a:t>
            </a:r>
            <a:r>
              <a:rPr lang="en-US" altLang="zh-CN">
                <a:ea typeface="楷体" panose="02010609060101010101" pitchFamily="49" charset="-122"/>
                <a:cs typeface="Arial" panose="020B0604020202020204" pitchFamily="34" charset="0"/>
              </a:rPr>
              <a:t>10</a:t>
            </a:r>
            <a:r>
              <a:rPr lang="zh-CN" altLang="en-US">
                <a:ea typeface="楷体" panose="02010609060101010101" pitchFamily="49" charset="-122"/>
                <a:cs typeface="Arial" panose="020B0604020202020204" pitchFamily="34" charset="0"/>
              </a:rPr>
              <a:t>秒重新确定</a:t>
            </a:r>
            <a:r>
              <a:rPr lang="en-US" altLang="zh-CN">
                <a:ea typeface="楷体" panose="02010609060101010101" pitchFamily="49" charset="-122"/>
                <a:cs typeface="Arial" panose="020B0604020202020204" pitchFamily="34" charset="0"/>
              </a:rPr>
              <a:t>4</a:t>
            </a:r>
            <a:r>
              <a:rPr lang="zh-CN" altLang="en-US">
                <a:ea typeface="楷体" panose="02010609060101010101" pitchFamily="49" charset="-122"/>
                <a:cs typeface="Arial" panose="020B0604020202020204" pitchFamily="34" charset="0"/>
              </a:rPr>
              <a:t>个最高速率对等方进行发送</a:t>
            </a:r>
            <a:endParaRPr lang="en-US" altLang="zh-CN">
              <a:ea typeface="楷体" panose="02010609060101010101" pitchFamily="49" charset="-122"/>
              <a:cs typeface="Arial" panose="020B0604020202020204" pitchFamily="34" charset="0"/>
            </a:endParaRPr>
          </a:p>
          <a:p>
            <a:pPr lvl="2"/>
            <a:r>
              <a:rPr lang="zh-CN" altLang="en-US">
                <a:ea typeface="楷体" panose="02010609060101010101" pitchFamily="49" charset="-122"/>
                <a:cs typeface="Arial" panose="020B0604020202020204" pitchFamily="34" charset="0"/>
              </a:rPr>
              <a:t>同时每</a:t>
            </a:r>
            <a:r>
              <a:rPr lang="en-US" altLang="zh-CN">
                <a:ea typeface="楷体" panose="02010609060101010101" pitchFamily="49" charset="-122"/>
                <a:cs typeface="Arial" panose="020B0604020202020204" pitchFamily="34" charset="0"/>
              </a:rPr>
              <a:t>30</a:t>
            </a:r>
            <a:r>
              <a:rPr lang="zh-CN" altLang="en-US">
                <a:ea typeface="楷体" panose="02010609060101010101" pitchFamily="49" charset="-122"/>
                <a:cs typeface="Arial" panose="020B0604020202020204" pitchFamily="34" charset="0"/>
              </a:rPr>
              <a:t>秒随机选择</a:t>
            </a:r>
            <a:r>
              <a:rPr lang="en-US" altLang="zh-CN">
                <a:ea typeface="楷体" panose="02010609060101010101" pitchFamily="49" charset="-122"/>
                <a:cs typeface="Arial" panose="020B0604020202020204" pitchFamily="34" charset="0"/>
              </a:rPr>
              <a:t>1</a:t>
            </a:r>
            <a:r>
              <a:rPr lang="zh-CN" altLang="en-US">
                <a:ea typeface="楷体" panose="02010609060101010101" pitchFamily="49" charset="-122"/>
                <a:cs typeface="Arial" panose="020B0604020202020204" pitchFamily="34" charset="0"/>
              </a:rPr>
              <a:t>个新的邻居</a:t>
            </a:r>
            <a:endParaRPr lang="zh-CN" altLang="en-US" dirty="0">
              <a:ea typeface="楷体" panose="02010609060101010101" pitchFamily="49" charset="-122"/>
              <a:cs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8877A24-E631-40A8-9A81-F318EF365C32}"/>
              </a:ext>
            </a:extLst>
          </p:cNvPr>
          <p:cNvGrpSpPr/>
          <p:nvPr/>
        </p:nvGrpSpPr>
        <p:grpSpPr>
          <a:xfrm>
            <a:off x="430213" y="0"/>
            <a:ext cx="4303628" cy="1428589"/>
            <a:chOff x="551030" y="-368704"/>
            <a:chExt cx="4303628" cy="1428589"/>
          </a:xfrm>
        </p:grpSpPr>
        <p:grpSp>
          <p:nvGrpSpPr>
            <p:cNvPr id="15" name="组合 14">
              <a:extLst>
                <a:ext uri="{FF2B5EF4-FFF2-40B4-BE49-F238E27FC236}">
                  <a16:creationId xmlns:a16="http://schemas.microsoft.com/office/drawing/2014/main" id="{40D6F540-C1D1-4C41-AE9E-41A00576C830}"/>
                </a:ext>
              </a:extLst>
            </p:cNvPr>
            <p:cNvGrpSpPr/>
            <p:nvPr/>
          </p:nvGrpSpPr>
          <p:grpSpPr>
            <a:xfrm>
              <a:off x="1201631" y="303925"/>
              <a:ext cx="3653027" cy="687996"/>
              <a:chOff x="1839058" y="967769"/>
              <a:chExt cx="3653027" cy="687996"/>
            </a:xfrm>
          </p:grpSpPr>
          <p:sp>
            <p:nvSpPr>
              <p:cNvPr id="17" name="矩形: 圆角 16">
                <a:extLst>
                  <a:ext uri="{FF2B5EF4-FFF2-40B4-BE49-F238E27FC236}">
                    <a16:creationId xmlns:a16="http://schemas.microsoft.com/office/drawing/2014/main" id="{48CB706A-06A6-4B30-A4BB-26E7B78FCF0A}"/>
                  </a:ext>
                </a:extLst>
              </p:cNvPr>
              <p:cNvSpPr/>
              <p:nvPr/>
            </p:nvSpPr>
            <p:spPr>
              <a:xfrm>
                <a:off x="1839058" y="967769"/>
                <a:ext cx="36530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8" name="文本框 17">
                <a:extLst>
                  <a:ext uri="{FF2B5EF4-FFF2-40B4-BE49-F238E27FC236}">
                    <a16:creationId xmlns:a16="http://schemas.microsoft.com/office/drawing/2014/main" id="{D8100624-9A53-4AFD-9A65-0F157AF8C21F}"/>
                  </a:ext>
                </a:extLst>
              </p:cNvPr>
              <p:cNvSpPr txBox="1"/>
              <p:nvPr/>
            </p:nvSpPr>
            <p:spPr>
              <a:xfrm>
                <a:off x="2705629" y="1009434"/>
                <a:ext cx="270553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本章小结</a:t>
                </a:r>
                <a:endPar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6" name="图片 15">
              <a:extLst>
                <a:ext uri="{FF2B5EF4-FFF2-40B4-BE49-F238E27FC236}">
                  <a16:creationId xmlns:a16="http://schemas.microsoft.com/office/drawing/2014/main" id="{DC9B4186-B32A-4E90-8B26-9D6C1199DB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9" name="文本框 18">
            <a:extLst>
              <a:ext uri="{FF2B5EF4-FFF2-40B4-BE49-F238E27FC236}">
                <a16:creationId xmlns:a16="http://schemas.microsoft.com/office/drawing/2014/main" id="{433AFCC1-8AFD-4605-8EAC-7DBDC3269284}"/>
              </a:ext>
            </a:extLst>
          </p:cNvPr>
          <p:cNvSpPr txBox="1"/>
          <p:nvPr/>
        </p:nvSpPr>
        <p:spPr>
          <a:xfrm>
            <a:off x="1117139" y="1647379"/>
            <a:ext cx="3912523" cy="4458849"/>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应用程序架构</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P2P</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应用服务要求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可靠性、带宽、延迟</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互联网传输服务模式</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面向连接、可靠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TCP</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不可靠、数据报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UDP</a:t>
            </a:r>
          </a:p>
        </p:txBody>
      </p:sp>
      <p:sp>
        <p:nvSpPr>
          <p:cNvPr id="21" name="文本框 20">
            <a:extLst>
              <a:ext uri="{FF2B5EF4-FFF2-40B4-BE49-F238E27FC236}">
                <a16:creationId xmlns:a16="http://schemas.microsoft.com/office/drawing/2014/main" id="{DEE9D0D0-A8C6-4DFB-98E2-0965DB87989E}"/>
              </a:ext>
            </a:extLst>
          </p:cNvPr>
          <p:cNvSpPr txBox="1"/>
          <p:nvPr/>
        </p:nvSpPr>
        <p:spPr>
          <a:xfrm>
            <a:off x="6318969" y="1647378"/>
            <a:ext cx="3912523" cy="2862322"/>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具体协议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POP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IMAP</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DNS</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P2P: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BitTorrent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800"/>
                                        <p:tgtEl>
                                          <p:spTgt spid="19"/>
                                        </p:tgtEl>
                                      </p:cBhvr>
                                    </p:animEffect>
                                    <p:anim calcmode="lin" valueType="num">
                                      <p:cBhvr>
                                        <p:cTn id="12" dur="800" fill="hold"/>
                                        <p:tgtEl>
                                          <p:spTgt spid="19"/>
                                        </p:tgtEl>
                                        <p:attrNameLst>
                                          <p:attrName>ppt_x</p:attrName>
                                        </p:attrNameLst>
                                      </p:cBhvr>
                                      <p:tavLst>
                                        <p:tav tm="0">
                                          <p:val>
                                            <p:strVal val="#ppt_x"/>
                                          </p:val>
                                        </p:tav>
                                        <p:tav tm="100000">
                                          <p:val>
                                            <p:strVal val="#ppt_x"/>
                                          </p:val>
                                        </p:tav>
                                      </p:tavLst>
                                    </p:anim>
                                    <p:anim calcmode="lin" valueType="num">
                                      <p:cBhvr>
                                        <p:cTn id="13" dur="8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3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800"/>
                                        <p:tgtEl>
                                          <p:spTgt spid="21"/>
                                        </p:tgtEl>
                                      </p:cBhvr>
                                    </p:animEffect>
                                    <p:anim calcmode="lin" valueType="num">
                                      <p:cBhvr>
                                        <p:cTn id="18" dur="800" fill="hold"/>
                                        <p:tgtEl>
                                          <p:spTgt spid="21"/>
                                        </p:tgtEl>
                                        <p:attrNameLst>
                                          <p:attrName>ppt_x</p:attrName>
                                        </p:attrNameLst>
                                      </p:cBhvr>
                                      <p:tavLst>
                                        <p:tav tm="0">
                                          <p:val>
                                            <p:strVal val="#ppt_x"/>
                                          </p:val>
                                        </p:tav>
                                        <p:tav tm="100000">
                                          <p:val>
                                            <p:strVal val="#ppt_x"/>
                                          </p:val>
                                        </p:tav>
                                      </p:tavLst>
                                    </p:anim>
                                    <p:anim calcmode="lin" valueType="num">
                                      <p:cBhvr>
                                        <p:cTn id="19" dur="8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83721" cy="1428589"/>
            <a:chOff x="551030" y="-368704"/>
            <a:chExt cx="4183721" cy="1428589"/>
          </a:xfrm>
        </p:grpSpPr>
        <p:grpSp>
          <p:nvGrpSpPr>
            <p:cNvPr id="29" name="组合 28"/>
            <p:cNvGrpSpPr/>
            <p:nvPr/>
          </p:nvGrpSpPr>
          <p:grpSpPr>
            <a:xfrm>
              <a:off x="1201631" y="303925"/>
              <a:ext cx="3533120" cy="675443"/>
              <a:chOff x="1839058" y="967769"/>
              <a:chExt cx="3533120" cy="675443"/>
            </a:xfrm>
          </p:grpSpPr>
          <p:sp>
            <p:nvSpPr>
              <p:cNvPr id="31" name="矩形: 圆角 30"/>
              <p:cNvSpPr/>
              <p:nvPr/>
            </p:nvSpPr>
            <p:spPr>
              <a:xfrm>
                <a:off x="1839058" y="967769"/>
                <a:ext cx="35331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66893" y="982324"/>
                <a:ext cx="25860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本章小结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文本框 8">
            <a:extLst>
              <a:ext uri="{FF2B5EF4-FFF2-40B4-BE49-F238E27FC236}">
                <a16:creationId xmlns:a16="http://schemas.microsoft.com/office/drawing/2014/main" id="{6FD25BBA-15AE-4C54-97A9-D877D1832D3E}"/>
              </a:ext>
            </a:extLst>
          </p:cNvPr>
          <p:cNvSpPr txBox="1"/>
          <p:nvPr/>
        </p:nvSpPr>
        <p:spPr>
          <a:xfrm>
            <a:off x="1035916" y="2082195"/>
            <a:ext cx="5817735" cy="335085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典型的请求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回复消息交换：</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客户端请求信息或服务</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服务器用状态代码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数据响应，</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消息格式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首部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提供数据的信息的字段</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数据：正在通信的信息（有效载荷）</a:t>
            </a:r>
          </a:p>
        </p:txBody>
      </p:sp>
      <p:sp>
        <p:nvSpPr>
          <p:cNvPr id="10" name="文本框 9">
            <a:extLst>
              <a:ext uri="{FF2B5EF4-FFF2-40B4-BE49-F238E27FC236}">
                <a16:creationId xmlns:a16="http://schemas.microsoft.com/office/drawing/2014/main" id="{73D9E341-5C81-40BD-84D3-FD16A2732063}"/>
              </a:ext>
            </a:extLst>
          </p:cNvPr>
          <p:cNvSpPr txBox="1"/>
          <p:nvPr/>
        </p:nvSpPr>
        <p:spPr>
          <a:xfrm>
            <a:off x="7135347" y="2082195"/>
            <a:ext cx="4681515" cy="390395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控制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vs.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消息</a:t>
            </a: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带内</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带外</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FTP</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集中</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vs.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分散 </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无状态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vs.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有状态</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vs.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不可靠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“网络边缘的复杂性”</a:t>
            </a:r>
          </a:p>
          <a:p>
            <a:pPr marL="800100" lvl="1" indent="-342900">
              <a:lnSpc>
                <a:spcPct val="150000"/>
              </a:lnSpc>
              <a:buClr>
                <a:srgbClr val="009FF6"/>
              </a:buClr>
              <a:buFont typeface="Wingdings" panose="05000000000000000000" pitchFamily="2" charset="2"/>
              <a:buChar char="n"/>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2" name="组合 11">
            <a:extLst>
              <a:ext uri="{FF2B5EF4-FFF2-40B4-BE49-F238E27FC236}">
                <a16:creationId xmlns:a16="http://schemas.microsoft.com/office/drawing/2014/main" id="{B039EB72-E310-4568-A4C5-FB9CD3D42666}"/>
              </a:ext>
            </a:extLst>
          </p:cNvPr>
          <p:cNvGrpSpPr/>
          <p:nvPr/>
        </p:nvGrpSpPr>
        <p:grpSpPr>
          <a:xfrm>
            <a:off x="7135347" y="1620527"/>
            <a:ext cx="2605374" cy="461668"/>
            <a:chOff x="1282571" y="4092184"/>
            <a:chExt cx="2742829" cy="631387"/>
          </a:xfrm>
        </p:grpSpPr>
        <p:sp>
          <p:nvSpPr>
            <p:cNvPr id="13" name="矩形: 圆角 12">
              <a:extLst>
                <a:ext uri="{FF2B5EF4-FFF2-40B4-BE49-F238E27FC236}">
                  <a16:creationId xmlns:a16="http://schemas.microsoft.com/office/drawing/2014/main" id="{44CE7590-EA19-4725-A3DB-466A2F5A4DAE}"/>
                </a:ext>
              </a:extLst>
            </p:cNvPr>
            <p:cNvSpPr/>
            <p:nvPr/>
          </p:nvSpPr>
          <p:spPr>
            <a:xfrm>
              <a:off x="1282572" y="4092184"/>
              <a:ext cx="2742828" cy="623059"/>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矩形 13">
              <a:extLst>
                <a:ext uri="{FF2B5EF4-FFF2-40B4-BE49-F238E27FC236}">
                  <a16:creationId xmlns:a16="http://schemas.microsoft.com/office/drawing/2014/main" id="{53091D9C-C657-4FD0-9E08-14DFC26C7D03}"/>
                </a:ext>
              </a:extLst>
            </p:cNvPr>
            <p:cNvSpPr/>
            <p:nvPr/>
          </p:nvSpPr>
          <p:spPr>
            <a:xfrm>
              <a:off x="1282571" y="4092189"/>
              <a:ext cx="2742829" cy="631382"/>
            </a:xfrm>
            <a:prstGeom prst="rect">
              <a:avLst/>
            </a:prstGeom>
          </p:spPr>
          <p:txBody>
            <a:bodyPr wrap="square">
              <a:spAutoFit/>
            </a:bodyPr>
            <a:lstStyle/>
            <a:p>
              <a:pPr algn="ctr"/>
              <a:r>
                <a:rPr kumimoji="1" lang="zh-CN" altLang="en-US" sz="24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重要主题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anim calcmode="lin" valueType="num">
                                      <p:cBhvr>
                                        <p:cTn id="12" dur="800" fill="hold"/>
                                        <p:tgtEl>
                                          <p:spTgt spid="9"/>
                                        </p:tgtEl>
                                        <p:attrNameLst>
                                          <p:attrName>ppt_x</p:attrName>
                                        </p:attrNameLst>
                                      </p:cBhvr>
                                      <p:tavLst>
                                        <p:tav tm="0">
                                          <p:val>
                                            <p:strVal val="#ppt_x"/>
                                          </p:val>
                                        </p:tav>
                                        <p:tav tm="100000">
                                          <p:val>
                                            <p:strVal val="#ppt_x"/>
                                          </p:val>
                                        </p:tav>
                                      </p:tavLst>
                                    </p:anim>
                                    <p:anim calcmode="lin" valueType="num">
                                      <p:cBhvr>
                                        <p:cTn id="13" dur="8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300"/>
                            </p:stCondLst>
                            <p:childTnLst>
                              <p:par>
                                <p:cTn id="15" presetID="42"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800"/>
                                        <p:tgtEl>
                                          <p:spTgt spid="10"/>
                                        </p:tgtEl>
                                      </p:cBhvr>
                                    </p:animEffect>
                                    <p:anim calcmode="lin" valueType="num">
                                      <p:cBhvr>
                                        <p:cTn id="18" dur="800" fill="hold"/>
                                        <p:tgtEl>
                                          <p:spTgt spid="10"/>
                                        </p:tgtEl>
                                        <p:attrNameLst>
                                          <p:attrName>ppt_x</p:attrName>
                                        </p:attrNameLst>
                                      </p:cBhvr>
                                      <p:tavLst>
                                        <p:tav tm="0">
                                          <p:val>
                                            <p:strVal val="#ppt_x"/>
                                          </p:val>
                                        </p:tav>
                                        <p:tav tm="100000">
                                          <p:val>
                                            <p:strVal val="#ppt_x"/>
                                          </p:val>
                                        </p:tav>
                                      </p:tavLst>
                                    </p:anim>
                                    <p:anim calcmode="lin" valueType="num">
                                      <p:cBhvr>
                                        <p:cTn id="19" dur="8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21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328CC3D-47FE-4E73-B199-9953E7671D63}"/>
              </a:ext>
            </a:extLst>
          </p:cNvPr>
          <p:cNvGrpSpPr/>
          <p:nvPr/>
        </p:nvGrpSpPr>
        <p:grpSpPr>
          <a:xfrm>
            <a:off x="430213" y="0"/>
            <a:ext cx="4384548" cy="1428589"/>
            <a:chOff x="551030" y="-368704"/>
            <a:chExt cx="4384548" cy="1428589"/>
          </a:xfrm>
        </p:grpSpPr>
        <p:grpSp>
          <p:nvGrpSpPr>
            <p:cNvPr id="14" name="组合 13">
              <a:extLst>
                <a:ext uri="{FF2B5EF4-FFF2-40B4-BE49-F238E27FC236}">
                  <a16:creationId xmlns:a16="http://schemas.microsoft.com/office/drawing/2014/main" id="{C88DFEC2-754C-4E38-9F9C-EF108A913E08}"/>
                </a:ext>
              </a:extLst>
            </p:cNvPr>
            <p:cNvGrpSpPr/>
            <p:nvPr/>
          </p:nvGrpSpPr>
          <p:grpSpPr>
            <a:xfrm>
              <a:off x="1201632" y="303925"/>
              <a:ext cx="3733946" cy="687996"/>
              <a:chOff x="1839059" y="967769"/>
              <a:chExt cx="3733946" cy="687996"/>
            </a:xfrm>
          </p:grpSpPr>
          <p:sp>
            <p:nvSpPr>
              <p:cNvPr id="16" name="矩形: 圆角 15">
                <a:extLst>
                  <a:ext uri="{FF2B5EF4-FFF2-40B4-BE49-F238E27FC236}">
                    <a16:creationId xmlns:a16="http://schemas.microsoft.com/office/drawing/2014/main" id="{07AA1C74-433F-44F9-BC62-35CF9CA03F68}"/>
                  </a:ext>
                </a:extLst>
              </p:cNvPr>
              <p:cNvSpPr/>
              <p:nvPr/>
            </p:nvSpPr>
            <p:spPr>
              <a:xfrm>
                <a:off x="1839059" y="967769"/>
                <a:ext cx="3733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7" name="文本框 16">
                <a:extLst>
                  <a:ext uri="{FF2B5EF4-FFF2-40B4-BE49-F238E27FC236}">
                    <a16:creationId xmlns:a16="http://schemas.microsoft.com/office/drawing/2014/main" id="{EC6E3377-41D8-42BA-9442-77474D0B91E5}"/>
                  </a:ext>
                </a:extLst>
              </p:cNvPr>
              <p:cNvSpPr txBox="1"/>
              <p:nvPr/>
            </p:nvSpPr>
            <p:spPr>
              <a:xfrm>
                <a:off x="2795619" y="1009434"/>
                <a:ext cx="27226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a:extLst>
                <a:ext uri="{FF2B5EF4-FFF2-40B4-BE49-F238E27FC236}">
                  <a16:creationId xmlns:a16="http://schemas.microsoft.com/office/drawing/2014/main" id="{CBE0B9A9-AF0C-42EE-BBF4-2AB20B112A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8" name="组合 17">
            <a:extLst>
              <a:ext uri="{FF2B5EF4-FFF2-40B4-BE49-F238E27FC236}">
                <a16:creationId xmlns:a16="http://schemas.microsoft.com/office/drawing/2014/main" id="{E25E19FC-3050-4C56-AA17-2CB4E2BF17B5}"/>
              </a:ext>
            </a:extLst>
          </p:cNvPr>
          <p:cNvGrpSpPr/>
          <p:nvPr/>
        </p:nvGrpSpPr>
        <p:grpSpPr>
          <a:xfrm>
            <a:off x="838200" y="2101218"/>
            <a:ext cx="10608425" cy="3685889"/>
            <a:chOff x="703264" y="1946585"/>
            <a:chExt cx="10972799" cy="4161037"/>
          </a:xfrm>
        </p:grpSpPr>
        <p:sp>
          <p:nvSpPr>
            <p:cNvPr id="19" name="任意多边形: 形状 18">
              <a:extLst>
                <a:ext uri="{FF2B5EF4-FFF2-40B4-BE49-F238E27FC236}">
                  <a16:creationId xmlns:a16="http://schemas.microsoft.com/office/drawing/2014/main" id="{DAAFD7B1-11B5-474F-BBFD-2020002D3D14}"/>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F898C8C0-211E-47ED-BB50-CF01453C2F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ACFCF7B2-216F-4F58-B0F6-38A0D3FA02A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76D1D9E0-DE61-4B81-8CB1-334AB8AAD20F}"/>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文本框 22">
            <a:extLst>
              <a:ext uri="{FF2B5EF4-FFF2-40B4-BE49-F238E27FC236}">
                <a16:creationId xmlns:a16="http://schemas.microsoft.com/office/drawing/2014/main" id="{87C1251B-2A90-44D2-8DF4-D0C3F1855ED0}"/>
              </a:ext>
            </a:extLst>
          </p:cNvPr>
          <p:cNvSpPr txBox="1"/>
          <p:nvPr/>
        </p:nvSpPr>
        <p:spPr>
          <a:xfrm>
            <a:off x="1340131" y="2532822"/>
            <a:ext cx="9918853" cy="3349956"/>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23</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22~24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26</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BC62570-CDEE-47E2-99CA-D8BBE62540EF}"/>
              </a:ext>
            </a:extLst>
          </p:cNvPr>
          <p:cNvGrpSpPr/>
          <p:nvPr/>
        </p:nvGrpSpPr>
        <p:grpSpPr>
          <a:xfrm>
            <a:off x="430213" y="0"/>
            <a:ext cx="3686794" cy="1428589"/>
            <a:chOff x="551030" y="-368704"/>
            <a:chExt cx="3686794" cy="1428589"/>
          </a:xfrm>
        </p:grpSpPr>
        <p:grpSp>
          <p:nvGrpSpPr>
            <p:cNvPr id="9" name="组合 8">
              <a:extLst>
                <a:ext uri="{FF2B5EF4-FFF2-40B4-BE49-F238E27FC236}">
                  <a16:creationId xmlns:a16="http://schemas.microsoft.com/office/drawing/2014/main" id="{66CF0E85-48C4-4500-A452-BF6F0FCE109A}"/>
                </a:ext>
              </a:extLst>
            </p:cNvPr>
            <p:cNvGrpSpPr/>
            <p:nvPr/>
          </p:nvGrpSpPr>
          <p:grpSpPr>
            <a:xfrm>
              <a:off x="1201631" y="303925"/>
              <a:ext cx="3036193" cy="675443"/>
              <a:chOff x="1839058" y="967769"/>
              <a:chExt cx="3036193" cy="675443"/>
            </a:xfrm>
          </p:grpSpPr>
          <p:sp>
            <p:nvSpPr>
              <p:cNvPr id="11" name="矩形: 圆角 10">
                <a:extLst>
                  <a:ext uri="{FF2B5EF4-FFF2-40B4-BE49-F238E27FC236}">
                    <a16:creationId xmlns:a16="http://schemas.microsoft.com/office/drawing/2014/main" id="{7E523221-9BEF-4E4D-A693-8F297B07CD24}"/>
                  </a:ext>
                </a:extLst>
              </p:cNvPr>
              <p:cNvSpPr/>
              <p:nvPr/>
            </p:nvSpPr>
            <p:spPr>
              <a:xfrm>
                <a:off x="1839058" y="967769"/>
                <a:ext cx="27548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A3F8"/>
                  </a:solidFill>
                </a:endParaRPr>
              </a:p>
            </p:txBody>
          </p:sp>
          <p:sp>
            <p:nvSpPr>
              <p:cNvPr id="12" name="文本框 11">
                <a:extLst>
                  <a:ext uri="{FF2B5EF4-FFF2-40B4-BE49-F238E27FC236}">
                    <a16:creationId xmlns:a16="http://schemas.microsoft.com/office/drawing/2014/main" id="{86A5DE64-BCC2-4CEE-9AA9-09DDA549C115}"/>
                  </a:ext>
                </a:extLst>
              </p:cNvPr>
              <p:cNvSpPr txBox="1"/>
              <p:nvPr/>
            </p:nvSpPr>
            <p:spPr>
              <a:xfrm>
                <a:off x="2729826" y="982324"/>
                <a:ext cx="214542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a:extLst>
                <a:ext uri="{FF2B5EF4-FFF2-40B4-BE49-F238E27FC236}">
                  <a16:creationId xmlns:a16="http://schemas.microsoft.com/office/drawing/2014/main" id="{7C02065C-DF51-4F4B-BB2E-52E9DA6AB2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3" name="组合 22">
            <a:extLst>
              <a:ext uri="{FF2B5EF4-FFF2-40B4-BE49-F238E27FC236}">
                <a16:creationId xmlns:a16="http://schemas.microsoft.com/office/drawing/2014/main" id="{FA777C23-1F56-4715-8FE2-C39FE66811C7}"/>
              </a:ext>
            </a:extLst>
          </p:cNvPr>
          <p:cNvGrpSpPr/>
          <p:nvPr/>
        </p:nvGrpSpPr>
        <p:grpSpPr>
          <a:xfrm>
            <a:off x="1638282" y="2486629"/>
            <a:ext cx="6977573" cy="2865763"/>
            <a:chOff x="703264" y="1946585"/>
            <a:chExt cx="10972799" cy="4161037"/>
          </a:xfrm>
        </p:grpSpPr>
        <p:sp>
          <p:nvSpPr>
            <p:cNvPr id="24" name="任意多边形: 形状 23">
              <a:extLst>
                <a:ext uri="{FF2B5EF4-FFF2-40B4-BE49-F238E27FC236}">
                  <a16:creationId xmlns:a16="http://schemas.microsoft.com/office/drawing/2014/main" id="{6128D1D9-5B6E-4BDD-9E1F-17D40FF791E8}"/>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a:extLst>
                <a:ext uri="{FF2B5EF4-FFF2-40B4-BE49-F238E27FC236}">
                  <a16:creationId xmlns:a16="http://schemas.microsoft.com/office/drawing/2014/main" id="{1C49925E-867B-42EB-9DEC-96D136EC1CBB}"/>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6" name="任意多边形: 形状 25">
                <a:extLst>
                  <a:ext uri="{FF2B5EF4-FFF2-40B4-BE49-F238E27FC236}">
                    <a16:creationId xmlns:a16="http://schemas.microsoft.com/office/drawing/2014/main" id="{6D8FA57D-A241-47ED-AB66-C1F9D83789B9}"/>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任意多边形: 形状 26">
                <a:extLst>
                  <a:ext uri="{FF2B5EF4-FFF2-40B4-BE49-F238E27FC236}">
                    <a16:creationId xmlns:a16="http://schemas.microsoft.com/office/drawing/2014/main" id="{E9D555DC-46FF-4049-84CC-7E02C100ED17}"/>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8" name="文本框 27">
            <a:extLst>
              <a:ext uri="{FF2B5EF4-FFF2-40B4-BE49-F238E27FC236}">
                <a16:creationId xmlns:a16="http://schemas.microsoft.com/office/drawing/2014/main" id="{40DE4AF9-A438-4A29-A9C1-22E583BEB5D3}"/>
              </a:ext>
            </a:extLst>
          </p:cNvPr>
          <p:cNvSpPr txBox="1"/>
          <p:nvPr/>
        </p:nvSpPr>
        <p:spPr>
          <a:xfrm>
            <a:off x="2701117" y="2896564"/>
            <a:ext cx="4851901" cy="1829860"/>
          </a:xfrm>
          <a:prstGeom prst="rect">
            <a:avLst/>
          </a:prstGeom>
          <a:noFill/>
        </p:spPr>
        <p:txBody>
          <a:bodyPr wrap="square">
            <a:spAutoFit/>
          </a:bodyPr>
          <a:lstStyle/>
          <a:p>
            <a:pPr>
              <a:lnSpc>
                <a:spcPct val="150000"/>
              </a:lnSpc>
              <a:buClr>
                <a:srgbClr val="009FF6"/>
              </a:buClr>
            </a:pP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 4</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7</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956561" cy="1174298"/>
            <a:chOff x="658104" y="373146"/>
            <a:chExt cx="6956561" cy="1174298"/>
          </a:xfrm>
        </p:grpSpPr>
        <p:grpSp>
          <p:nvGrpSpPr>
            <p:cNvPr id="8" name="组合 7"/>
            <p:cNvGrpSpPr/>
            <p:nvPr/>
          </p:nvGrpSpPr>
          <p:grpSpPr>
            <a:xfrm>
              <a:off x="1080814" y="763297"/>
              <a:ext cx="6533851" cy="784147"/>
              <a:chOff x="1839058" y="1058437"/>
              <a:chExt cx="6533851" cy="784147"/>
            </a:xfrm>
          </p:grpSpPr>
          <p:sp>
            <p:nvSpPr>
              <p:cNvPr id="12" name="矩形: 圆角 11"/>
              <p:cNvSpPr/>
              <p:nvPr/>
            </p:nvSpPr>
            <p:spPr>
              <a:xfrm>
                <a:off x="1839058" y="1058437"/>
                <a:ext cx="6049601" cy="78414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8" y="1089973"/>
                <a:ext cx="56915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客户机</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服务器体系结构</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824" y="1538450"/>
            <a:ext cx="3353050" cy="4581867"/>
          </a:xfrm>
          <a:prstGeom prst="rect">
            <a:avLst/>
          </a:prstGeom>
        </p:spPr>
      </p:pic>
      <p:sp>
        <p:nvSpPr>
          <p:cNvPr id="365" name="Line 800"/>
          <p:cNvSpPr>
            <a:spLocks noChangeShapeType="1"/>
          </p:cNvSpPr>
          <p:nvPr/>
        </p:nvSpPr>
        <p:spPr bwMode="auto">
          <a:xfrm>
            <a:off x="9108780" y="2001878"/>
            <a:ext cx="629189" cy="3484522"/>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66" name="Line 800"/>
          <p:cNvSpPr>
            <a:spLocks noChangeShapeType="1"/>
          </p:cNvSpPr>
          <p:nvPr/>
        </p:nvSpPr>
        <p:spPr bwMode="auto">
          <a:xfrm>
            <a:off x="8631098" y="3208490"/>
            <a:ext cx="743659" cy="1848940"/>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3">
            <a:extLst>
              <a:ext uri="{FF2B5EF4-FFF2-40B4-BE49-F238E27FC236}">
                <a16:creationId xmlns:a16="http://schemas.microsoft.com/office/drawing/2014/main" id="{C69D7584-0660-4497-9538-BB4AED3CA46C}"/>
              </a:ext>
            </a:extLst>
          </p:cNvPr>
          <p:cNvSpPr txBox="1">
            <a:spLocks noChangeArrowheads="1"/>
          </p:cNvSpPr>
          <p:nvPr/>
        </p:nvSpPr>
        <p:spPr>
          <a:xfrm>
            <a:off x="217301" y="1813422"/>
            <a:ext cx="8362950"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楷体" panose="02010609060101010101" pitchFamily="49" charset="-122"/>
                <a:ea typeface="楷体" panose="02010609060101010101" pitchFamily="49" charset="-122"/>
              </a:rPr>
              <a:t>客户机和服务器</a:t>
            </a:r>
            <a:endParaRPr lang="zh-CN" altLang="en-US">
              <a:latin typeface="楷体" panose="02010609060101010101" pitchFamily="49" charset="-122"/>
              <a:ea typeface="楷体" panose="02010609060101010101" pitchFamily="49" charset="-122"/>
            </a:endParaRPr>
          </a:p>
          <a:p>
            <a:pPr lvl="1"/>
            <a:r>
              <a:rPr lang="zh-CN" altLang="en-US">
                <a:latin typeface="楷体" panose="02010609060101010101" pitchFamily="49" charset="-122"/>
                <a:ea typeface="楷体" panose="02010609060101010101" pitchFamily="49" charset="-122"/>
              </a:rPr>
              <a:t>不是指硬件服务器和客户主机，而是指</a:t>
            </a:r>
            <a:r>
              <a:rPr lang="zh-CN" altLang="en-US">
                <a:solidFill>
                  <a:srgbClr val="FF0000"/>
                </a:solidFill>
                <a:latin typeface="楷体" panose="02010609060101010101" pitchFamily="49" charset="-122"/>
                <a:ea typeface="楷体" panose="02010609060101010101" pitchFamily="49" charset="-122"/>
              </a:rPr>
              <a:t>软件进程</a:t>
            </a:r>
          </a:p>
          <a:p>
            <a:pPr lvl="1">
              <a:buFont typeface="Wingdings" panose="05000000000000000000" pitchFamily="2" charset="2"/>
              <a:buNone/>
            </a:pPr>
            <a:endParaRPr lang="zh-CN" altLang="en-US" dirty="0"/>
          </a:p>
        </p:txBody>
      </p:sp>
      <p:sp>
        <p:nvSpPr>
          <p:cNvPr id="19" name="TextBox 5">
            <a:extLst>
              <a:ext uri="{FF2B5EF4-FFF2-40B4-BE49-F238E27FC236}">
                <a16:creationId xmlns:a16="http://schemas.microsoft.com/office/drawing/2014/main" id="{12B24362-3D21-4E21-802E-8698E2608B45}"/>
              </a:ext>
            </a:extLst>
          </p:cNvPr>
          <p:cNvSpPr txBox="1">
            <a:spLocks noChangeArrowheads="1"/>
          </p:cNvSpPr>
          <p:nvPr/>
        </p:nvSpPr>
        <p:spPr bwMode="auto">
          <a:xfrm>
            <a:off x="903101" y="3258047"/>
            <a:ext cx="7200900" cy="3046412"/>
          </a:xfrm>
          <a:prstGeom prst="rect">
            <a:avLst/>
          </a:prstGeom>
          <a:noFill/>
          <a:ln w="15875">
            <a:solidFill>
              <a:srgbClr val="FF0000"/>
            </a:solidFill>
            <a:miter lim="800000"/>
            <a:headEnd/>
            <a:tailEnd/>
          </a:ln>
        </p:spPr>
        <p:txBody>
          <a:bodyPr>
            <a:spAutoFit/>
          </a:bodyPr>
          <a:lstStyle/>
          <a:p>
            <a:pPr>
              <a:defRPr/>
            </a:pPr>
            <a:r>
              <a:rPr lang="zh-CN" altLang="en-US" sz="2400" dirty="0">
                <a:latin typeface="+mn-lt"/>
                <a:ea typeface="楷体" pitchFamily="49" charset="-122"/>
                <a:cs typeface="Arial" charset="0"/>
              </a:rPr>
              <a:t>在给定的一对进程之间的通信会话中，</a:t>
            </a:r>
            <a:endParaRPr lang="en-US" altLang="zh-CN" sz="2400" dirty="0">
              <a:latin typeface="+mn-lt"/>
              <a:ea typeface="楷体" pitchFamily="49" charset="-122"/>
              <a:cs typeface="Arial" charset="0"/>
            </a:endParaRPr>
          </a:p>
          <a:p>
            <a:pPr>
              <a:defRPr/>
            </a:pPr>
            <a:r>
              <a:rPr lang="zh-CN" altLang="en-US" sz="2400" dirty="0">
                <a:latin typeface="+mn-lt"/>
                <a:ea typeface="楷体" pitchFamily="49" charset="-122"/>
                <a:cs typeface="Arial" charset="0"/>
              </a:rPr>
              <a:t>主动发起通信的进程被标识为</a:t>
            </a:r>
            <a:r>
              <a:rPr lang="zh-CN" altLang="en-US" sz="2400" dirty="0">
                <a:solidFill>
                  <a:srgbClr val="FF0000"/>
                </a:solidFill>
                <a:latin typeface="+mn-lt"/>
                <a:ea typeface="楷体" pitchFamily="49" charset="-122"/>
                <a:cs typeface="Arial" charset="0"/>
              </a:rPr>
              <a:t>客户机</a:t>
            </a:r>
            <a:r>
              <a:rPr lang="zh-CN" altLang="en-US" sz="2400" dirty="0">
                <a:latin typeface="+mn-lt"/>
                <a:ea typeface="楷体" pitchFamily="49" charset="-122"/>
                <a:cs typeface="Arial" charset="0"/>
              </a:rPr>
              <a:t>，被动等待联系的进程是</a:t>
            </a:r>
            <a:r>
              <a:rPr lang="zh-CN" altLang="en-US" sz="2400" dirty="0">
                <a:solidFill>
                  <a:srgbClr val="FF0000"/>
                </a:solidFill>
                <a:latin typeface="+mn-lt"/>
                <a:ea typeface="楷体" pitchFamily="49" charset="-122"/>
                <a:cs typeface="Arial" charset="0"/>
              </a:rPr>
              <a:t>服务器</a:t>
            </a:r>
            <a:endParaRPr lang="en-US" altLang="zh-CN" sz="2400" dirty="0">
              <a:solidFill>
                <a:srgbClr val="FF0000"/>
              </a:solidFill>
              <a:latin typeface="+mn-lt"/>
              <a:ea typeface="楷体" pitchFamily="49" charset="-122"/>
              <a:cs typeface="Arial" charset="0"/>
            </a:endParaRPr>
          </a:p>
          <a:p>
            <a:pPr>
              <a:defRPr/>
            </a:pPr>
            <a:endParaRPr lang="en-US" altLang="zh-CN" sz="2400" dirty="0">
              <a:solidFill>
                <a:srgbClr val="FF0000"/>
              </a:solidFill>
              <a:latin typeface="+mn-lt"/>
              <a:ea typeface="楷体" pitchFamily="49" charset="-122"/>
              <a:cs typeface="Arial" charset="0"/>
            </a:endParaRPr>
          </a:p>
          <a:p>
            <a:pPr>
              <a:defRPr/>
            </a:pPr>
            <a:endParaRPr lang="en-US" altLang="zh-CN" sz="2400" dirty="0">
              <a:solidFill>
                <a:srgbClr val="FF0000"/>
              </a:solidFill>
              <a:latin typeface="+mn-lt"/>
              <a:ea typeface="楷体" pitchFamily="49" charset="-122"/>
              <a:cs typeface="Arial" charset="0"/>
            </a:endParaRPr>
          </a:p>
          <a:p>
            <a:pPr marL="0" lvl="1">
              <a:defRPr/>
            </a:pPr>
            <a:r>
              <a:rPr lang="zh-CN" altLang="en-US" sz="2400" dirty="0">
                <a:latin typeface="+mn-lt"/>
                <a:ea typeface="楷体" pitchFamily="49" charset="-122"/>
                <a:cs typeface="Arial" charset="0"/>
              </a:rPr>
              <a:t>一个浏览器进程访问一个</a:t>
            </a:r>
            <a:r>
              <a:rPr lang="en-US" altLang="zh-CN" sz="2400" dirty="0">
                <a:latin typeface="+mn-lt"/>
                <a:ea typeface="楷体" pitchFamily="49" charset="-122"/>
                <a:cs typeface="Arial" charset="0"/>
              </a:rPr>
              <a:t>Web</a:t>
            </a:r>
            <a:r>
              <a:rPr lang="zh-CN" altLang="en-US" sz="2400" dirty="0">
                <a:latin typeface="+mn-lt"/>
                <a:ea typeface="楷体" pitchFamily="49" charset="-122"/>
                <a:cs typeface="Arial" charset="0"/>
              </a:rPr>
              <a:t>服务器，浏览器进程为客户机进程，</a:t>
            </a:r>
            <a:r>
              <a:rPr lang="en-US" altLang="zh-CN" sz="2400" dirty="0">
                <a:latin typeface="+mn-lt"/>
                <a:ea typeface="楷体" pitchFamily="49" charset="-122"/>
                <a:cs typeface="Arial" charset="0"/>
              </a:rPr>
              <a:t>Web</a:t>
            </a:r>
            <a:r>
              <a:rPr lang="zh-CN" altLang="en-US" sz="2400" dirty="0">
                <a:latin typeface="+mn-lt"/>
                <a:ea typeface="楷体" pitchFamily="49" charset="-122"/>
                <a:cs typeface="Arial" charset="0"/>
              </a:rPr>
              <a:t>服务器进程是服务器</a:t>
            </a:r>
            <a:endParaRPr lang="en-US" altLang="zh-CN" sz="2400" dirty="0">
              <a:latin typeface="+mn-lt"/>
              <a:ea typeface="楷体" pitchFamily="49" charset="-122"/>
              <a:cs typeface="Arial" charset="0"/>
            </a:endParaRPr>
          </a:p>
          <a:p>
            <a:pPr>
              <a:defRPr/>
            </a:pPr>
            <a:endParaRPr lang="zh-CN" altLang="en-US" sz="2400" dirty="0">
              <a:solidFill>
                <a:srgbClr val="FF0000"/>
              </a:solidFill>
              <a:latin typeface="+mn-lt"/>
              <a:ea typeface="楷体" pitchFamily="49" charset="-122"/>
              <a:cs typeface="Arial" charset="0"/>
            </a:endParaRPr>
          </a:p>
        </p:txBody>
      </p:sp>
      <p:sp>
        <p:nvSpPr>
          <p:cNvPr id="3" name="灯片编号占位符 2">
            <a:extLst>
              <a:ext uri="{FF2B5EF4-FFF2-40B4-BE49-F238E27FC236}">
                <a16:creationId xmlns:a16="http://schemas.microsoft.com/office/drawing/2014/main" id="{B0C33CE9-7D75-410E-AB3E-5244FC9A1526}"/>
              </a:ext>
            </a:extLst>
          </p:cNvPr>
          <p:cNvSpPr>
            <a:spLocks noGrp="1"/>
          </p:cNvSpPr>
          <p:nvPr>
            <p:ph type="sldNum" sz="quarter" idx="12"/>
          </p:nvPr>
        </p:nvSpPr>
        <p:spPr/>
        <p:txBody>
          <a:bodyPr/>
          <a:lstStyle/>
          <a:p>
            <a:fld id="{91F2D4EF-46D4-4764-B373-FC59CD1D281E}" type="slidenum">
              <a:rPr lang="zh-CN" altLang="en-US" smtClean="0"/>
              <a:t>13</a:t>
            </a:fld>
            <a:endParaRPr lang="zh-CN" altLang="en-US"/>
          </a:p>
        </p:txBody>
      </p:sp>
    </p:spTree>
    <p:extLst>
      <p:ext uri="{BB962C8B-B14F-4D97-AF65-F5344CB8AC3E}">
        <p14:creationId xmlns:p14="http://schemas.microsoft.com/office/powerpoint/2010/main" val="209839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6651181" cy="1103356"/>
            <a:chOff x="658104" y="373146"/>
            <a:chExt cx="6651181" cy="1103356"/>
          </a:xfrm>
        </p:grpSpPr>
        <p:grpSp>
          <p:nvGrpSpPr>
            <p:cNvPr id="3" name="组合 2"/>
            <p:cNvGrpSpPr/>
            <p:nvPr/>
          </p:nvGrpSpPr>
          <p:grpSpPr>
            <a:xfrm>
              <a:off x="1080814" y="763297"/>
              <a:ext cx="6228471" cy="713205"/>
              <a:chOff x="1839058" y="1058437"/>
              <a:chExt cx="6228471" cy="713205"/>
            </a:xfrm>
          </p:grpSpPr>
          <p:sp>
            <p:nvSpPr>
              <p:cNvPr id="5" name="矩形: 圆角 11"/>
              <p:cNvSpPr/>
              <p:nvPr/>
            </p:nvSpPr>
            <p:spPr>
              <a:xfrm>
                <a:off x="1839058" y="1058437"/>
                <a:ext cx="6141041" cy="71320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81319" y="1089973"/>
                <a:ext cx="538621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客户机</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服务器体系结构</a:t>
                </a:r>
              </a:p>
            </p:txBody>
          </p:sp>
        </p:grpSp>
        <p:pic>
          <p:nvPicPr>
            <p:cNvPr id="4" name="图片 3"/>
            <p:cNvPicPr>
              <a:picLocks noChangeAspect="1"/>
            </p:cNvPicPr>
            <p:nvPr/>
          </p:nvPicPr>
          <p:blipFill>
            <a:blip r:embed="rId2">
              <a:lum contrast="20000"/>
            </a:blip>
            <a:stretch>
              <a:fillRect/>
            </a:stretch>
          </p:blipFill>
          <p:spPr>
            <a:xfrm>
              <a:off x="658104" y="373146"/>
              <a:ext cx="1178667" cy="987480"/>
            </a:xfrm>
            <a:prstGeom prst="rect">
              <a:avLst/>
            </a:prstGeom>
          </p:spPr>
        </p:pic>
      </p:grpSp>
      <p:grpSp>
        <p:nvGrpSpPr>
          <p:cNvPr id="10" name="组合 9"/>
          <p:cNvGrpSpPr/>
          <p:nvPr/>
        </p:nvGrpSpPr>
        <p:grpSpPr>
          <a:xfrm>
            <a:off x="5642841" y="2719926"/>
            <a:ext cx="912086" cy="1152591"/>
            <a:chOff x="3842842" y="2765171"/>
            <a:chExt cx="912086" cy="1152591"/>
          </a:xfrm>
        </p:grpSpPr>
        <p:sp>
          <p:nvSpPr>
            <p:cNvPr id="8" name="椭圆 7"/>
            <p:cNvSpPr/>
            <p:nvPr/>
          </p:nvSpPr>
          <p:spPr>
            <a:xfrm>
              <a:off x="3842842" y="2963657"/>
              <a:ext cx="912086" cy="912086"/>
            </a:xfrm>
            <a:prstGeom prst="ellipse">
              <a:avLst/>
            </a:prstGeom>
            <a:solidFill>
              <a:schemeClr val="bg1"/>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323" y="2765171"/>
              <a:ext cx="757357" cy="75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t>
              </a:r>
              <a:endParaRPr lang="zh-CN" altLang="en-US" sz="2400" dirty="0"/>
            </a:p>
          </p:txBody>
        </p:sp>
      </p:grpSp>
      <p:grpSp>
        <p:nvGrpSpPr>
          <p:cNvPr id="16" name="组合 15"/>
          <p:cNvGrpSpPr/>
          <p:nvPr/>
        </p:nvGrpSpPr>
        <p:grpSpPr>
          <a:xfrm>
            <a:off x="8050706" y="2268053"/>
            <a:ext cx="939090" cy="1209531"/>
            <a:chOff x="6237762" y="2708231"/>
            <a:chExt cx="939090" cy="1209531"/>
          </a:xfrm>
        </p:grpSpPr>
        <p:grpSp>
          <p:nvGrpSpPr>
            <p:cNvPr id="11" name="组合 10"/>
            <p:cNvGrpSpPr/>
            <p:nvPr/>
          </p:nvGrpSpPr>
          <p:grpSpPr>
            <a:xfrm>
              <a:off x="6264766" y="2963657"/>
              <a:ext cx="912086" cy="954105"/>
              <a:chOff x="3842842" y="2963657"/>
              <a:chExt cx="912086" cy="954105"/>
            </a:xfrm>
          </p:grpSpPr>
          <p:sp>
            <p:nvSpPr>
              <p:cNvPr id="12" name="椭圆 11"/>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5"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762" y="2708231"/>
              <a:ext cx="8715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p:nvPr/>
        </p:nvGrpSpPr>
        <p:grpSpPr>
          <a:xfrm>
            <a:off x="7465114" y="4037330"/>
            <a:ext cx="912086" cy="1091903"/>
            <a:chOff x="5650234" y="4141858"/>
            <a:chExt cx="912086" cy="1091903"/>
          </a:xfrm>
        </p:grpSpPr>
        <p:grpSp>
          <p:nvGrpSpPr>
            <p:cNvPr id="18" name="组合 17"/>
            <p:cNvGrpSpPr/>
            <p:nvPr/>
          </p:nvGrpSpPr>
          <p:grpSpPr>
            <a:xfrm>
              <a:off x="5650234" y="4279656"/>
              <a:ext cx="912086" cy="954105"/>
              <a:chOff x="3842842" y="2963657"/>
              <a:chExt cx="912086" cy="954105"/>
            </a:xfrm>
          </p:grpSpPr>
          <p:sp>
            <p:nvSpPr>
              <p:cNvPr id="20" name="椭圆 19"/>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2" name="Picture 777"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992" y="4141858"/>
              <a:ext cx="709126" cy="58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5609065" y="4559789"/>
            <a:ext cx="945862" cy="1054850"/>
            <a:chOff x="3202826" y="4655129"/>
            <a:chExt cx="945862" cy="1054850"/>
          </a:xfrm>
        </p:grpSpPr>
        <p:grpSp>
          <p:nvGrpSpPr>
            <p:cNvPr id="25" name="组合 24"/>
            <p:cNvGrpSpPr/>
            <p:nvPr/>
          </p:nvGrpSpPr>
          <p:grpSpPr>
            <a:xfrm>
              <a:off x="3202826" y="4755874"/>
              <a:ext cx="912086" cy="954105"/>
              <a:chOff x="3842842" y="2963657"/>
              <a:chExt cx="912086" cy="954105"/>
            </a:xfrm>
          </p:grpSpPr>
          <p:sp>
            <p:nvSpPr>
              <p:cNvPr id="27" name="椭圆 26"/>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9" name="图片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p:cNvGrpSpPr/>
          <p:nvPr/>
        </p:nvGrpSpPr>
        <p:grpSpPr>
          <a:xfrm>
            <a:off x="3897803" y="3841353"/>
            <a:ext cx="950653" cy="1287880"/>
            <a:chOff x="1315981" y="3960434"/>
            <a:chExt cx="950653" cy="1287880"/>
          </a:xfrm>
        </p:grpSpPr>
        <p:grpSp>
          <p:nvGrpSpPr>
            <p:cNvPr id="32" name="组合 31"/>
            <p:cNvGrpSpPr/>
            <p:nvPr/>
          </p:nvGrpSpPr>
          <p:grpSpPr>
            <a:xfrm>
              <a:off x="1335265" y="4294209"/>
              <a:ext cx="912086" cy="954105"/>
              <a:chOff x="3842842" y="2963657"/>
              <a:chExt cx="912086" cy="954105"/>
            </a:xfrm>
          </p:grpSpPr>
          <p:sp>
            <p:nvSpPr>
              <p:cNvPr id="34" name="椭圆 33"/>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36" name="图片 1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5981" y="3960434"/>
              <a:ext cx="950653" cy="9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组合 42"/>
          <p:cNvGrpSpPr/>
          <p:nvPr/>
        </p:nvGrpSpPr>
        <p:grpSpPr>
          <a:xfrm>
            <a:off x="3336780" y="2275732"/>
            <a:ext cx="939090" cy="1209531"/>
            <a:chOff x="6237762" y="2708231"/>
            <a:chExt cx="939090" cy="1209531"/>
          </a:xfrm>
        </p:grpSpPr>
        <p:grpSp>
          <p:nvGrpSpPr>
            <p:cNvPr id="44" name="组合 43"/>
            <p:cNvGrpSpPr/>
            <p:nvPr/>
          </p:nvGrpSpPr>
          <p:grpSpPr>
            <a:xfrm>
              <a:off x="6264766" y="2963657"/>
              <a:ext cx="912086" cy="954105"/>
              <a:chOff x="3842842" y="2963657"/>
              <a:chExt cx="912086" cy="954105"/>
            </a:xfrm>
          </p:grpSpPr>
          <p:sp>
            <p:nvSpPr>
              <p:cNvPr id="46" name="椭圆 45"/>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45" name="图片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762" y="2708231"/>
              <a:ext cx="8715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组合 58"/>
          <p:cNvGrpSpPr/>
          <p:nvPr/>
        </p:nvGrpSpPr>
        <p:grpSpPr>
          <a:xfrm>
            <a:off x="4343369" y="3011141"/>
            <a:ext cx="3601976" cy="1508660"/>
            <a:chOff x="2313673" y="3336221"/>
            <a:chExt cx="3601976" cy="1508660"/>
          </a:xfrm>
        </p:grpSpPr>
        <p:cxnSp>
          <p:nvCxnSpPr>
            <p:cNvPr id="49" name="直接箭头连接符 48"/>
            <p:cNvCxnSpPr/>
            <p:nvPr/>
          </p:nvCxnSpPr>
          <p:spPr>
            <a:xfrm flipH="1">
              <a:off x="4571144" y="3336221"/>
              <a:ext cx="1344505" cy="29505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flipV="1">
              <a:off x="4559444" y="4002078"/>
              <a:ext cx="875974" cy="61906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flipV="1">
              <a:off x="4025828" y="4178397"/>
              <a:ext cx="9584" cy="666484"/>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2656586" y="3966764"/>
              <a:ext cx="882138" cy="65438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313673" y="3457798"/>
              <a:ext cx="1253559" cy="238292"/>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接箭头连接符 62"/>
          <p:cNvCxnSpPr/>
          <p:nvPr/>
        </p:nvCxnSpPr>
        <p:spPr>
          <a:xfrm flipV="1">
            <a:off x="4709967" y="3676997"/>
            <a:ext cx="579393" cy="410755"/>
          </a:xfrm>
          <a:prstGeom prst="straightConnector1">
            <a:avLst/>
          </a:prstGeom>
          <a:ln w="38100">
            <a:solidFill>
              <a:srgbClr val="FFC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4863386" y="3962121"/>
            <a:ext cx="597651" cy="423698"/>
          </a:xfrm>
          <a:prstGeom prst="straightConnector1">
            <a:avLst/>
          </a:prstGeom>
          <a:ln w="38100">
            <a:solidFill>
              <a:srgbClr val="009FF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6497581" y="4879589"/>
            <a:ext cx="1078787" cy="27971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十字形 72"/>
          <p:cNvSpPr/>
          <p:nvPr/>
        </p:nvSpPr>
        <p:spPr>
          <a:xfrm rot="1340907">
            <a:off x="6722343" y="4713327"/>
            <a:ext cx="575353" cy="575353"/>
          </a:xfrm>
          <a:prstGeom prst="plus">
            <a:avLst>
              <a:gd name="adj" fmla="val 480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上箭头 83"/>
          <p:cNvSpPr/>
          <p:nvPr/>
        </p:nvSpPr>
        <p:spPr>
          <a:xfrm>
            <a:off x="5956142" y="2381411"/>
            <a:ext cx="261545" cy="471414"/>
          </a:xfrm>
          <a:prstGeom prst="up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5627604" y="1681073"/>
            <a:ext cx="936792" cy="954105"/>
            <a:chOff x="3818136" y="2963657"/>
            <a:chExt cx="936792" cy="954105"/>
          </a:xfrm>
        </p:grpSpPr>
        <p:sp>
          <p:nvSpPr>
            <p:cNvPr id="79" name="椭圆 78"/>
            <p:cNvSpPr/>
            <p:nvPr/>
          </p:nvSpPr>
          <p:spPr>
            <a:xfrm>
              <a:off x="3842842" y="2963657"/>
              <a:ext cx="912086" cy="912086"/>
            </a:xfrm>
            <a:prstGeom prst="ellipse">
              <a:avLst/>
            </a:prstGeom>
            <a:solidFill>
              <a:schemeClr val="bg1"/>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0" name="图片 1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8136" y="2972610"/>
              <a:ext cx="462260" cy="4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矩形 80"/>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t>
              </a:r>
              <a:endParaRPr lang="zh-CN" altLang="en-US" sz="2400" dirty="0"/>
            </a:p>
          </p:txBody>
        </p:sp>
        <p:pic>
          <p:nvPicPr>
            <p:cNvPr id="82" name="图片 1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2631" y="2972610"/>
              <a:ext cx="462260" cy="4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78510" y="2972610"/>
              <a:ext cx="462260" cy="4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灯片编号占位符 12">
            <a:extLst>
              <a:ext uri="{FF2B5EF4-FFF2-40B4-BE49-F238E27FC236}">
                <a16:creationId xmlns:a16="http://schemas.microsoft.com/office/drawing/2014/main" id="{0CB323F8-CB4E-4996-B222-DEDD354D83CB}"/>
              </a:ext>
            </a:extLst>
          </p:cNvPr>
          <p:cNvSpPr>
            <a:spLocks noGrp="1"/>
          </p:cNvSpPr>
          <p:nvPr>
            <p:ph type="sldNum" sz="quarter" idx="12"/>
          </p:nvPr>
        </p:nvSpPr>
        <p:spPr/>
        <p:txBody>
          <a:bodyPr/>
          <a:lstStyle/>
          <a:p>
            <a:fld id="{91F2D4EF-46D4-4764-B373-FC59CD1D281E}" type="slidenum">
              <a:rPr lang="zh-CN" altLang="en-US" smtClean="0"/>
              <a:t>14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20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nodeType="withEffect">
                                  <p:stCondLst>
                                    <p:cond delay="30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nodeType="withEffect">
                                  <p:stCondLst>
                                    <p:cond delay="40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nodeType="withEffect">
                                  <p:stCondLst>
                                    <p:cond delay="50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Effect transition="in" filter="fade">
                                      <p:cBhvr>
                                        <p:cTn id="33" dur="500"/>
                                        <p:tgtEl>
                                          <p:spTgt spid="37"/>
                                        </p:tgtEl>
                                      </p:cBhvr>
                                    </p:animEffect>
                                  </p:childTnLst>
                                </p:cTn>
                              </p:par>
                              <p:par>
                                <p:cTn id="34" presetID="53" presetClass="entr" presetSubtype="16" fill="hold" nodeType="withEffect">
                                  <p:stCondLst>
                                    <p:cond delay="60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Effect transition="in" filter="fade">
                                      <p:cBhvr>
                                        <p:cTn id="38" dur="500"/>
                                        <p:tgtEl>
                                          <p:spTgt spid="43"/>
                                        </p:tgtEl>
                                      </p:cBhvr>
                                    </p:animEffect>
                                  </p:childTnLst>
                                </p:cTn>
                              </p:par>
                              <p:par>
                                <p:cTn id="39" presetID="55" presetClass="entr" presetSubtype="0" fill="hold" nodeType="withEffect">
                                  <p:stCondLst>
                                    <p:cond delay="600"/>
                                  </p:stCondLst>
                                  <p:childTnLst>
                                    <p:set>
                                      <p:cBhvr>
                                        <p:cTn id="40" dur="1" fill="hold">
                                          <p:stCondLst>
                                            <p:cond delay="0"/>
                                          </p:stCondLst>
                                        </p:cTn>
                                        <p:tgtEl>
                                          <p:spTgt spid="59"/>
                                        </p:tgtEl>
                                        <p:attrNameLst>
                                          <p:attrName>style.visibility</p:attrName>
                                        </p:attrNameLst>
                                      </p:cBhvr>
                                      <p:to>
                                        <p:strVal val="visible"/>
                                      </p:to>
                                    </p:set>
                                    <p:anim calcmode="lin" valueType="num">
                                      <p:cBhvr>
                                        <p:cTn id="41" dur="500" fill="hold"/>
                                        <p:tgtEl>
                                          <p:spTgt spid="59"/>
                                        </p:tgtEl>
                                        <p:attrNameLst>
                                          <p:attrName>ppt_w</p:attrName>
                                        </p:attrNameLst>
                                      </p:cBhvr>
                                      <p:tavLst>
                                        <p:tav tm="0">
                                          <p:val>
                                            <p:strVal val="#ppt_w*0.70"/>
                                          </p:val>
                                        </p:tav>
                                        <p:tav tm="100000">
                                          <p:val>
                                            <p:strVal val="#ppt_w"/>
                                          </p:val>
                                        </p:tav>
                                      </p:tavLst>
                                    </p:anim>
                                    <p:anim calcmode="lin" valueType="num">
                                      <p:cBhvr>
                                        <p:cTn id="42" dur="500" fill="hold"/>
                                        <p:tgtEl>
                                          <p:spTgt spid="59"/>
                                        </p:tgtEl>
                                        <p:attrNameLst>
                                          <p:attrName>ppt_h</p:attrName>
                                        </p:attrNameLst>
                                      </p:cBhvr>
                                      <p:tavLst>
                                        <p:tav tm="0">
                                          <p:val>
                                            <p:strVal val="#ppt_h"/>
                                          </p:val>
                                        </p:tav>
                                        <p:tav tm="100000">
                                          <p:val>
                                            <p:strVal val="#ppt_h"/>
                                          </p:val>
                                        </p:tav>
                                      </p:tavLst>
                                    </p:anim>
                                    <p:animEffect transition="in" filter="fade">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right)">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63"/>
                                        </p:tgtEl>
                                      </p:cBhvr>
                                    </p:animEffect>
                                    <p:set>
                                      <p:cBhvr>
                                        <p:cTn id="57" dur="1" fill="hold">
                                          <p:stCondLst>
                                            <p:cond delay="499"/>
                                          </p:stCondLst>
                                        </p:cTn>
                                        <p:tgtEl>
                                          <p:spTgt spid="6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69"/>
                                        </p:tgtEl>
                                      </p:cBhvr>
                                    </p:animEffect>
                                    <p:set>
                                      <p:cBhvr>
                                        <p:cTn id="60" dur="1" fill="hold">
                                          <p:stCondLst>
                                            <p:cond delay="499"/>
                                          </p:stCondLst>
                                        </p:cTn>
                                        <p:tgtEl>
                                          <p:spTgt spid="69"/>
                                        </p:tgtEl>
                                        <p:attrNameLst>
                                          <p:attrName>style.visibility</p:attrName>
                                        </p:attrNameLst>
                                      </p:cBhvr>
                                      <p:to>
                                        <p:strVal val="hidden"/>
                                      </p:to>
                                    </p:set>
                                  </p:childTnLst>
                                </p:cTn>
                              </p:par>
                              <p:par>
                                <p:cTn id="61" presetID="16" presetClass="entr" presetSubtype="37"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barn(outVertical)">
                                      <p:cBhvr>
                                        <p:cTn id="63" dur="500"/>
                                        <p:tgtEl>
                                          <p:spTgt spid="72"/>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500"/>
                                        <p:tgtEl>
                                          <p:spTgt spid="84"/>
                                        </p:tgtEl>
                                        <p:attrNameLst>
                                          <p:attrName>ppt_y</p:attrName>
                                        </p:attrNameLst>
                                      </p:cBhvr>
                                      <p:tavLst>
                                        <p:tav tm="0">
                                          <p:val>
                                            <p:strVal val="#ppt_y+#ppt_h*1.125000"/>
                                          </p:val>
                                        </p:tav>
                                        <p:tav tm="100000">
                                          <p:val>
                                            <p:strVal val="#ppt_y"/>
                                          </p:val>
                                        </p:tav>
                                      </p:tavLst>
                                    </p:anim>
                                    <p:animEffect transition="in" filter="wipe(up)">
                                      <p:cBhvr>
                                        <p:cTn id="72" dur="500"/>
                                        <p:tgtEl>
                                          <p:spTgt spid="84"/>
                                        </p:tgtEl>
                                      </p:cBhvr>
                                    </p:animEffect>
                                  </p:childTnLst>
                                </p:cTn>
                              </p:par>
                              <p:par>
                                <p:cTn id="73" presetID="10" presetClass="entr" presetSubtype="0" fill="hold" nodeType="withEffect">
                                  <p:stCondLst>
                                    <p:cond delay="20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618021" cy="1068018"/>
            <a:chOff x="658104" y="373146"/>
            <a:chExt cx="4618021" cy="1068018"/>
          </a:xfrm>
        </p:grpSpPr>
        <p:grpSp>
          <p:nvGrpSpPr>
            <p:cNvPr id="8" name="组合 7"/>
            <p:cNvGrpSpPr/>
            <p:nvPr/>
          </p:nvGrpSpPr>
          <p:grpSpPr>
            <a:xfrm>
              <a:off x="1080814" y="763297"/>
              <a:ext cx="4195311" cy="677867"/>
              <a:chOff x="1839058" y="1058437"/>
              <a:chExt cx="4195311" cy="677867"/>
            </a:xfrm>
          </p:grpSpPr>
          <p:sp>
            <p:nvSpPr>
              <p:cNvPr id="12" name="矩形: 圆角 11"/>
              <p:cNvSpPr/>
              <p:nvPr/>
            </p:nvSpPr>
            <p:spPr>
              <a:xfrm>
                <a:off x="1839058" y="1058437"/>
                <a:ext cx="4195311" cy="64995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9" y="1089973"/>
                <a:ext cx="33530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P2P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体系结构</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264" y="1538450"/>
            <a:ext cx="3353050" cy="4581867"/>
          </a:xfrm>
          <a:prstGeom prst="rect">
            <a:avLst/>
          </a:prstGeom>
        </p:spPr>
      </p:pic>
      <p:grpSp>
        <p:nvGrpSpPr>
          <p:cNvPr id="18" name="组合 17"/>
          <p:cNvGrpSpPr/>
          <p:nvPr/>
        </p:nvGrpSpPr>
        <p:grpSpPr>
          <a:xfrm>
            <a:off x="559189" y="1499695"/>
            <a:ext cx="6380091" cy="580865"/>
            <a:chOff x="1403750" y="3494650"/>
            <a:chExt cx="6380091" cy="580865"/>
          </a:xfrm>
        </p:grpSpPr>
        <p:grpSp>
          <p:nvGrpSpPr>
            <p:cNvPr id="19" name="组合 18"/>
            <p:cNvGrpSpPr/>
            <p:nvPr/>
          </p:nvGrpSpPr>
          <p:grpSpPr>
            <a:xfrm>
              <a:off x="1403750" y="3593123"/>
              <a:ext cx="490436" cy="476221"/>
              <a:chOff x="1403750" y="3593123"/>
              <a:chExt cx="808892" cy="785446"/>
            </a:xfrm>
          </p:grpSpPr>
          <p:sp>
            <p:nvSpPr>
              <p:cNvPr id="29" name="对话气泡: 椭圆形 2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8" name="Text Box 79"/>
            <p:cNvSpPr txBox="1">
              <a:spLocks noChangeArrowheads="1"/>
            </p:cNvSpPr>
            <p:nvPr/>
          </p:nvSpPr>
          <p:spPr bwMode="auto">
            <a:xfrm>
              <a:off x="1985932" y="3494650"/>
              <a:ext cx="5797909"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任何一方既提供服务又享受服务。</a:t>
              </a:r>
            </a:p>
          </p:txBody>
        </p:sp>
      </p:grpSp>
      <p:grpSp>
        <p:nvGrpSpPr>
          <p:cNvPr id="31" name="组合 30"/>
          <p:cNvGrpSpPr/>
          <p:nvPr/>
        </p:nvGrpSpPr>
        <p:grpSpPr>
          <a:xfrm>
            <a:off x="559189" y="2224153"/>
            <a:ext cx="4058109" cy="587020"/>
            <a:chOff x="1403750" y="3494650"/>
            <a:chExt cx="4058109" cy="587020"/>
          </a:xfrm>
        </p:grpSpPr>
        <p:grpSp>
          <p:nvGrpSpPr>
            <p:cNvPr id="32" name="组合 31"/>
            <p:cNvGrpSpPr/>
            <p:nvPr/>
          </p:nvGrpSpPr>
          <p:grpSpPr>
            <a:xfrm>
              <a:off x="1403750" y="3593123"/>
              <a:ext cx="490436" cy="476221"/>
              <a:chOff x="1403750" y="3593123"/>
              <a:chExt cx="808892" cy="785446"/>
            </a:xfrm>
          </p:grpSpPr>
          <p:sp>
            <p:nvSpPr>
              <p:cNvPr id="34" name="对话气泡: 椭圆形 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p:cNvSpPr txBox="1">
              <a:spLocks noChangeArrowheads="1"/>
            </p:cNvSpPr>
            <p:nvPr/>
          </p:nvSpPr>
          <p:spPr bwMode="auto">
            <a:xfrm>
              <a:off x="1985932" y="3494650"/>
              <a:ext cx="3475927"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结点之间可以直接通信。</a:t>
              </a:r>
            </a:p>
          </p:txBody>
        </p:sp>
      </p:grpSp>
      <p:grpSp>
        <p:nvGrpSpPr>
          <p:cNvPr id="36" name="组合 35"/>
          <p:cNvGrpSpPr/>
          <p:nvPr/>
        </p:nvGrpSpPr>
        <p:grpSpPr>
          <a:xfrm>
            <a:off x="559189" y="3001139"/>
            <a:ext cx="7487531" cy="580865"/>
            <a:chOff x="1403750" y="3494650"/>
            <a:chExt cx="7487531" cy="580865"/>
          </a:xfrm>
        </p:grpSpPr>
        <p:grpSp>
          <p:nvGrpSpPr>
            <p:cNvPr id="38" name="组合 37"/>
            <p:cNvGrpSpPr/>
            <p:nvPr/>
          </p:nvGrpSpPr>
          <p:grpSpPr>
            <a:xfrm>
              <a:off x="1403750" y="3593123"/>
              <a:ext cx="490436" cy="476221"/>
              <a:chOff x="1403750" y="3593123"/>
              <a:chExt cx="808892" cy="785446"/>
            </a:xfrm>
          </p:grpSpPr>
          <p:sp>
            <p:nvSpPr>
              <p:cNvPr id="40" name="对话气泡: 椭圆形 3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2" y="3494650"/>
              <a:ext cx="6905349"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结点的地址以及他们之间的连接可能随时发生变化。</a:t>
              </a:r>
            </a:p>
          </p:txBody>
        </p:sp>
      </p:grpSp>
      <p:grpSp>
        <p:nvGrpSpPr>
          <p:cNvPr id="46" name="组合 45"/>
          <p:cNvGrpSpPr/>
          <p:nvPr/>
        </p:nvGrpSpPr>
        <p:grpSpPr>
          <a:xfrm>
            <a:off x="959306" y="3771970"/>
            <a:ext cx="3353051" cy="517461"/>
            <a:chOff x="4650628" y="2375498"/>
            <a:chExt cx="3372735" cy="701023"/>
          </a:xfrm>
        </p:grpSpPr>
        <p:sp>
          <p:nvSpPr>
            <p:cNvPr id="47" name="矩形: 圆角 46"/>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48" name="文本框 47"/>
            <p:cNvSpPr txBox="1"/>
            <p:nvPr/>
          </p:nvSpPr>
          <p:spPr>
            <a:xfrm>
              <a:off x="4774665" y="2451087"/>
              <a:ext cx="3072025" cy="625434"/>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例如：</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迅雷、</a:t>
              </a:r>
              <a:r>
                <a:rPr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PPLive</a:t>
              </a:r>
              <a:r>
                <a:rPr lang="zh-CN" altLang="en-US" sz="2400" dirty="0">
                  <a:latin typeface="思源黑体 CN Normal" panose="020B0400000000000000" pitchFamily="34" charset="-122"/>
                  <a:ea typeface="思源黑体 CN Normal" panose="020B0400000000000000" pitchFamily="34" charset="-122"/>
                </a:rPr>
                <a:t>。</a:t>
              </a:r>
            </a:p>
          </p:txBody>
        </p:sp>
      </p:grpSp>
      <p:pic>
        <p:nvPicPr>
          <p:cNvPr id="4" name="图片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137" y="4441672"/>
            <a:ext cx="998414" cy="998414"/>
          </a:xfrm>
          <a:prstGeom prst="rect">
            <a:avLst/>
          </a:prstGeom>
        </p:spPr>
      </p:pic>
      <p:pic>
        <p:nvPicPr>
          <p:cNvPr id="50" name="图片 4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1005" y="4625763"/>
            <a:ext cx="1897777" cy="732542"/>
          </a:xfrm>
          <a:prstGeom prst="rect">
            <a:avLst/>
          </a:prstGeom>
        </p:spPr>
      </p:pic>
      <p:sp>
        <p:nvSpPr>
          <p:cNvPr id="51" name="Line 800"/>
          <p:cNvSpPr>
            <a:spLocks noChangeShapeType="1"/>
          </p:cNvSpPr>
          <p:nvPr/>
        </p:nvSpPr>
        <p:spPr bwMode="auto">
          <a:xfrm>
            <a:off x="9394092" y="2074389"/>
            <a:ext cx="1" cy="1141018"/>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800"/>
          <p:cNvSpPr>
            <a:spLocks noChangeShapeType="1"/>
          </p:cNvSpPr>
          <p:nvPr/>
        </p:nvSpPr>
        <p:spPr bwMode="auto">
          <a:xfrm>
            <a:off x="9070614" y="2739186"/>
            <a:ext cx="485554" cy="1537392"/>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800"/>
          <p:cNvSpPr>
            <a:spLocks noChangeShapeType="1"/>
          </p:cNvSpPr>
          <p:nvPr/>
        </p:nvSpPr>
        <p:spPr bwMode="auto">
          <a:xfrm>
            <a:off x="9475476" y="3510731"/>
            <a:ext cx="1297249" cy="1686527"/>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 name="椭圆 2"/>
          <p:cNvSpPr/>
          <p:nvPr/>
        </p:nvSpPr>
        <p:spPr>
          <a:xfrm>
            <a:off x="4429760" y="5311869"/>
            <a:ext cx="4392843" cy="998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特别注意：</a:t>
            </a:r>
            <a:r>
              <a:rPr lang="en-US" altLang="zh-CN" dirty="0"/>
              <a:t>P2P</a:t>
            </a:r>
            <a:r>
              <a:rPr lang="zh-CN" altLang="en-US" dirty="0"/>
              <a:t>体系结构非常容易扩展，但也特别难管理</a:t>
            </a:r>
          </a:p>
        </p:txBody>
      </p:sp>
      <p:sp>
        <p:nvSpPr>
          <p:cNvPr id="5" name="灯片编号占位符 4">
            <a:extLst>
              <a:ext uri="{FF2B5EF4-FFF2-40B4-BE49-F238E27FC236}">
                <a16:creationId xmlns:a16="http://schemas.microsoft.com/office/drawing/2014/main" id="{5442B95F-38DD-4258-856E-BF07507D3602}"/>
              </a:ext>
            </a:extLst>
          </p:cNvPr>
          <p:cNvSpPr>
            <a:spLocks noGrp="1"/>
          </p:cNvSpPr>
          <p:nvPr>
            <p:ph type="sldNum" sz="quarter" idx="12"/>
          </p:nvPr>
        </p:nvSpPr>
        <p:spPr/>
        <p:txBody>
          <a:bodyPr/>
          <a:lstStyle/>
          <a:p>
            <a:fld id="{91F2D4EF-46D4-4764-B373-FC59CD1D281E}" type="slidenum">
              <a:rPr lang="zh-CN" altLang="en-US" smtClean="0"/>
              <a:t>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up)">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up)">
                                      <p:cBhvr>
                                        <p:cTn id="29" dur="500"/>
                                        <p:tgtEl>
                                          <p:spTgt spid="5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p:cTn id="47" dur="500" fill="hold"/>
                                        <p:tgtEl>
                                          <p:spTgt spid="50"/>
                                        </p:tgtEl>
                                        <p:attrNameLst>
                                          <p:attrName>ppt_w</p:attrName>
                                        </p:attrNameLst>
                                      </p:cBhvr>
                                      <p:tavLst>
                                        <p:tav tm="0">
                                          <p:val>
                                            <p:fltVal val="0"/>
                                          </p:val>
                                        </p:tav>
                                        <p:tav tm="100000">
                                          <p:val>
                                            <p:strVal val="#ppt_w"/>
                                          </p:val>
                                        </p:tav>
                                      </p:tavLst>
                                    </p:anim>
                                    <p:anim calcmode="lin" valueType="num">
                                      <p:cBhvr>
                                        <p:cTn id="48" dur="500" fill="hold"/>
                                        <p:tgtEl>
                                          <p:spTgt spid="50"/>
                                        </p:tgtEl>
                                        <p:attrNameLst>
                                          <p:attrName>ppt_h</p:attrName>
                                        </p:attrNameLst>
                                      </p:cBhvr>
                                      <p:tavLst>
                                        <p:tav tm="0">
                                          <p:val>
                                            <p:fltVal val="0"/>
                                          </p:val>
                                        </p:tav>
                                        <p:tav tm="100000">
                                          <p:val>
                                            <p:strVal val="#ppt_h"/>
                                          </p:val>
                                        </p:tav>
                                      </p:tavLst>
                                    </p:anim>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randombar(horizontal)">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618021" cy="1068018"/>
            <a:chOff x="658104" y="373146"/>
            <a:chExt cx="4618021" cy="1068018"/>
          </a:xfrm>
        </p:grpSpPr>
        <p:grpSp>
          <p:nvGrpSpPr>
            <p:cNvPr id="3" name="组合 2"/>
            <p:cNvGrpSpPr/>
            <p:nvPr/>
          </p:nvGrpSpPr>
          <p:grpSpPr>
            <a:xfrm>
              <a:off x="1080814" y="763297"/>
              <a:ext cx="4195311" cy="677867"/>
              <a:chOff x="1839058" y="1058437"/>
              <a:chExt cx="4195311" cy="677867"/>
            </a:xfrm>
          </p:grpSpPr>
          <p:sp>
            <p:nvSpPr>
              <p:cNvPr id="5" name="矩形: 圆角 11"/>
              <p:cNvSpPr/>
              <p:nvPr/>
            </p:nvSpPr>
            <p:spPr>
              <a:xfrm>
                <a:off x="1839058" y="1058437"/>
                <a:ext cx="4195311" cy="67786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81319" y="1089973"/>
                <a:ext cx="33530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P2P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体系结构</a:t>
                </a:r>
              </a:p>
            </p:txBody>
          </p:sp>
        </p:grpSp>
        <p:pic>
          <p:nvPicPr>
            <p:cNvPr id="4" name="图片 3"/>
            <p:cNvPicPr>
              <a:picLocks noChangeAspect="1"/>
            </p:cNvPicPr>
            <p:nvPr/>
          </p:nvPicPr>
          <p:blipFill>
            <a:blip r:embed="rId2">
              <a:lum contrast="20000"/>
            </a:blip>
            <a:stretch>
              <a:fillRect/>
            </a:stretch>
          </p:blipFill>
          <p:spPr>
            <a:xfrm>
              <a:off x="658104" y="373146"/>
              <a:ext cx="1178667" cy="987480"/>
            </a:xfrm>
            <a:prstGeom prst="rect">
              <a:avLst/>
            </a:prstGeom>
          </p:spPr>
        </p:pic>
      </p:grpSp>
      <p:grpSp>
        <p:nvGrpSpPr>
          <p:cNvPr id="7" name="组合 6"/>
          <p:cNvGrpSpPr/>
          <p:nvPr/>
        </p:nvGrpSpPr>
        <p:grpSpPr>
          <a:xfrm>
            <a:off x="3149894" y="1943813"/>
            <a:ext cx="945862" cy="1054850"/>
            <a:chOff x="3202826" y="4655129"/>
            <a:chExt cx="945862" cy="1054850"/>
          </a:xfrm>
        </p:grpSpPr>
        <p:grpSp>
          <p:nvGrpSpPr>
            <p:cNvPr id="8" name="组合 7"/>
            <p:cNvGrpSpPr/>
            <p:nvPr/>
          </p:nvGrpSpPr>
          <p:grpSpPr>
            <a:xfrm>
              <a:off x="3202826" y="4755874"/>
              <a:ext cx="912086" cy="954105"/>
              <a:chOff x="3842842" y="2963657"/>
              <a:chExt cx="912086" cy="954105"/>
            </a:xfrm>
          </p:grpSpPr>
          <p:sp>
            <p:nvSpPr>
              <p:cNvPr id="10" name="椭圆 9"/>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9"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607335" y="3108438"/>
            <a:ext cx="945862" cy="1054850"/>
            <a:chOff x="3202826" y="4655129"/>
            <a:chExt cx="945862" cy="1054850"/>
          </a:xfrm>
        </p:grpSpPr>
        <p:grpSp>
          <p:nvGrpSpPr>
            <p:cNvPr id="13" name="组合 12"/>
            <p:cNvGrpSpPr/>
            <p:nvPr/>
          </p:nvGrpSpPr>
          <p:grpSpPr>
            <a:xfrm>
              <a:off x="3202826" y="4755874"/>
              <a:ext cx="912086" cy="954105"/>
              <a:chOff x="3842842" y="2963657"/>
              <a:chExt cx="912086" cy="954105"/>
            </a:xfrm>
          </p:grpSpPr>
          <p:sp>
            <p:nvSpPr>
              <p:cNvPr id="15" name="椭圆 14"/>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4"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16"/>
          <p:cNvGrpSpPr/>
          <p:nvPr/>
        </p:nvGrpSpPr>
        <p:grpSpPr>
          <a:xfrm>
            <a:off x="4774619" y="3108438"/>
            <a:ext cx="945862" cy="1054850"/>
            <a:chOff x="3202826" y="4655129"/>
            <a:chExt cx="945862" cy="1054850"/>
          </a:xfrm>
        </p:grpSpPr>
        <p:grpSp>
          <p:nvGrpSpPr>
            <p:cNvPr id="18" name="组合 17"/>
            <p:cNvGrpSpPr/>
            <p:nvPr/>
          </p:nvGrpSpPr>
          <p:grpSpPr>
            <a:xfrm>
              <a:off x="3202826" y="4755874"/>
              <a:ext cx="912086" cy="954105"/>
              <a:chOff x="3842842" y="2963657"/>
              <a:chExt cx="912086" cy="954105"/>
            </a:xfrm>
          </p:grpSpPr>
          <p:sp>
            <p:nvSpPr>
              <p:cNvPr id="20" name="椭圆 19"/>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9"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组合 21"/>
          <p:cNvGrpSpPr/>
          <p:nvPr/>
        </p:nvGrpSpPr>
        <p:grpSpPr>
          <a:xfrm>
            <a:off x="4095756" y="4698448"/>
            <a:ext cx="945862" cy="1054850"/>
            <a:chOff x="3202826" y="4655129"/>
            <a:chExt cx="945862" cy="1054850"/>
          </a:xfrm>
        </p:grpSpPr>
        <p:grpSp>
          <p:nvGrpSpPr>
            <p:cNvPr id="23" name="组合 22"/>
            <p:cNvGrpSpPr/>
            <p:nvPr/>
          </p:nvGrpSpPr>
          <p:grpSpPr>
            <a:xfrm>
              <a:off x="3202826" y="4755874"/>
              <a:ext cx="912086" cy="954105"/>
              <a:chOff x="3842842" y="2963657"/>
              <a:chExt cx="912086" cy="954105"/>
            </a:xfrm>
          </p:grpSpPr>
          <p:sp>
            <p:nvSpPr>
              <p:cNvPr id="25" name="椭圆 24"/>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4"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组合 26"/>
          <p:cNvGrpSpPr/>
          <p:nvPr/>
        </p:nvGrpSpPr>
        <p:grpSpPr>
          <a:xfrm>
            <a:off x="2281127" y="4698448"/>
            <a:ext cx="945862" cy="1054850"/>
            <a:chOff x="3202826" y="4655129"/>
            <a:chExt cx="945862" cy="1054850"/>
          </a:xfrm>
        </p:grpSpPr>
        <p:grpSp>
          <p:nvGrpSpPr>
            <p:cNvPr id="28" name="组合 27"/>
            <p:cNvGrpSpPr/>
            <p:nvPr/>
          </p:nvGrpSpPr>
          <p:grpSpPr>
            <a:xfrm>
              <a:off x="3202826" y="4755874"/>
              <a:ext cx="912086" cy="954105"/>
              <a:chOff x="3842842" y="2963657"/>
              <a:chExt cx="912086" cy="954105"/>
            </a:xfrm>
          </p:grpSpPr>
          <p:sp>
            <p:nvSpPr>
              <p:cNvPr id="30" name="椭圆 29"/>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9"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3" name="直接箭头连接符 32"/>
          <p:cNvCxnSpPr/>
          <p:nvPr/>
        </p:nvCxnSpPr>
        <p:spPr>
          <a:xfrm>
            <a:off x="4090087" y="2680164"/>
            <a:ext cx="845025" cy="636997"/>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4821796" y="4163288"/>
            <a:ext cx="266999" cy="635905"/>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02810" y="2659701"/>
            <a:ext cx="747085" cy="657460"/>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2209798" y="4169470"/>
            <a:ext cx="326365" cy="62972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flipV="1">
            <a:off x="3254848" y="5291633"/>
            <a:ext cx="817319" cy="1806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3003601" y="3027725"/>
            <a:ext cx="557450" cy="167072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3683111" y="3027725"/>
            <a:ext cx="556803" cy="1599642"/>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flipV="1">
            <a:off x="2603513" y="3633805"/>
            <a:ext cx="2050545" cy="33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3149895" y="3734883"/>
            <a:ext cx="1258769" cy="892484"/>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2697579" y="3734883"/>
            <a:ext cx="1400713" cy="864289"/>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5910385" y="4346176"/>
            <a:ext cx="945862" cy="1054850"/>
            <a:chOff x="3202826" y="4655129"/>
            <a:chExt cx="945862" cy="1054850"/>
          </a:xfrm>
        </p:grpSpPr>
        <p:grpSp>
          <p:nvGrpSpPr>
            <p:cNvPr id="59" name="组合 58"/>
            <p:cNvGrpSpPr/>
            <p:nvPr/>
          </p:nvGrpSpPr>
          <p:grpSpPr>
            <a:xfrm>
              <a:off x="3202826" y="4755874"/>
              <a:ext cx="912086" cy="954105"/>
              <a:chOff x="3842842" y="2963657"/>
              <a:chExt cx="912086" cy="954105"/>
            </a:xfrm>
          </p:grpSpPr>
          <p:sp>
            <p:nvSpPr>
              <p:cNvPr id="61" name="椭圆 60"/>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60"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3" name="直接箭头连接符 62"/>
          <p:cNvCxnSpPr/>
          <p:nvPr/>
        </p:nvCxnSpPr>
        <p:spPr>
          <a:xfrm>
            <a:off x="5592369" y="3991695"/>
            <a:ext cx="500928" cy="497568"/>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5101987" y="5121242"/>
            <a:ext cx="740846" cy="133994"/>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灯片编号占位符 31">
            <a:extLst>
              <a:ext uri="{FF2B5EF4-FFF2-40B4-BE49-F238E27FC236}">
                <a16:creationId xmlns:a16="http://schemas.microsoft.com/office/drawing/2014/main" id="{C9FFF0C5-F571-4077-9848-EB96C64CA050}"/>
              </a:ext>
            </a:extLst>
          </p:cNvPr>
          <p:cNvSpPr>
            <a:spLocks noGrp="1"/>
          </p:cNvSpPr>
          <p:nvPr>
            <p:ph type="sldNum" sz="quarter" idx="12"/>
          </p:nvPr>
        </p:nvSpPr>
        <p:spPr/>
        <p:txBody>
          <a:bodyPr/>
          <a:lstStyle/>
          <a:p>
            <a:fld id="{91F2D4EF-46D4-4764-B373-FC59CD1D281E}" type="slidenum">
              <a:rPr lang="zh-CN" altLang="en-US" smtClean="0"/>
              <a:t>16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4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53" presetClass="entr" presetSubtype="16" fill="hold" nodeType="withEffect">
                                  <p:stCondLst>
                                    <p:cond delay="4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53" presetClass="entr" presetSubtype="16" fill="hold" nodeType="withEffect">
                                  <p:stCondLst>
                                    <p:cond delay="40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par>
                                <p:cTn id="28" presetID="53" presetClass="entr" presetSubtype="16" fill="hold" nodeType="withEffect">
                                  <p:stCondLst>
                                    <p:cond delay="40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par>
                          <p:cTn id="33" fill="hold">
                            <p:stCondLst>
                              <p:cond delay="500"/>
                            </p:stCondLst>
                            <p:childTnLst>
                              <p:par>
                                <p:cTn id="34" presetID="16" presetClass="entr" presetSubtype="42"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arn(outHorizontal)">
                                      <p:cBhvr>
                                        <p:cTn id="36" dur="500"/>
                                        <p:tgtEl>
                                          <p:spTgt spid="33"/>
                                        </p:tgtEl>
                                      </p:cBhvr>
                                    </p:animEffect>
                                  </p:childTnLst>
                                </p:cTn>
                              </p:par>
                              <p:par>
                                <p:cTn id="37" presetID="16" presetClass="entr" presetSubtype="42"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arn(outHorizontal)">
                                      <p:cBhvr>
                                        <p:cTn id="39" dur="500"/>
                                        <p:tgtEl>
                                          <p:spTgt spid="37"/>
                                        </p:tgtEl>
                                      </p:cBhvr>
                                    </p:animEffect>
                                  </p:childTnLst>
                                </p:cTn>
                              </p:par>
                              <p:par>
                                <p:cTn id="40" presetID="16" presetClass="entr" presetSubtype="42"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arn(outHorizontal)">
                                      <p:cBhvr>
                                        <p:cTn id="42" dur="500"/>
                                        <p:tgtEl>
                                          <p:spTgt spid="34"/>
                                        </p:tgtEl>
                                      </p:cBhvr>
                                    </p:animEffect>
                                  </p:childTnLst>
                                </p:cTn>
                              </p:par>
                              <p:par>
                                <p:cTn id="43" presetID="16" presetClass="entr" presetSubtype="42"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arn(outHorizontal)">
                                      <p:cBhvr>
                                        <p:cTn id="45" dur="500"/>
                                        <p:tgtEl>
                                          <p:spTgt spid="41"/>
                                        </p:tgtEl>
                                      </p:cBhvr>
                                    </p:animEffect>
                                  </p:childTnLst>
                                </p:cTn>
                              </p:par>
                              <p:par>
                                <p:cTn id="46" presetID="16" presetClass="entr" presetSubtype="42"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arn(outHorizontal)">
                                      <p:cBhvr>
                                        <p:cTn id="48" dur="500"/>
                                        <p:tgtEl>
                                          <p:spTgt spid="39"/>
                                        </p:tgtEl>
                                      </p:cBhvr>
                                    </p:animEffect>
                                  </p:childTnLst>
                                </p:cTn>
                              </p:par>
                              <p:par>
                                <p:cTn id="49" presetID="16" presetClass="entr" presetSubtype="42"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barn(outHorizontal)">
                                      <p:cBhvr>
                                        <p:cTn id="51" dur="500"/>
                                        <p:tgtEl>
                                          <p:spTgt spid="49"/>
                                        </p:tgtEl>
                                      </p:cBhvr>
                                    </p:animEffect>
                                  </p:childTnLst>
                                </p:cTn>
                              </p:par>
                              <p:par>
                                <p:cTn id="52" presetID="16" presetClass="entr" presetSubtype="42"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barn(outHorizontal)">
                                      <p:cBhvr>
                                        <p:cTn id="54" dur="500"/>
                                        <p:tgtEl>
                                          <p:spTgt spid="55"/>
                                        </p:tgtEl>
                                      </p:cBhvr>
                                    </p:animEffect>
                                  </p:childTnLst>
                                </p:cTn>
                              </p:par>
                              <p:par>
                                <p:cTn id="55" presetID="16" presetClass="entr" presetSubtype="42"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barn(outHorizontal)">
                                      <p:cBhvr>
                                        <p:cTn id="57" dur="500"/>
                                        <p:tgtEl>
                                          <p:spTgt spid="43"/>
                                        </p:tgtEl>
                                      </p:cBhvr>
                                    </p:animEffect>
                                  </p:childTnLst>
                                </p:cTn>
                              </p:par>
                              <p:par>
                                <p:cTn id="58" presetID="16" presetClass="entr" presetSubtype="42"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barn(outHorizontal)">
                                      <p:cBhvr>
                                        <p:cTn id="60" dur="500"/>
                                        <p:tgtEl>
                                          <p:spTgt spid="45"/>
                                        </p:tgtEl>
                                      </p:cBhvr>
                                    </p:animEffect>
                                  </p:childTnLst>
                                </p:cTn>
                              </p:par>
                              <p:par>
                                <p:cTn id="61" presetID="16" presetClass="entr" presetSubtype="42"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barn(outHorizontal)">
                                      <p:cBhvr>
                                        <p:cTn id="63" dur="500"/>
                                        <p:tgtEl>
                                          <p:spTgt spid="51"/>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fltVal val="0"/>
                                          </p:val>
                                        </p:tav>
                                        <p:tav tm="100000">
                                          <p:val>
                                            <p:strVal val="#ppt_w"/>
                                          </p:val>
                                        </p:tav>
                                      </p:tavLst>
                                    </p:anim>
                                    <p:anim calcmode="lin" valueType="num">
                                      <p:cBhvr>
                                        <p:cTn id="69" dur="500" fill="hold"/>
                                        <p:tgtEl>
                                          <p:spTgt spid="58"/>
                                        </p:tgtEl>
                                        <p:attrNameLst>
                                          <p:attrName>ppt_h</p:attrName>
                                        </p:attrNameLst>
                                      </p:cBhvr>
                                      <p:tavLst>
                                        <p:tav tm="0">
                                          <p:val>
                                            <p:fltVal val="0"/>
                                          </p:val>
                                        </p:tav>
                                        <p:tav tm="100000">
                                          <p:val>
                                            <p:strVal val="#ppt_h"/>
                                          </p:val>
                                        </p:tav>
                                      </p:tavLst>
                                    </p:anim>
                                    <p:animEffect transition="in" filter="fade">
                                      <p:cBhvr>
                                        <p:cTn id="70" dur="500"/>
                                        <p:tgtEl>
                                          <p:spTgt spid="58"/>
                                        </p:tgtEl>
                                      </p:cBhvr>
                                    </p:animEffect>
                                  </p:childTnLst>
                                </p:cTn>
                              </p:par>
                              <p:par>
                                <p:cTn id="71" presetID="16" presetClass="entr" presetSubtype="42"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barn(outHorizontal)">
                                      <p:cBhvr>
                                        <p:cTn id="73" dur="500"/>
                                        <p:tgtEl>
                                          <p:spTgt spid="63"/>
                                        </p:tgtEl>
                                      </p:cBhvr>
                                    </p:animEffect>
                                  </p:childTnLst>
                                </p:cTn>
                              </p:par>
                              <p:par>
                                <p:cTn id="74" presetID="16" presetClass="entr" presetSubtype="42" fill="hold"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barn(outHorizontal)">
                                      <p:cBhvr>
                                        <p:cTn id="7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618021" cy="1068018"/>
            <a:chOff x="658104" y="373146"/>
            <a:chExt cx="4618021" cy="1068018"/>
          </a:xfrm>
        </p:grpSpPr>
        <p:grpSp>
          <p:nvGrpSpPr>
            <p:cNvPr id="3" name="组合 2"/>
            <p:cNvGrpSpPr/>
            <p:nvPr/>
          </p:nvGrpSpPr>
          <p:grpSpPr>
            <a:xfrm>
              <a:off x="1080814" y="763297"/>
              <a:ext cx="4195311" cy="677867"/>
              <a:chOff x="1839058" y="1058437"/>
              <a:chExt cx="4195311" cy="677867"/>
            </a:xfrm>
          </p:grpSpPr>
          <p:sp>
            <p:nvSpPr>
              <p:cNvPr id="5" name="矩形: 圆角 11"/>
              <p:cNvSpPr/>
              <p:nvPr/>
            </p:nvSpPr>
            <p:spPr>
              <a:xfrm>
                <a:off x="1839058" y="1058437"/>
                <a:ext cx="4195311" cy="67786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681319" y="1089973"/>
                <a:ext cx="33530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混合体系结构</a:t>
                </a:r>
              </a:p>
            </p:txBody>
          </p:sp>
        </p:grpSp>
        <p:pic>
          <p:nvPicPr>
            <p:cNvPr id="4" name="图片 3"/>
            <p:cNvPicPr>
              <a:picLocks noChangeAspect="1"/>
            </p:cNvPicPr>
            <p:nvPr/>
          </p:nvPicPr>
          <p:blipFill>
            <a:blip r:embed="rId2">
              <a:lum contrast="20000"/>
            </a:blip>
            <a:stretch>
              <a:fillRect/>
            </a:stretch>
          </p:blipFill>
          <p:spPr>
            <a:xfrm>
              <a:off x="658104" y="373146"/>
              <a:ext cx="1178667" cy="987480"/>
            </a:xfrm>
            <a:prstGeom prst="rect">
              <a:avLst/>
            </a:prstGeom>
          </p:spPr>
        </p:pic>
      </p:grpSp>
      <p:grpSp>
        <p:nvGrpSpPr>
          <p:cNvPr id="7" name="组合 6"/>
          <p:cNvGrpSpPr/>
          <p:nvPr/>
        </p:nvGrpSpPr>
        <p:grpSpPr>
          <a:xfrm>
            <a:off x="8719777" y="3271928"/>
            <a:ext cx="912086" cy="1152591"/>
            <a:chOff x="3842842" y="2765171"/>
            <a:chExt cx="912086" cy="1152591"/>
          </a:xfrm>
        </p:grpSpPr>
        <p:sp>
          <p:nvSpPr>
            <p:cNvPr id="8" name="椭圆 7"/>
            <p:cNvSpPr/>
            <p:nvPr/>
          </p:nvSpPr>
          <p:spPr>
            <a:xfrm>
              <a:off x="3842842" y="2963657"/>
              <a:ext cx="912086" cy="912086"/>
            </a:xfrm>
            <a:prstGeom prst="ellipse">
              <a:avLst/>
            </a:prstGeom>
            <a:solidFill>
              <a:schemeClr val="bg1"/>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323" y="2765171"/>
              <a:ext cx="757357" cy="75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t>
              </a:r>
              <a:endParaRPr lang="zh-CN" altLang="en-US" sz="2400" dirty="0"/>
            </a:p>
          </p:txBody>
        </p:sp>
      </p:grpSp>
      <p:grpSp>
        <p:nvGrpSpPr>
          <p:cNvPr id="11" name="组合 10"/>
          <p:cNvGrpSpPr/>
          <p:nvPr/>
        </p:nvGrpSpPr>
        <p:grpSpPr>
          <a:xfrm>
            <a:off x="10698318" y="3170749"/>
            <a:ext cx="939090" cy="1209531"/>
            <a:chOff x="6237762" y="2708231"/>
            <a:chExt cx="939090" cy="1209531"/>
          </a:xfrm>
        </p:grpSpPr>
        <p:grpSp>
          <p:nvGrpSpPr>
            <p:cNvPr id="12" name="组合 11"/>
            <p:cNvGrpSpPr/>
            <p:nvPr/>
          </p:nvGrpSpPr>
          <p:grpSpPr>
            <a:xfrm>
              <a:off x="6264766" y="2963657"/>
              <a:ext cx="912086" cy="954105"/>
              <a:chOff x="3842842" y="2963657"/>
              <a:chExt cx="912086" cy="954105"/>
            </a:xfrm>
          </p:grpSpPr>
          <p:sp>
            <p:nvSpPr>
              <p:cNvPr id="14" name="椭圆 13"/>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3" name="图片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762" y="2708231"/>
              <a:ext cx="8715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8726477" y="1776766"/>
            <a:ext cx="912086" cy="1091903"/>
            <a:chOff x="5650234" y="4141858"/>
            <a:chExt cx="912086" cy="1091903"/>
          </a:xfrm>
        </p:grpSpPr>
        <p:grpSp>
          <p:nvGrpSpPr>
            <p:cNvPr id="17" name="组合 16"/>
            <p:cNvGrpSpPr/>
            <p:nvPr/>
          </p:nvGrpSpPr>
          <p:grpSpPr>
            <a:xfrm>
              <a:off x="5650234" y="4279656"/>
              <a:ext cx="912086" cy="954105"/>
              <a:chOff x="3842842" y="2963657"/>
              <a:chExt cx="912086" cy="954105"/>
            </a:xfrm>
          </p:grpSpPr>
          <p:sp>
            <p:nvSpPr>
              <p:cNvPr id="19" name="椭圆 18"/>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8" name="Picture 777"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992" y="4141858"/>
              <a:ext cx="709126" cy="58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组合 20"/>
          <p:cNvGrpSpPr/>
          <p:nvPr/>
        </p:nvGrpSpPr>
        <p:grpSpPr>
          <a:xfrm>
            <a:off x="8686001" y="4928203"/>
            <a:ext cx="945862" cy="1054850"/>
            <a:chOff x="3202826" y="4655129"/>
            <a:chExt cx="945862" cy="1054850"/>
          </a:xfrm>
        </p:grpSpPr>
        <p:grpSp>
          <p:nvGrpSpPr>
            <p:cNvPr id="22" name="组合 21"/>
            <p:cNvGrpSpPr/>
            <p:nvPr/>
          </p:nvGrpSpPr>
          <p:grpSpPr>
            <a:xfrm>
              <a:off x="3202826" y="4755874"/>
              <a:ext cx="912086" cy="954105"/>
              <a:chOff x="3842842" y="2963657"/>
              <a:chExt cx="912086" cy="954105"/>
            </a:xfrm>
          </p:grpSpPr>
          <p:sp>
            <p:nvSpPr>
              <p:cNvPr id="24" name="椭圆 23"/>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3" name="图片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组合 25"/>
          <p:cNvGrpSpPr/>
          <p:nvPr/>
        </p:nvGrpSpPr>
        <p:grpSpPr>
          <a:xfrm>
            <a:off x="6794927" y="3136639"/>
            <a:ext cx="950653" cy="1287880"/>
            <a:chOff x="1315981" y="3960434"/>
            <a:chExt cx="950653" cy="1287880"/>
          </a:xfrm>
        </p:grpSpPr>
        <p:grpSp>
          <p:nvGrpSpPr>
            <p:cNvPr id="27" name="组合 26"/>
            <p:cNvGrpSpPr/>
            <p:nvPr/>
          </p:nvGrpSpPr>
          <p:grpSpPr>
            <a:xfrm>
              <a:off x="1335265" y="4294209"/>
              <a:ext cx="912086" cy="954105"/>
              <a:chOff x="3842842" y="2963657"/>
              <a:chExt cx="912086" cy="954105"/>
            </a:xfrm>
          </p:grpSpPr>
          <p:sp>
            <p:nvSpPr>
              <p:cNvPr id="29" name="椭圆 28"/>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8" name="图片 1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5981" y="3960434"/>
              <a:ext cx="950653" cy="9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1" name="直接箭头连接符 30"/>
          <p:cNvCxnSpPr/>
          <p:nvPr/>
        </p:nvCxnSpPr>
        <p:spPr>
          <a:xfrm flipV="1">
            <a:off x="9666938" y="3905303"/>
            <a:ext cx="1031380" cy="1"/>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9178867" y="2798332"/>
            <a:ext cx="0" cy="47359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736571" y="3918615"/>
            <a:ext cx="961326"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9142044" y="4380280"/>
            <a:ext cx="0" cy="71208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9843081" y="2530440"/>
            <a:ext cx="1012768" cy="7293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flipV="1">
            <a:off x="9699935" y="2706793"/>
            <a:ext cx="965385" cy="719382"/>
          </a:xfrm>
          <a:prstGeom prst="straightConnector1">
            <a:avLst/>
          </a:prstGeom>
          <a:ln w="38100">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7" name="Text Box 79"/>
          <p:cNvSpPr txBox="1">
            <a:spLocks noChangeArrowheads="1"/>
          </p:cNvSpPr>
          <p:nvPr/>
        </p:nvSpPr>
        <p:spPr bwMode="auto">
          <a:xfrm>
            <a:off x="732344" y="2530440"/>
            <a:ext cx="5557528"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那混合体系结构自然而然就是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体系结构和</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体系结构的混合体喽。</a:t>
            </a:r>
          </a:p>
        </p:txBody>
      </p:sp>
      <p:sp>
        <p:nvSpPr>
          <p:cNvPr id="32" name="灯片编号占位符 31">
            <a:extLst>
              <a:ext uri="{FF2B5EF4-FFF2-40B4-BE49-F238E27FC236}">
                <a16:creationId xmlns:a16="http://schemas.microsoft.com/office/drawing/2014/main" id="{44049949-476D-4DC3-B994-C69956BCC9D8}"/>
              </a:ext>
            </a:extLst>
          </p:cNvPr>
          <p:cNvSpPr>
            <a:spLocks noGrp="1"/>
          </p:cNvSpPr>
          <p:nvPr>
            <p:ph type="sldNum" sz="quarter" idx="12"/>
          </p:nvPr>
        </p:nvSpPr>
        <p:spPr/>
        <p:txBody>
          <a:bodyPr/>
          <a:lstStyle/>
          <a:p>
            <a:fld id="{91F2D4EF-46D4-4764-B373-FC59CD1D281E}" type="slidenum">
              <a:rPr lang="zh-CN" altLang="en-US" smtClean="0"/>
              <a:t>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4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outHorizontal)">
                                      <p:cBhvr>
                                        <p:cTn id="34" dur="500"/>
                                        <p:tgtEl>
                                          <p:spTgt spid="31"/>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500"/>
                                        <p:tgtEl>
                                          <p:spTgt spid="38"/>
                                        </p:tgtEl>
                                      </p:cBhvr>
                                    </p:animEffect>
                                  </p:childTnLst>
                                </p:cTn>
                              </p:par>
                              <p:par>
                                <p:cTn id="39" presetID="22" presetClass="entr" presetSubtype="2"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2"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righ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wipe(right)">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430213" y="0"/>
            <a:ext cx="10258107" cy="1428590"/>
            <a:chOff x="551030" y="-368704"/>
            <a:chExt cx="10258107" cy="1428590"/>
          </a:xfrm>
        </p:grpSpPr>
        <p:grpSp>
          <p:nvGrpSpPr>
            <p:cNvPr id="29" name="组合 28"/>
            <p:cNvGrpSpPr/>
            <p:nvPr/>
          </p:nvGrpSpPr>
          <p:grpSpPr>
            <a:xfrm>
              <a:off x="1201631" y="303926"/>
              <a:ext cx="9607506" cy="755960"/>
              <a:chOff x="1839058" y="967770"/>
              <a:chExt cx="9607506" cy="755960"/>
            </a:xfrm>
          </p:grpSpPr>
          <p:sp>
            <p:nvSpPr>
              <p:cNvPr id="31" name="矩形: 圆角 30"/>
              <p:cNvSpPr/>
              <p:nvPr/>
            </p:nvSpPr>
            <p:spPr>
              <a:xfrm>
                <a:off x="1839058" y="967770"/>
                <a:ext cx="9363666" cy="75596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866047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网络应用会涉及到多个组成部分的交互</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7" name="组合 36"/>
          <p:cNvGrpSpPr/>
          <p:nvPr/>
        </p:nvGrpSpPr>
        <p:grpSpPr>
          <a:xfrm>
            <a:off x="1353895" y="2131629"/>
            <a:ext cx="10316329" cy="1688860"/>
            <a:chOff x="1403750" y="3494650"/>
            <a:chExt cx="10316329" cy="1688860"/>
          </a:xfrm>
        </p:grpSpPr>
        <p:grpSp>
          <p:nvGrpSpPr>
            <p:cNvPr id="38" name="组合 37"/>
            <p:cNvGrpSpPr/>
            <p:nvPr/>
          </p:nvGrpSpPr>
          <p:grpSpPr>
            <a:xfrm>
              <a:off x="1403750" y="3593123"/>
              <a:ext cx="490436" cy="476221"/>
              <a:chOff x="1403750" y="3593123"/>
              <a:chExt cx="808892" cy="785446"/>
            </a:xfrm>
          </p:grpSpPr>
          <p:sp>
            <p:nvSpPr>
              <p:cNvPr id="40" name="对话气泡: 椭圆形 3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494650"/>
              <a:ext cx="9734148"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同一台主机上的进程之间通信的规则，由操作系统制定，和计算机网络无关，本课程就不讨论了。需要了解的，请回头看看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操作系统原理</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及相关书籍。</a:t>
              </a:r>
            </a:p>
          </p:txBody>
        </p:sp>
      </p:grpSp>
      <p:grpSp>
        <p:nvGrpSpPr>
          <p:cNvPr id="57" name="组合 56"/>
          <p:cNvGrpSpPr/>
          <p:nvPr/>
        </p:nvGrpSpPr>
        <p:grpSpPr>
          <a:xfrm>
            <a:off x="1369393" y="4448689"/>
            <a:ext cx="10300831" cy="1134862"/>
            <a:chOff x="1403750" y="3494649"/>
            <a:chExt cx="10300831" cy="1134862"/>
          </a:xfrm>
        </p:grpSpPr>
        <p:grpSp>
          <p:nvGrpSpPr>
            <p:cNvPr id="58" name="组合 57"/>
            <p:cNvGrpSpPr/>
            <p:nvPr/>
          </p:nvGrpSpPr>
          <p:grpSpPr>
            <a:xfrm>
              <a:off x="1403750" y="3593123"/>
              <a:ext cx="490436" cy="476221"/>
              <a:chOff x="1403750" y="3593123"/>
              <a:chExt cx="808892" cy="785446"/>
            </a:xfrm>
          </p:grpSpPr>
          <p:sp>
            <p:nvSpPr>
              <p:cNvPr id="60" name="对话气泡: 椭圆形 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9" name="Text Box 79"/>
            <p:cNvSpPr txBox="1">
              <a:spLocks noChangeArrowheads="1"/>
            </p:cNvSpPr>
            <p:nvPr/>
          </p:nvSpPr>
          <p:spPr bwMode="auto">
            <a:xfrm>
              <a:off x="1985931" y="3494649"/>
              <a:ext cx="9718650"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不同主机上的进程之间通信的规则，当然就和网络相关了，这套规则在计算机网络中，称之为“</a:t>
              </a:r>
              <a:r>
                <a:rPr kumimoji="1" lang="zh-CN" altLang="en-US" sz="2400" dirty="0">
                  <a:solidFill>
                    <a:srgbClr val="00A3F8"/>
                  </a:solidFill>
                  <a:latin typeface="Times New Roman" panose="02020603050405020304" pitchFamily="18" charset="0"/>
                  <a:ea typeface="思源黑体 CN Normal" panose="020B0400000000000000" pitchFamily="34" charset="-122"/>
                  <a:cs typeface="Times New Roman" panose="02020603050405020304" pitchFamily="18" charset="0"/>
                </a:rPr>
                <a:t>应用层协议</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”，也是本章重点讨论的内容。</a:t>
              </a:r>
            </a:p>
          </p:txBody>
        </p:sp>
      </p:grpSp>
      <p:sp>
        <p:nvSpPr>
          <p:cNvPr id="2" name="灯片编号占位符 1">
            <a:extLst>
              <a:ext uri="{FF2B5EF4-FFF2-40B4-BE49-F238E27FC236}">
                <a16:creationId xmlns:a16="http://schemas.microsoft.com/office/drawing/2014/main" id="{D4A61654-6225-4A9B-9469-8FC76B9FFA4A}"/>
              </a:ext>
            </a:extLst>
          </p:cNvPr>
          <p:cNvSpPr>
            <a:spLocks noGrp="1"/>
          </p:cNvSpPr>
          <p:nvPr>
            <p:ph type="sldNum" sz="quarter" idx="12"/>
          </p:nvPr>
        </p:nvSpPr>
        <p:spPr/>
        <p:txBody>
          <a:bodyPr/>
          <a:lstStyle/>
          <a:p>
            <a:fld id="{91F2D4EF-46D4-4764-B373-FC59CD1D281E}" type="slidenum">
              <a:rPr lang="zh-CN" altLang="en-US" smtClean="0"/>
              <a:t>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91667" y="0"/>
            <a:ext cx="8202092" cy="1544319"/>
            <a:chOff x="551030" y="-368704"/>
            <a:chExt cx="8202092" cy="1544319"/>
          </a:xfrm>
        </p:grpSpPr>
        <p:grpSp>
          <p:nvGrpSpPr>
            <p:cNvPr id="29" name="组合 28"/>
            <p:cNvGrpSpPr/>
            <p:nvPr/>
          </p:nvGrpSpPr>
          <p:grpSpPr>
            <a:xfrm>
              <a:off x="1201632" y="303926"/>
              <a:ext cx="7551490" cy="871689"/>
              <a:chOff x="1839059" y="967770"/>
              <a:chExt cx="7551490" cy="871689"/>
            </a:xfrm>
          </p:grpSpPr>
          <p:sp>
            <p:nvSpPr>
              <p:cNvPr id="31" name="矩形: 圆角 30"/>
              <p:cNvSpPr/>
              <p:nvPr/>
            </p:nvSpPr>
            <p:spPr>
              <a:xfrm>
                <a:off x="1839059" y="967770"/>
                <a:ext cx="7551490" cy="871689"/>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33689" y="1092565"/>
                <a:ext cx="675686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网络进程间的通信涉及到的协议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Group 4">
            <a:extLst>
              <a:ext uri="{FF2B5EF4-FFF2-40B4-BE49-F238E27FC236}">
                <a16:creationId xmlns:a16="http://schemas.microsoft.com/office/drawing/2014/main" id="{C1B6F9A6-EAFA-4893-93EA-954F793CC1D9}"/>
              </a:ext>
            </a:extLst>
          </p:cNvPr>
          <p:cNvGrpSpPr>
            <a:grpSpLocks/>
          </p:cNvGrpSpPr>
          <p:nvPr/>
        </p:nvGrpSpPr>
        <p:grpSpPr bwMode="auto">
          <a:xfrm>
            <a:off x="779463" y="2365375"/>
            <a:ext cx="3678237" cy="3670300"/>
            <a:chOff x="3092" y="1182"/>
            <a:chExt cx="2317" cy="2312"/>
          </a:xfrm>
        </p:grpSpPr>
        <p:sp>
          <p:nvSpPr>
            <p:cNvPr id="14" name="Freeform 5">
              <a:extLst>
                <a:ext uri="{FF2B5EF4-FFF2-40B4-BE49-F238E27FC236}">
                  <a16:creationId xmlns:a16="http://schemas.microsoft.com/office/drawing/2014/main" id="{D7BF685D-7FDE-4F0F-91F7-DBCC68CBB762}"/>
                </a:ext>
              </a:extLst>
            </p:cNvPr>
            <p:cNvSpPr>
              <a:spLocks/>
            </p:cNvSpPr>
            <p:nvPr/>
          </p:nvSpPr>
          <p:spPr bwMode="auto">
            <a:xfrm>
              <a:off x="4276" y="1272"/>
              <a:ext cx="1133" cy="1055"/>
            </a:xfrm>
            <a:custGeom>
              <a:avLst/>
              <a:gdLst>
                <a:gd name="T0" fmla="*/ 14 w 1292"/>
                <a:gd name="T1" fmla="*/ 3 h 1255"/>
                <a:gd name="T2" fmla="*/ 4 w 1292"/>
                <a:gd name="T3" fmla="*/ 3 h 1255"/>
                <a:gd name="T4" fmla="*/ 4 w 1292"/>
                <a:gd name="T5" fmla="*/ 12 h 1255"/>
                <a:gd name="T6" fmla="*/ 4 w 1292"/>
                <a:gd name="T7" fmla="*/ 18 h 1255"/>
                <a:gd name="T8" fmla="*/ 14 w 1292"/>
                <a:gd name="T9" fmla="*/ 19 h 1255"/>
                <a:gd name="T10" fmla="*/ 35 w 1292"/>
                <a:gd name="T11" fmla="*/ 24 h 1255"/>
                <a:gd name="T12" fmla="*/ 55 w 1292"/>
                <a:gd name="T13" fmla="*/ 28 h 1255"/>
                <a:gd name="T14" fmla="*/ 66 w 1292"/>
                <a:gd name="T15" fmla="*/ 23 h 1255"/>
                <a:gd name="T16" fmla="*/ 71 w 1292"/>
                <a:gd name="T17" fmla="*/ 10 h 1255"/>
                <a:gd name="T18" fmla="*/ 66 w 1292"/>
                <a:gd name="T19" fmla="*/ 5 h 1255"/>
                <a:gd name="T20" fmla="*/ 40 w 1292"/>
                <a:gd name="T21" fmla="*/ 3 h 1255"/>
                <a:gd name="T22" fmla="*/ 14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Freeform 6">
              <a:extLst>
                <a:ext uri="{FF2B5EF4-FFF2-40B4-BE49-F238E27FC236}">
                  <a16:creationId xmlns:a16="http://schemas.microsoft.com/office/drawing/2014/main" id="{95F0ED36-4153-4143-9519-488F1F9D7C04}"/>
                </a:ext>
              </a:extLst>
            </p:cNvPr>
            <p:cNvSpPr>
              <a:spLocks/>
            </p:cNvSpPr>
            <p:nvPr/>
          </p:nvSpPr>
          <p:spPr bwMode="auto">
            <a:xfrm>
              <a:off x="3092" y="1182"/>
              <a:ext cx="1176" cy="1001"/>
            </a:xfrm>
            <a:custGeom>
              <a:avLst/>
              <a:gdLst>
                <a:gd name="T0" fmla="*/ 32 w 1340"/>
                <a:gd name="T1" fmla="*/ 3 h 1191"/>
                <a:gd name="T2" fmla="*/ 4 w 1340"/>
                <a:gd name="T3" fmla="*/ 3 h 1191"/>
                <a:gd name="T4" fmla="*/ 4 w 1340"/>
                <a:gd name="T5" fmla="*/ 8 h 1191"/>
                <a:gd name="T6" fmla="*/ 4 w 1340"/>
                <a:gd name="T7" fmla="*/ 16 h 1191"/>
                <a:gd name="T8" fmla="*/ 7 w 1340"/>
                <a:gd name="T9" fmla="*/ 19 h 1191"/>
                <a:gd name="T10" fmla="*/ 31 w 1340"/>
                <a:gd name="T11" fmla="*/ 19 h 1191"/>
                <a:gd name="T12" fmla="*/ 36 w 1340"/>
                <a:gd name="T13" fmla="*/ 24 h 1191"/>
                <a:gd name="T14" fmla="*/ 70 w 1340"/>
                <a:gd name="T15" fmla="*/ 24 h 1191"/>
                <a:gd name="T16" fmla="*/ 72 w 1340"/>
                <a:gd name="T17" fmla="*/ 12 h 1191"/>
                <a:gd name="T18" fmla="*/ 68 w 1340"/>
                <a:gd name="T19" fmla="*/ 8 h 1191"/>
                <a:gd name="T20" fmla="*/ 43 w 1340"/>
                <a:gd name="T21" fmla="*/ 7 h 1191"/>
                <a:gd name="T22" fmla="*/ 32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Freeform 7">
              <a:extLst>
                <a:ext uri="{FF2B5EF4-FFF2-40B4-BE49-F238E27FC236}">
                  <a16:creationId xmlns:a16="http://schemas.microsoft.com/office/drawing/2014/main" id="{62CA5B0C-7461-4038-9D8D-CFE6D14A8CDC}"/>
                </a:ext>
              </a:extLst>
            </p:cNvPr>
            <p:cNvSpPr>
              <a:spLocks/>
            </p:cNvSpPr>
            <p:nvPr/>
          </p:nvSpPr>
          <p:spPr bwMode="auto">
            <a:xfrm>
              <a:off x="3324" y="2096"/>
              <a:ext cx="1874" cy="1398"/>
            </a:xfrm>
            <a:custGeom>
              <a:avLst/>
              <a:gdLst>
                <a:gd name="T0" fmla="*/ 4 w 2135"/>
                <a:gd name="T1" fmla="*/ 14 h 1662"/>
                <a:gd name="T2" fmla="*/ 6 w 2135"/>
                <a:gd name="T3" fmla="*/ 3 h 1662"/>
                <a:gd name="T4" fmla="*/ 36 w 2135"/>
                <a:gd name="T5" fmla="*/ 4 h 1662"/>
                <a:gd name="T6" fmla="*/ 69 w 2135"/>
                <a:gd name="T7" fmla="*/ 3 h 1662"/>
                <a:gd name="T8" fmla="*/ 114 w 2135"/>
                <a:gd name="T9" fmla="*/ 9 h 1662"/>
                <a:gd name="T10" fmla="*/ 114 w 2135"/>
                <a:gd name="T11" fmla="*/ 25 h 1662"/>
                <a:gd name="T12" fmla="*/ 90 w 2135"/>
                <a:gd name="T13" fmla="*/ 35 h 1662"/>
                <a:gd name="T14" fmla="*/ 47 w 2135"/>
                <a:gd name="T15" fmla="*/ 34 h 1662"/>
                <a:gd name="T16" fmla="*/ 28 w 2135"/>
                <a:gd name="T17" fmla="*/ 29 h 1662"/>
                <a:gd name="T18" fmla="*/ 11 w 2135"/>
                <a:gd name="T19" fmla="*/ 24 h 1662"/>
                <a:gd name="T20" fmla="*/ 4 w 2135"/>
                <a:gd name="T21" fmla="*/ 14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7" name="Group 8">
              <a:extLst>
                <a:ext uri="{FF2B5EF4-FFF2-40B4-BE49-F238E27FC236}">
                  <a16:creationId xmlns:a16="http://schemas.microsoft.com/office/drawing/2014/main" id="{4C154A19-EB35-4D60-8216-145C6BA294A4}"/>
                </a:ext>
              </a:extLst>
            </p:cNvPr>
            <p:cNvGrpSpPr>
              <a:grpSpLocks/>
            </p:cNvGrpSpPr>
            <p:nvPr/>
          </p:nvGrpSpPr>
          <p:grpSpPr bwMode="auto">
            <a:xfrm>
              <a:off x="3166" y="1267"/>
              <a:ext cx="462" cy="201"/>
              <a:chOff x="3552" y="246"/>
              <a:chExt cx="527" cy="248"/>
            </a:xfrm>
          </p:grpSpPr>
          <p:graphicFrame>
            <p:nvGraphicFramePr>
              <p:cNvPr id="240" name="Object 9">
                <a:extLst>
                  <a:ext uri="{FF2B5EF4-FFF2-40B4-BE49-F238E27FC236}">
                    <a16:creationId xmlns:a16="http://schemas.microsoft.com/office/drawing/2014/main" id="{87A23E36-08B3-44B0-B9B9-5556ABE01461}"/>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Art" r:id="rId4" imgW="1307263" imgH="1084139" progId="MS_ClipArt_Gallery.2">
                      <p:embed/>
                    </p:oleObj>
                  </mc:Choice>
                  <mc:Fallback>
                    <p:oleObj name="ClipArt" r:id="rId4" imgW="1307263" imgH="1084139" progId="MS_ClipArt_Gallery.2">
                      <p:embed/>
                      <p:pic>
                        <p:nvPicPr>
                          <p:cNvPr id="240" name="Object 9">
                            <a:extLst>
                              <a:ext uri="{FF2B5EF4-FFF2-40B4-BE49-F238E27FC236}">
                                <a16:creationId xmlns:a16="http://schemas.microsoft.com/office/drawing/2014/main" id="{87A23E36-08B3-44B0-B9B9-5556ABE014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10">
                <a:extLst>
                  <a:ext uri="{FF2B5EF4-FFF2-40B4-BE49-F238E27FC236}">
                    <a16:creationId xmlns:a16="http://schemas.microsoft.com/office/drawing/2014/main" id="{2F6BBDA9-B399-4708-9E0A-ED0480723168}"/>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Art" r:id="rId6" imgW="681706" imgH="480401" progId="MS_ClipArt_Gallery.2">
                      <p:embed/>
                    </p:oleObj>
                  </mc:Choice>
                  <mc:Fallback>
                    <p:oleObj name="ClipArt" r:id="rId6" imgW="681706" imgH="480401" progId="MS_ClipArt_Gallery.2">
                      <p:embed/>
                      <p:pic>
                        <p:nvPicPr>
                          <p:cNvPr id="241" name="Object 10">
                            <a:extLst>
                              <a:ext uri="{FF2B5EF4-FFF2-40B4-BE49-F238E27FC236}">
                                <a16:creationId xmlns:a16="http://schemas.microsoft.com/office/drawing/2014/main" id="{2F6BBDA9-B399-4708-9E0A-ED0480723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 name="Line 11">
                <a:extLst>
                  <a:ext uri="{FF2B5EF4-FFF2-40B4-BE49-F238E27FC236}">
                    <a16:creationId xmlns:a16="http://schemas.microsoft.com/office/drawing/2014/main" id="{D69B10FC-455D-4478-B904-2B49FFF7A9BE}"/>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12">
              <a:extLst>
                <a:ext uri="{FF2B5EF4-FFF2-40B4-BE49-F238E27FC236}">
                  <a16:creationId xmlns:a16="http://schemas.microsoft.com/office/drawing/2014/main" id="{B6A282ED-72BC-4C27-89F2-3C25D7E2129F}"/>
                </a:ext>
              </a:extLst>
            </p:cNvPr>
            <p:cNvGrpSpPr>
              <a:grpSpLocks/>
            </p:cNvGrpSpPr>
            <p:nvPr/>
          </p:nvGrpSpPr>
          <p:grpSpPr bwMode="auto">
            <a:xfrm>
              <a:off x="3166" y="1642"/>
              <a:ext cx="462" cy="201"/>
              <a:chOff x="3552" y="246"/>
              <a:chExt cx="527" cy="248"/>
            </a:xfrm>
          </p:grpSpPr>
          <p:graphicFrame>
            <p:nvGraphicFramePr>
              <p:cNvPr id="237" name="Object 13">
                <a:extLst>
                  <a:ext uri="{FF2B5EF4-FFF2-40B4-BE49-F238E27FC236}">
                    <a16:creationId xmlns:a16="http://schemas.microsoft.com/office/drawing/2014/main" id="{98C48D0B-2D63-46C5-AB6B-094EAD84D66C}"/>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Art" r:id="rId4" imgW="1307263" imgH="1084139" progId="MS_ClipArt_Gallery.2">
                      <p:embed/>
                    </p:oleObj>
                  </mc:Choice>
                  <mc:Fallback>
                    <p:oleObj name="ClipArt" r:id="rId4" imgW="1307263" imgH="1084139" progId="MS_ClipArt_Gallery.2">
                      <p:embed/>
                      <p:pic>
                        <p:nvPicPr>
                          <p:cNvPr id="237" name="Object 13">
                            <a:extLst>
                              <a:ext uri="{FF2B5EF4-FFF2-40B4-BE49-F238E27FC236}">
                                <a16:creationId xmlns:a16="http://schemas.microsoft.com/office/drawing/2014/main" id="{98C48D0B-2D63-46C5-AB6B-094EAD84D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 name="Object 14">
                <a:extLst>
                  <a:ext uri="{FF2B5EF4-FFF2-40B4-BE49-F238E27FC236}">
                    <a16:creationId xmlns:a16="http://schemas.microsoft.com/office/drawing/2014/main" id="{8BCD00FE-9EAB-411C-8C10-D55249EE9067}"/>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Art" r:id="rId6" imgW="681706" imgH="480401" progId="MS_ClipArt_Gallery.2">
                      <p:embed/>
                    </p:oleObj>
                  </mc:Choice>
                  <mc:Fallback>
                    <p:oleObj name="ClipArt" r:id="rId6" imgW="681706" imgH="480401" progId="MS_ClipArt_Gallery.2">
                      <p:embed/>
                      <p:pic>
                        <p:nvPicPr>
                          <p:cNvPr id="238" name="Object 14">
                            <a:extLst>
                              <a:ext uri="{FF2B5EF4-FFF2-40B4-BE49-F238E27FC236}">
                                <a16:creationId xmlns:a16="http://schemas.microsoft.com/office/drawing/2014/main" id="{8BCD00FE-9EAB-411C-8C10-D55249EE90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9" name="Line 15">
                <a:extLst>
                  <a:ext uri="{FF2B5EF4-FFF2-40B4-BE49-F238E27FC236}">
                    <a16:creationId xmlns:a16="http://schemas.microsoft.com/office/drawing/2014/main" id="{32A0C139-5A62-4994-9D1E-34F9D8208A0A}"/>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16">
              <a:extLst>
                <a:ext uri="{FF2B5EF4-FFF2-40B4-BE49-F238E27FC236}">
                  <a16:creationId xmlns:a16="http://schemas.microsoft.com/office/drawing/2014/main" id="{A256A5D1-842E-42F1-BC88-8BE59D6604CC}"/>
                </a:ext>
              </a:extLst>
            </p:cNvPr>
            <p:cNvGrpSpPr>
              <a:grpSpLocks/>
            </p:cNvGrpSpPr>
            <p:nvPr/>
          </p:nvGrpSpPr>
          <p:grpSpPr bwMode="auto">
            <a:xfrm>
              <a:off x="3478" y="1512"/>
              <a:ext cx="45" cy="136"/>
              <a:chOff x="3842" y="406"/>
              <a:chExt cx="51" cy="167"/>
            </a:xfrm>
          </p:grpSpPr>
          <p:sp>
            <p:nvSpPr>
              <p:cNvPr id="234" name="Oval 17">
                <a:extLst>
                  <a:ext uri="{FF2B5EF4-FFF2-40B4-BE49-F238E27FC236}">
                    <a16:creationId xmlns:a16="http://schemas.microsoft.com/office/drawing/2014/main" id="{4E0C889D-5FD4-4297-859B-804918178F56}"/>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 name="Oval 18">
                <a:extLst>
                  <a:ext uri="{FF2B5EF4-FFF2-40B4-BE49-F238E27FC236}">
                    <a16:creationId xmlns:a16="http://schemas.microsoft.com/office/drawing/2014/main" id="{375062AC-EAF3-488B-A748-0CF9DA6A43D9}"/>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 name="Oval 19">
                <a:extLst>
                  <a:ext uri="{FF2B5EF4-FFF2-40B4-BE49-F238E27FC236}">
                    <a16:creationId xmlns:a16="http://schemas.microsoft.com/office/drawing/2014/main" id="{63E88583-E1DA-4139-8A23-735148468A8E}"/>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0" name="Group 20">
              <a:extLst>
                <a:ext uri="{FF2B5EF4-FFF2-40B4-BE49-F238E27FC236}">
                  <a16:creationId xmlns:a16="http://schemas.microsoft.com/office/drawing/2014/main" id="{ED90BA84-059B-4F02-846C-53F8DE251CB0}"/>
                </a:ext>
              </a:extLst>
            </p:cNvPr>
            <p:cNvGrpSpPr>
              <a:grpSpLocks/>
            </p:cNvGrpSpPr>
            <p:nvPr/>
          </p:nvGrpSpPr>
          <p:grpSpPr bwMode="auto">
            <a:xfrm>
              <a:off x="3699" y="1828"/>
              <a:ext cx="132" cy="251"/>
              <a:chOff x="4180" y="783"/>
              <a:chExt cx="150" cy="307"/>
            </a:xfrm>
          </p:grpSpPr>
          <p:sp>
            <p:nvSpPr>
              <p:cNvPr id="226" name="AutoShape 21">
                <a:extLst>
                  <a:ext uri="{FF2B5EF4-FFF2-40B4-BE49-F238E27FC236}">
                    <a16:creationId xmlns:a16="http://schemas.microsoft.com/office/drawing/2014/main" id="{949BE6A7-686E-4115-839E-28E36251048A}"/>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7" name="Rectangle 22">
                <a:extLst>
                  <a:ext uri="{FF2B5EF4-FFF2-40B4-BE49-F238E27FC236}">
                    <a16:creationId xmlns:a16="http://schemas.microsoft.com/office/drawing/2014/main" id="{BECE375B-CBF7-4BF5-A8CC-5C9567600320}"/>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8" name="Rectangle 23">
                <a:extLst>
                  <a:ext uri="{FF2B5EF4-FFF2-40B4-BE49-F238E27FC236}">
                    <a16:creationId xmlns:a16="http://schemas.microsoft.com/office/drawing/2014/main" id="{FD8C93CF-DEE7-40AD-8B02-ACE602C114F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9" name="AutoShape 24">
                <a:extLst>
                  <a:ext uri="{FF2B5EF4-FFF2-40B4-BE49-F238E27FC236}">
                    <a16:creationId xmlns:a16="http://schemas.microsoft.com/office/drawing/2014/main" id="{B646A7D7-7857-4B97-B9F5-B1186451DAEB}"/>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0" name="Line 25">
                <a:extLst>
                  <a:ext uri="{FF2B5EF4-FFF2-40B4-BE49-F238E27FC236}">
                    <a16:creationId xmlns:a16="http://schemas.microsoft.com/office/drawing/2014/main" id="{CFBFF052-DC27-47C4-806F-A87D5960CF8F}"/>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1" name="Line 26">
                <a:extLst>
                  <a:ext uri="{FF2B5EF4-FFF2-40B4-BE49-F238E27FC236}">
                    <a16:creationId xmlns:a16="http://schemas.microsoft.com/office/drawing/2014/main" id="{9CB1B1E4-ECB6-48E5-BE52-D5278812C38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 name="Rectangle 27">
                <a:extLst>
                  <a:ext uri="{FF2B5EF4-FFF2-40B4-BE49-F238E27FC236}">
                    <a16:creationId xmlns:a16="http://schemas.microsoft.com/office/drawing/2014/main" id="{27B418BF-D1FA-470F-B1C5-A466A55FFD75}"/>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 name="Rectangle 28">
                <a:extLst>
                  <a:ext uri="{FF2B5EF4-FFF2-40B4-BE49-F238E27FC236}">
                    <a16:creationId xmlns:a16="http://schemas.microsoft.com/office/drawing/2014/main" id="{D355D59B-18D3-4725-8FDF-2BFD901B2802}"/>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 name="Group 29">
              <a:extLst>
                <a:ext uri="{FF2B5EF4-FFF2-40B4-BE49-F238E27FC236}">
                  <a16:creationId xmlns:a16="http://schemas.microsoft.com/office/drawing/2014/main" id="{E4909853-6FF2-44E8-865A-54D4E249D155}"/>
                </a:ext>
              </a:extLst>
            </p:cNvPr>
            <p:cNvGrpSpPr>
              <a:grpSpLocks/>
            </p:cNvGrpSpPr>
            <p:nvPr/>
          </p:nvGrpSpPr>
          <p:grpSpPr bwMode="auto">
            <a:xfrm rot="-5400000">
              <a:off x="3892" y="1875"/>
              <a:ext cx="51" cy="145"/>
              <a:chOff x="3842" y="406"/>
              <a:chExt cx="51" cy="167"/>
            </a:xfrm>
          </p:grpSpPr>
          <p:sp>
            <p:nvSpPr>
              <p:cNvPr id="223" name="Oval 30">
                <a:extLst>
                  <a:ext uri="{FF2B5EF4-FFF2-40B4-BE49-F238E27FC236}">
                    <a16:creationId xmlns:a16="http://schemas.microsoft.com/office/drawing/2014/main" id="{7273A294-6A58-4281-B75C-5D4E40ECAF78}"/>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4" name="Oval 31">
                <a:extLst>
                  <a:ext uri="{FF2B5EF4-FFF2-40B4-BE49-F238E27FC236}">
                    <a16:creationId xmlns:a16="http://schemas.microsoft.com/office/drawing/2014/main" id="{76E5DA64-52D5-461E-92EB-ECE09CF4D14A}"/>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 name="Oval 32">
                <a:extLst>
                  <a:ext uri="{FF2B5EF4-FFF2-40B4-BE49-F238E27FC236}">
                    <a16:creationId xmlns:a16="http://schemas.microsoft.com/office/drawing/2014/main" id="{3781B865-0003-4B55-8DEA-EB8F54EF5EE1}"/>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2" name="Line 33">
              <a:extLst>
                <a:ext uri="{FF2B5EF4-FFF2-40B4-BE49-F238E27FC236}">
                  <a16:creationId xmlns:a16="http://schemas.microsoft.com/office/drawing/2014/main" id="{BEB7FB26-91FC-4C93-B8E3-E72EEA03E5DE}"/>
                </a:ext>
              </a:extLst>
            </p:cNvPr>
            <p:cNvSpPr>
              <a:spLocks noChangeShapeType="1"/>
            </p:cNvSpPr>
            <p:nvPr/>
          </p:nvSpPr>
          <p:spPr bwMode="auto">
            <a:xfrm>
              <a:off x="3785" y="1767"/>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4">
              <a:extLst>
                <a:ext uri="{FF2B5EF4-FFF2-40B4-BE49-F238E27FC236}">
                  <a16:creationId xmlns:a16="http://schemas.microsoft.com/office/drawing/2014/main" id="{53846012-7AC7-4631-A18F-6B3A3697A6C0}"/>
                </a:ext>
              </a:extLst>
            </p:cNvPr>
            <p:cNvSpPr>
              <a:spLocks noChangeShapeType="1"/>
            </p:cNvSpPr>
            <p:nvPr/>
          </p:nvSpPr>
          <p:spPr bwMode="auto">
            <a:xfrm>
              <a:off x="3787" y="1765"/>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5">
              <a:extLst>
                <a:ext uri="{FF2B5EF4-FFF2-40B4-BE49-F238E27FC236}">
                  <a16:creationId xmlns:a16="http://schemas.microsoft.com/office/drawing/2014/main" id="{1E055DAE-AEF8-4F46-867E-6DB8B363FDA1}"/>
                </a:ext>
              </a:extLst>
            </p:cNvPr>
            <p:cNvSpPr>
              <a:spLocks noChangeShapeType="1"/>
            </p:cNvSpPr>
            <p:nvPr/>
          </p:nvSpPr>
          <p:spPr bwMode="auto">
            <a:xfrm>
              <a:off x="4099" y="1764"/>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6">
              <a:extLst>
                <a:ext uri="{FF2B5EF4-FFF2-40B4-BE49-F238E27FC236}">
                  <a16:creationId xmlns:a16="http://schemas.microsoft.com/office/drawing/2014/main" id="{E9718517-9E56-4E8D-B7F3-DCDDCE3DA4AA}"/>
                </a:ext>
              </a:extLst>
            </p:cNvPr>
            <p:cNvSpPr>
              <a:spLocks noChangeShapeType="1"/>
            </p:cNvSpPr>
            <p:nvPr/>
          </p:nvSpPr>
          <p:spPr bwMode="auto">
            <a:xfrm>
              <a:off x="3596" y="1427"/>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7">
              <a:extLst>
                <a:ext uri="{FF2B5EF4-FFF2-40B4-BE49-F238E27FC236}">
                  <a16:creationId xmlns:a16="http://schemas.microsoft.com/office/drawing/2014/main" id="{93096A1E-F61E-48E7-AFC7-5CDDE9AEC8BF}"/>
                </a:ext>
              </a:extLst>
            </p:cNvPr>
            <p:cNvSpPr>
              <a:spLocks noChangeShapeType="1"/>
            </p:cNvSpPr>
            <p:nvPr/>
          </p:nvSpPr>
          <p:spPr bwMode="auto">
            <a:xfrm flipV="1">
              <a:off x="3604" y="1607"/>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8">
              <a:extLst>
                <a:ext uri="{FF2B5EF4-FFF2-40B4-BE49-F238E27FC236}">
                  <a16:creationId xmlns:a16="http://schemas.microsoft.com/office/drawing/2014/main" id="{4356CA58-53D0-45F3-A55F-56CF519BBB09}"/>
                </a:ext>
              </a:extLst>
            </p:cNvPr>
            <p:cNvSpPr>
              <a:spLocks noChangeShapeType="1"/>
            </p:cNvSpPr>
            <p:nvPr/>
          </p:nvSpPr>
          <p:spPr bwMode="auto">
            <a:xfrm flipV="1">
              <a:off x="3936" y="1661"/>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39">
              <a:extLst>
                <a:ext uri="{FF2B5EF4-FFF2-40B4-BE49-F238E27FC236}">
                  <a16:creationId xmlns:a16="http://schemas.microsoft.com/office/drawing/2014/main" id="{0894EA23-8A7D-41BE-BB52-C5B3CB948351}"/>
                </a:ext>
              </a:extLst>
            </p:cNvPr>
            <p:cNvGrpSpPr>
              <a:grpSpLocks/>
            </p:cNvGrpSpPr>
            <p:nvPr/>
          </p:nvGrpSpPr>
          <p:grpSpPr bwMode="auto">
            <a:xfrm>
              <a:off x="4011" y="1814"/>
              <a:ext cx="132" cy="251"/>
              <a:chOff x="4180" y="783"/>
              <a:chExt cx="150" cy="307"/>
            </a:xfrm>
          </p:grpSpPr>
          <p:sp>
            <p:nvSpPr>
              <p:cNvPr id="215" name="AutoShape 40">
                <a:extLst>
                  <a:ext uri="{FF2B5EF4-FFF2-40B4-BE49-F238E27FC236}">
                    <a16:creationId xmlns:a16="http://schemas.microsoft.com/office/drawing/2014/main" id="{81BE949E-B80F-46E3-A5CD-0CE78DB1ABA1}"/>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6" name="Rectangle 41">
                <a:extLst>
                  <a:ext uri="{FF2B5EF4-FFF2-40B4-BE49-F238E27FC236}">
                    <a16:creationId xmlns:a16="http://schemas.microsoft.com/office/drawing/2014/main" id="{8F6DE524-218E-45D4-BE97-8AF10142BDBB}"/>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 name="Rectangle 42">
                <a:extLst>
                  <a:ext uri="{FF2B5EF4-FFF2-40B4-BE49-F238E27FC236}">
                    <a16:creationId xmlns:a16="http://schemas.microsoft.com/office/drawing/2014/main" id="{77F20E4A-929B-484E-A5A0-22A546947C43}"/>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8" name="AutoShape 43">
                <a:extLst>
                  <a:ext uri="{FF2B5EF4-FFF2-40B4-BE49-F238E27FC236}">
                    <a16:creationId xmlns:a16="http://schemas.microsoft.com/office/drawing/2014/main" id="{D2A4A7FC-EF05-482B-B50B-F78E6F09DB2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9" name="Line 44">
                <a:extLst>
                  <a:ext uri="{FF2B5EF4-FFF2-40B4-BE49-F238E27FC236}">
                    <a16:creationId xmlns:a16="http://schemas.microsoft.com/office/drawing/2014/main" id="{2D37AAE2-90A8-411F-BF0A-EC24985DD8C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 name="Line 45">
                <a:extLst>
                  <a:ext uri="{FF2B5EF4-FFF2-40B4-BE49-F238E27FC236}">
                    <a16:creationId xmlns:a16="http://schemas.microsoft.com/office/drawing/2014/main" id="{B6A6D41E-A122-4DB0-B362-98A14E1A27E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 name="Rectangle 46">
                <a:extLst>
                  <a:ext uri="{FF2B5EF4-FFF2-40B4-BE49-F238E27FC236}">
                    <a16:creationId xmlns:a16="http://schemas.microsoft.com/office/drawing/2014/main" id="{C66C4E30-8FD7-4C18-A3D4-12CBA27354A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2" name="Rectangle 47">
                <a:extLst>
                  <a:ext uri="{FF2B5EF4-FFF2-40B4-BE49-F238E27FC236}">
                    <a16:creationId xmlns:a16="http://schemas.microsoft.com/office/drawing/2014/main" id="{81353726-68E8-417D-9039-CAD349A92363}"/>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4" name="Group 48">
              <a:extLst>
                <a:ext uri="{FF2B5EF4-FFF2-40B4-BE49-F238E27FC236}">
                  <a16:creationId xmlns:a16="http://schemas.microsoft.com/office/drawing/2014/main" id="{6E80262A-3766-4730-A366-B8B202123EE1}"/>
                </a:ext>
              </a:extLst>
            </p:cNvPr>
            <p:cNvGrpSpPr>
              <a:grpSpLocks/>
            </p:cNvGrpSpPr>
            <p:nvPr/>
          </p:nvGrpSpPr>
          <p:grpSpPr bwMode="auto">
            <a:xfrm>
              <a:off x="3399" y="2199"/>
              <a:ext cx="301" cy="582"/>
              <a:chOff x="3314" y="1248"/>
              <a:chExt cx="344" cy="694"/>
            </a:xfrm>
          </p:grpSpPr>
          <p:graphicFrame>
            <p:nvGraphicFramePr>
              <p:cNvPr id="206" name="Object 49">
                <a:extLst>
                  <a:ext uri="{FF2B5EF4-FFF2-40B4-BE49-F238E27FC236}">
                    <a16:creationId xmlns:a16="http://schemas.microsoft.com/office/drawing/2014/main" id="{24B7EC7D-2FE7-41B5-BC49-8BC226BDF2A7}"/>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Art" r:id="rId4" imgW="1307263" imgH="1084139" progId="MS_ClipArt_Gallery.2">
                      <p:embed/>
                    </p:oleObj>
                  </mc:Choice>
                  <mc:Fallback>
                    <p:oleObj name="ClipArt" r:id="rId4" imgW="1307263" imgH="1084139" progId="MS_ClipArt_Gallery.2">
                      <p:embed/>
                      <p:pic>
                        <p:nvPicPr>
                          <p:cNvPr id="206" name="Object 49">
                            <a:extLst>
                              <a:ext uri="{FF2B5EF4-FFF2-40B4-BE49-F238E27FC236}">
                                <a16:creationId xmlns:a16="http://schemas.microsoft.com/office/drawing/2014/main" id="{24B7EC7D-2FE7-41B5-BC49-8BC226BDF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 name="Line 50">
                <a:extLst>
                  <a:ext uri="{FF2B5EF4-FFF2-40B4-BE49-F238E27FC236}">
                    <a16:creationId xmlns:a16="http://schemas.microsoft.com/office/drawing/2014/main" id="{A1276863-D5EC-40EB-A065-400CE1855C87}"/>
                  </a:ext>
                </a:extLst>
              </p:cNvPr>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8" name="Object 51">
                <a:extLst>
                  <a:ext uri="{FF2B5EF4-FFF2-40B4-BE49-F238E27FC236}">
                    <a16:creationId xmlns:a16="http://schemas.microsoft.com/office/drawing/2014/main" id="{9153F8AC-4A89-4E2E-8208-DD6B67C700BD}"/>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Art" r:id="rId4" imgW="1307263" imgH="1084139" progId="MS_ClipArt_Gallery.2">
                      <p:embed/>
                    </p:oleObj>
                  </mc:Choice>
                  <mc:Fallback>
                    <p:oleObj name="ClipArt" r:id="rId4" imgW="1307263" imgH="1084139" progId="MS_ClipArt_Gallery.2">
                      <p:embed/>
                      <p:pic>
                        <p:nvPicPr>
                          <p:cNvPr id="208" name="Object 51">
                            <a:extLst>
                              <a:ext uri="{FF2B5EF4-FFF2-40B4-BE49-F238E27FC236}">
                                <a16:creationId xmlns:a16="http://schemas.microsoft.com/office/drawing/2014/main" id="{9153F8AC-4A89-4E2E-8208-DD6B67C70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 name="Line 52">
                <a:extLst>
                  <a:ext uri="{FF2B5EF4-FFF2-40B4-BE49-F238E27FC236}">
                    <a16:creationId xmlns:a16="http://schemas.microsoft.com/office/drawing/2014/main" id="{BC9580EE-8EA0-4F26-8960-F893FF2EB32F}"/>
                  </a:ext>
                </a:extLst>
              </p:cNvPr>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0" name="Group 53">
                <a:extLst>
                  <a:ext uri="{FF2B5EF4-FFF2-40B4-BE49-F238E27FC236}">
                    <a16:creationId xmlns:a16="http://schemas.microsoft.com/office/drawing/2014/main" id="{78FCC3D5-356E-4BBC-B818-5902919A7C3E}"/>
                  </a:ext>
                </a:extLst>
              </p:cNvPr>
              <p:cNvGrpSpPr>
                <a:grpSpLocks/>
              </p:cNvGrpSpPr>
              <p:nvPr/>
            </p:nvGrpSpPr>
            <p:grpSpPr bwMode="auto">
              <a:xfrm>
                <a:off x="3404" y="1504"/>
                <a:ext cx="51" cy="167"/>
                <a:chOff x="3842" y="406"/>
                <a:chExt cx="51" cy="167"/>
              </a:xfrm>
            </p:grpSpPr>
            <p:sp>
              <p:nvSpPr>
                <p:cNvPr id="212" name="Oval 54">
                  <a:extLst>
                    <a:ext uri="{FF2B5EF4-FFF2-40B4-BE49-F238E27FC236}">
                      <a16:creationId xmlns:a16="http://schemas.microsoft.com/office/drawing/2014/main" id="{E9EF0FBF-8D72-4714-9E81-B1E0C084C88C}"/>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3" name="Oval 55">
                  <a:extLst>
                    <a:ext uri="{FF2B5EF4-FFF2-40B4-BE49-F238E27FC236}">
                      <a16:creationId xmlns:a16="http://schemas.microsoft.com/office/drawing/2014/main" id="{18D7970A-8626-4FD7-BDB4-22873ECC9926}"/>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4" name="Oval 56">
                  <a:extLst>
                    <a:ext uri="{FF2B5EF4-FFF2-40B4-BE49-F238E27FC236}">
                      <a16:creationId xmlns:a16="http://schemas.microsoft.com/office/drawing/2014/main" id="{D1C95CD5-3E1A-45C7-BC37-E08010197990}"/>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11" name="Line 57">
                <a:extLst>
                  <a:ext uri="{FF2B5EF4-FFF2-40B4-BE49-F238E27FC236}">
                    <a16:creationId xmlns:a16="http://schemas.microsoft.com/office/drawing/2014/main" id="{4015F5D0-68B7-46EF-9834-DA3902DC916D}"/>
                  </a:ext>
                </a:extLst>
              </p:cNvPr>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5" name="Object 58">
              <a:extLst>
                <a:ext uri="{FF2B5EF4-FFF2-40B4-BE49-F238E27FC236}">
                  <a16:creationId xmlns:a16="http://schemas.microsoft.com/office/drawing/2014/main" id="{8EF49215-7AAB-4069-B6FB-81FC53F6E759}"/>
                </a:ext>
              </a:extLst>
            </p:cNvPr>
            <p:cNvGraphicFramePr>
              <a:graphicFrameLocks noChangeAspect="1"/>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name="ClipArt" r:id="rId8" imgW="1307263" imgH="1084139" progId="MS_ClipArt_Gallery.2">
                    <p:embed/>
                  </p:oleObj>
                </mc:Choice>
                <mc:Fallback>
                  <p:oleObj name="ClipArt" r:id="rId8" imgW="1307263" imgH="1084139" progId="MS_ClipArt_Gallery.2">
                    <p:embed/>
                    <p:pic>
                      <p:nvPicPr>
                        <p:cNvPr id="35" name="Object 58">
                          <a:extLst>
                            <a:ext uri="{FF2B5EF4-FFF2-40B4-BE49-F238E27FC236}">
                              <a16:creationId xmlns:a16="http://schemas.microsoft.com/office/drawing/2014/main" id="{8EF49215-7AAB-4069-B6FB-81FC53F6E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 y="2837"/>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59">
              <a:extLst>
                <a:ext uri="{FF2B5EF4-FFF2-40B4-BE49-F238E27FC236}">
                  <a16:creationId xmlns:a16="http://schemas.microsoft.com/office/drawing/2014/main" id="{88EF5AD9-4157-4929-9419-3CAA966FABCB}"/>
                </a:ext>
              </a:extLst>
            </p:cNvPr>
            <p:cNvGraphicFramePr>
              <a:graphicFrameLocks noChangeAspect="1"/>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name="ClipArt" r:id="rId9" imgW="1307263" imgH="1084139" progId="MS_ClipArt_Gallery.2">
                    <p:embed/>
                  </p:oleObj>
                </mc:Choice>
                <mc:Fallback>
                  <p:oleObj name="ClipArt" r:id="rId9" imgW="1307263" imgH="1084139" progId="MS_ClipArt_Gallery.2">
                    <p:embed/>
                    <p:pic>
                      <p:nvPicPr>
                        <p:cNvPr id="40" name="Object 59">
                          <a:extLst>
                            <a:ext uri="{FF2B5EF4-FFF2-40B4-BE49-F238E27FC236}">
                              <a16:creationId xmlns:a16="http://schemas.microsoft.com/office/drawing/2014/main" id="{88EF5AD9-4157-4929-9419-3CAA966FA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8" y="2830"/>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Oval 60">
              <a:extLst>
                <a:ext uri="{FF2B5EF4-FFF2-40B4-BE49-F238E27FC236}">
                  <a16:creationId xmlns:a16="http://schemas.microsoft.com/office/drawing/2014/main" id="{2B67A6DE-D72B-459C-B8AE-DE8D12EBB6AE}"/>
                </a:ext>
              </a:extLst>
            </p:cNvPr>
            <p:cNvSpPr>
              <a:spLocks noChangeArrowheads="1"/>
            </p:cNvSpPr>
            <p:nvPr/>
          </p:nvSpPr>
          <p:spPr bwMode="auto">
            <a:xfrm rot="-5400000">
              <a:off x="3831" y="2895"/>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2" name="Oval 61">
              <a:extLst>
                <a:ext uri="{FF2B5EF4-FFF2-40B4-BE49-F238E27FC236}">
                  <a16:creationId xmlns:a16="http://schemas.microsoft.com/office/drawing/2014/main" id="{311C086B-3E36-420E-B72B-E7BF4EA7011C}"/>
                </a:ext>
              </a:extLst>
            </p:cNvPr>
            <p:cNvSpPr>
              <a:spLocks noChangeArrowheads="1"/>
            </p:cNvSpPr>
            <p:nvPr/>
          </p:nvSpPr>
          <p:spPr bwMode="auto">
            <a:xfrm rot="-5400000">
              <a:off x="3884" y="2894"/>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 name="Oval 62">
              <a:extLst>
                <a:ext uri="{FF2B5EF4-FFF2-40B4-BE49-F238E27FC236}">
                  <a16:creationId xmlns:a16="http://schemas.microsoft.com/office/drawing/2014/main" id="{FAF7FA23-6683-406C-8318-4093546E2194}"/>
                </a:ext>
              </a:extLst>
            </p:cNvPr>
            <p:cNvSpPr>
              <a:spLocks noChangeArrowheads="1"/>
            </p:cNvSpPr>
            <p:nvPr/>
          </p:nvSpPr>
          <p:spPr bwMode="auto">
            <a:xfrm rot="-5400000">
              <a:off x="3933" y="2897"/>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 name="Line 63">
              <a:extLst>
                <a:ext uri="{FF2B5EF4-FFF2-40B4-BE49-F238E27FC236}">
                  <a16:creationId xmlns:a16="http://schemas.microsoft.com/office/drawing/2014/main" id="{D9C3A29A-22C3-4A70-95BF-79BB0B628FE7}"/>
                </a:ext>
              </a:extLst>
            </p:cNvPr>
            <p:cNvSpPr>
              <a:spLocks noChangeShapeType="1"/>
            </p:cNvSpPr>
            <p:nvPr/>
          </p:nvSpPr>
          <p:spPr bwMode="auto">
            <a:xfrm rot="-5400000">
              <a:off x="4097" y="2821"/>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64">
              <a:extLst>
                <a:ext uri="{FF2B5EF4-FFF2-40B4-BE49-F238E27FC236}">
                  <a16:creationId xmlns:a16="http://schemas.microsoft.com/office/drawing/2014/main" id="{9F04A71D-B38D-4086-A0AC-2EFC3579CC3D}"/>
                </a:ext>
              </a:extLst>
            </p:cNvPr>
            <p:cNvSpPr>
              <a:spLocks noChangeShapeType="1"/>
            </p:cNvSpPr>
            <p:nvPr/>
          </p:nvSpPr>
          <p:spPr bwMode="auto">
            <a:xfrm rot="5400000" flipH="1">
              <a:off x="3702" y="2816"/>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5">
              <a:extLst>
                <a:ext uri="{FF2B5EF4-FFF2-40B4-BE49-F238E27FC236}">
                  <a16:creationId xmlns:a16="http://schemas.microsoft.com/office/drawing/2014/main" id="{CC8877FE-433F-448F-8157-3DF43B6E31B1}"/>
                </a:ext>
              </a:extLst>
            </p:cNvPr>
            <p:cNvSpPr>
              <a:spLocks noChangeShapeType="1"/>
            </p:cNvSpPr>
            <p:nvPr/>
          </p:nvSpPr>
          <p:spPr bwMode="auto">
            <a:xfrm rot="16200000" flipV="1">
              <a:off x="3921" y="2602"/>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66">
              <a:extLst>
                <a:ext uri="{FF2B5EF4-FFF2-40B4-BE49-F238E27FC236}">
                  <a16:creationId xmlns:a16="http://schemas.microsoft.com/office/drawing/2014/main" id="{9BC76A8F-FE03-414F-8BD5-7315FB31B200}"/>
                </a:ext>
              </a:extLst>
            </p:cNvPr>
            <p:cNvSpPr>
              <a:spLocks noChangeShapeType="1"/>
            </p:cNvSpPr>
            <p:nvPr/>
          </p:nvSpPr>
          <p:spPr bwMode="auto">
            <a:xfrm flipV="1">
              <a:off x="3710" y="2564"/>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67">
              <a:extLst>
                <a:ext uri="{FF2B5EF4-FFF2-40B4-BE49-F238E27FC236}">
                  <a16:creationId xmlns:a16="http://schemas.microsoft.com/office/drawing/2014/main" id="{004D072B-B798-4179-A218-50BDA9402B74}"/>
                </a:ext>
              </a:extLst>
            </p:cNvPr>
            <p:cNvSpPr>
              <a:spLocks noChangeShapeType="1"/>
            </p:cNvSpPr>
            <p:nvPr/>
          </p:nvSpPr>
          <p:spPr bwMode="auto">
            <a:xfrm>
              <a:off x="4089" y="2593"/>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68">
              <a:extLst>
                <a:ext uri="{FF2B5EF4-FFF2-40B4-BE49-F238E27FC236}">
                  <a16:creationId xmlns:a16="http://schemas.microsoft.com/office/drawing/2014/main" id="{AD396288-AEFE-4BF2-B825-FFD00344219D}"/>
                </a:ext>
              </a:extLst>
            </p:cNvPr>
            <p:cNvSpPr>
              <a:spLocks noChangeShapeType="1"/>
            </p:cNvSpPr>
            <p:nvPr/>
          </p:nvSpPr>
          <p:spPr bwMode="auto">
            <a:xfrm flipH="1">
              <a:off x="4590" y="2591"/>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0" name="Object 69">
              <a:extLst>
                <a:ext uri="{FF2B5EF4-FFF2-40B4-BE49-F238E27FC236}">
                  <a16:creationId xmlns:a16="http://schemas.microsoft.com/office/drawing/2014/main" id="{7386FF2E-8E75-43CF-A991-0208EE3D1F09}"/>
                </a:ext>
              </a:extLst>
            </p:cNvPr>
            <p:cNvGraphicFramePr>
              <a:graphicFrameLocks noChangeAspect="1"/>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name="ClipArt" r:id="rId10" imgW="982811" imgH="1208363" progId="MS_ClipArt_Gallery.2">
                    <p:embed/>
                  </p:oleObj>
                </mc:Choice>
                <mc:Fallback>
                  <p:oleObj name="ClipArt" r:id="rId10" imgW="982811" imgH="1208363" progId="MS_ClipArt_Gallery.2">
                    <p:embed/>
                    <p:pic>
                      <p:nvPicPr>
                        <p:cNvPr id="50" name="Object 69">
                          <a:extLst>
                            <a:ext uri="{FF2B5EF4-FFF2-40B4-BE49-F238E27FC236}">
                              <a16:creationId xmlns:a16="http://schemas.microsoft.com/office/drawing/2014/main" id="{7386FF2E-8E75-43CF-A991-0208EE3D1F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 y="2309"/>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70">
              <a:extLst>
                <a:ext uri="{FF2B5EF4-FFF2-40B4-BE49-F238E27FC236}">
                  <a16:creationId xmlns:a16="http://schemas.microsoft.com/office/drawing/2014/main" id="{72603CB3-6E48-4094-AA66-A22BAE558ADB}"/>
                </a:ext>
              </a:extLst>
            </p:cNvPr>
            <p:cNvGraphicFramePr>
              <a:graphicFrameLocks noChangeAspect="1"/>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name="ClipArt" r:id="rId12" imgW="982811" imgH="1208363" progId="MS_ClipArt_Gallery.2">
                    <p:embed/>
                  </p:oleObj>
                </mc:Choice>
                <mc:Fallback>
                  <p:oleObj name="ClipArt" r:id="rId12" imgW="982811" imgH="1208363" progId="MS_ClipArt_Gallery.2">
                    <p:embed/>
                    <p:pic>
                      <p:nvPicPr>
                        <p:cNvPr id="51" name="Object 70">
                          <a:extLst>
                            <a:ext uri="{FF2B5EF4-FFF2-40B4-BE49-F238E27FC236}">
                              <a16:creationId xmlns:a16="http://schemas.microsoft.com/office/drawing/2014/main" id="{72603CB3-6E48-4094-AA66-A22BAE558A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0" y="2360"/>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Freeform 71">
              <a:extLst>
                <a:ext uri="{FF2B5EF4-FFF2-40B4-BE49-F238E27FC236}">
                  <a16:creationId xmlns:a16="http://schemas.microsoft.com/office/drawing/2014/main" id="{43F7BED5-6025-4984-A90E-12DE3673D49B}"/>
                </a:ext>
              </a:extLst>
            </p:cNvPr>
            <p:cNvSpPr>
              <a:spLocks/>
            </p:cNvSpPr>
            <p:nvPr/>
          </p:nvSpPr>
          <p:spPr bwMode="auto">
            <a:xfrm>
              <a:off x="3911" y="2218"/>
              <a:ext cx="853" cy="192"/>
            </a:xfrm>
            <a:custGeom>
              <a:avLst/>
              <a:gdLst>
                <a:gd name="T0" fmla="*/ 0 w 972"/>
                <a:gd name="T1" fmla="*/ 5 h 228"/>
                <a:gd name="T2" fmla="*/ 25 w 972"/>
                <a:gd name="T3" fmla="*/ 3 h 228"/>
                <a:gd name="T4" fmla="*/ 54 w 972"/>
                <a:gd name="T5" fmla="*/ 4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3" name="Group 72">
              <a:extLst>
                <a:ext uri="{FF2B5EF4-FFF2-40B4-BE49-F238E27FC236}">
                  <a16:creationId xmlns:a16="http://schemas.microsoft.com/office/drawing/2014/main" id="{B7C3B41B-B153-4F5F-8C61-2E2AF7EA73D3}"/>
                </a:ext>
              </a:extLst>
            </p:cNvPr>
            <p:cNvGrpSpPr>
              <a:grpSpLocks/>
            </p:cNvGrpSpPr>
            <p:nvPr/>
          </p:nvGrpSpPr>
          <p:grpSpPr bwMode="auto">
            <a:xfrm>
              <a:off x="4079" y="3114"/>
              <a:ext cx="256" cy="269"/>
              <a:chOff x="2870" y="1518"/>
              <a:chExt cx="292" cy="320"/>
            </a:xfrm>
          </p:grpSpPr>
          <p:graphicFrame>
            <p:nvGraphicFramePr>
              <p:cNvPr id="204" name="Object 73">
                <a:extLst>
                  <a:ext uri="{FF2B5EF4-FFF2-40B4-BE49-F238E27FC236}">
                    <a16:creationId xmlns:a16="http://schemas.microsoft.com/office/drawing/2014/main" id="{4573D33F-E506-4BC1-8C64-B0812504CE6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Art" r:id="rId13" imgW="826829" imgH="840406" progId="MS_ClipArt_Gallery.2">
                      <p:embed/>
                    </p:oleObj>
                  </mc:Choice>
                  <mc:Fallback>
                    <p:oleObj name="ClipArt" r:id="rId13" imgW="826829" imgH="840406" progId="MS_ClipArt_Gallery.2">
                      <p:embed/>
                      <p:pic>
                        <p:nvPicPr>
                          <p:cNvPr id="204" name="Object 73">
                            <a:extLst>
                              <a:ext uri="{FF2B5EF4-FFF2-40B4-BE49-F238E27FC236}">
                                <a16:creationId xmlns:a16="http://schemas.microsoft.com/office/drawing/2014/main" id="{4573D33F-E506-4BC1-8C64-B0812504CE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 name="Object 74">
                <a:extLst>
                  <a:ext uri="{FF2B5EF4-FFF2-40B4-BE49-F238E27FC236}">
                    <a16:creationId xmlns:a16="http://schemas.microsoft.com/office/drawing/2014/main" id="{A9D68EC7-07E5-4116-B151-6E9A21BE65FC}"/>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Art" r:id="rId15" imgW="1268295" imgH="1199426" progId="MS_ClipArt_Gallery.2">
                      <p:embed/>
                    </p:oleObj>
                  </mc:Choice>
                  <mc:Fallback>
                    <p:oleObj name="ClipArt" r:id="rId15" imgW="1268295" imgH="1199426" progId="MS_ClipArt_Gallery.2">
                      <p:embed/>
                      <p:pic>
                        <p:nvPicPr>
                          <p:cNvPr id="205" name="Object 74">
                            <a:extLst>
                              <a:ext uri="{FF2B5EF4-FFF2-40B4-BE49-F238E27FC236}">
                                <a16:creationId xmlns:a16="http://schemas.microsoft.com/office/drawing/2014/main" id="{A9D68EC7-07E5-4116-B151-6E9A21BE65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 name="Group 75">
              <a:extLst>
                <a:ext uri="{FF2B5EF4-FFF2-40B4-BE49-F238E27FC236}">
                  <a16:creationId xmlns:a16="http://schemas.microsoft.com/office/drawing/2014/main" id="{B80EF061-D17A-44A6-BBFA-9556843C30A8}"/>
                </a:ext>
              </a:extLst>
            </p:cNvPr>
            <p:cNvGrpSpPr>
              <a:grpSpLocks/>
            </p:cNvGrpSpPr>
            <p:nvPr/>
          </p:nvGrpSpPr>
          <p:grpSpPr bwMode="auto">
            <a:xfrm>
              <a:off x="4569" y="3134"/>
              <a:ext cx="256" cy="269"/>
              <a:chOff x="2870" y="1518"/>
              <a:chExt cx="292" cy="320"/>
            </a:xfrm>
          </p:grpSpPr>
          <p:graphicFrame>
            <p:nvGraphicFramePr>
              <p:cNvPr id="202" name="Object 76">
                <a:extLst>
                  <a:ext uri="{FF2B5EF4-FFF2-40B4-BE49-F238E27FC236}">
                    <a16:creationId xmlns:a16="http://schemas.microsoft.com/office/drawing/2014/main" id="{536D2C79-BC9D-4166-8F58-20A3C1978874}"/>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Art" r:id="rId13" imgW="826829" imgH="840406" progId="MS_ClipArt_Gallery.2">
                      <p:embed/>
                    </p:oleObj>
                  </mc:Choice>
                  <mc:Fallback>
                    <p:oleObj name="ClipArt" r:id="rId13" imgW="826829" imgH="840406" progId="MS_ClipArt_Gallery.2">
                      <p:embed/>
                      <p:pic>
                        <p:nvPicPr>
                          <p:cNvPr id="202" name="Object 76">
                            <a:extLst>
                              <a:ext uri="{FF2B5EF4-FFF2-40B4-BE49-F238E27FC236}">
                                <a16:creationId xmlns:a16="http://schemas.microsoft.com/office/drawing/2014/main" id="{536D2C79-BC9D-4166-8F58-20A3C19788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 name="Object 77">
                <a:extLst>
                  <a:ext uri="{FF2B5EF4-FFF2-40B4-BE49-F238E27FC236}">
                    <a16:creationId xmlns:a16="http://schemas.microsoft.com/office/drawing/2014/main" id="{49EF1523-6BA7-4BF8-9704-1573A5722CFF}"/>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Art" r:id="rId15" imgW="1268295" imgH="1199426" progId="MS_ClipArt_Gallery.2">
                      <p:embed/>
                    </p:oleObj>
                  </mc:Choice>
                  <mc:Fallback>
                    <p:oleObj name="ClipArt" r:id="rId15" imgW="1268295" imgH="1199426" progId="MS_ClipArt_Gallery.2">
                      <p:embed/>
                      <p:pic>
                        <p:nvPicPr>
                          <p:cNvPr id="203" name="Object 77">
                            <a:extLst>
                              <a:ext uri="{FF2B5EF4-FFF2-40B4-BE49-F238E27FC236}">
                                <a16:creationId xmlns:a16="http://schemas.microsoft.com/office/drawing/2014/main" id="{49EF1523-6BA7-4BF8-9704-1573A5722CF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78">
              <a:extLst>
                <a:ext uri="{FF2B5EF4-FFF2-40B4-BE49-F238E27FC236}">
                  <a16:creationId xmlns:a16="http://schemas.microsoft.com/office/drawing/2014/main" id="{C3E08AE6-F262-45CC-9E42-CC6720379A03}"/>
                </a:ext>
              </a:extLst>
            </p:cNvPr>
            <p:cNvGrpSpPr>
              <a:grpSpLocks/>
            </p:cNvGrpSpPr>
            <p:nvPr/>
          </p:nvGrpSpPr>
          <p:grpSpPr bwMode="auto">
            <a:xfrm>
              <a:off x="4308" y="2955"/>
              <a:ext cx="239" cy="237"/>
              <a:chOff x="4733" y="2082"/>
              <a:chExt cx="272" cy="282"/>
            </a:xfrm>
          </p:grpSpPr>
          <p:graphicFrame>
            <p:nvGraphicFramePr>
              <p:cNvPr id="200" name="Object 79">
                <a:extLst>
                  <a:ext uri="{FF2B5EF4-FFF2-40B4-BE49-F238E27FC236}">
                    <a16:creationId xmlns:a16="http://schemas.microsoft.com/office/drawing/2014/main" id="{2D777786-CC5C-46EF-B60D-A1E641753852}"/>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Art" r:id="rId13" imgW="826829" imgH="840406" progId="MS_ClipArt_Gallery.2">
                      <p:embed/>
                    </p:oleObj>
                  </mc:Choice>
                  <mc:Fallback>
                    <p:oleObj name="ClipArt" r:id="rId13" imgW="826829" imgH="840406" progId="MS_ClipArt_Gallery.2">
                      <p:embed/>
                      <p:pic>
                        <p:nvPicPr>
                          <p:cNvPr id="200" name="Object 79">
                            <a:extLst>
                              <a:ext uri="{FF2B5EF4-FFF2-40B4-BE49-F238E27FC236}">
                                <a16:creationId xmlns:a16="http://schemas.microsoft.com/office/drawing/2014/main" id="{2D777786-CC5C-46EF-B60D-A1E6417538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 name="Rectangle 80">
                <a:extLst>
                  <a:ext uri="{FF2B5EF4-FFF2-40B4-BE49-F238E27FC236}">
                    <a16:creationId xmlns:a16="http://schemas.microsoft.com/office/drawing/2014/main" id="{687EC7DD-D993-4DD4-A60B-0CC03CC29389}"/>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56" name="Line 81">
              <a:extLst>
                <a:ext uri="{FF2B5EF4-FFF2-40B4-BE49-F238E27FC236}">
                  <a16:creationId xmlns:a16="http://schemas.microsoft.com/office/drawing/2014/main" id="{CF14C259-FDF4-4970-9AB1-3895EFA013D0}"/>
                </a:ext>
              </a:extLst>
            </p:cNvPr>
            <p:cNvSpPr>
              <a:spLocks noChangeShapeType="1"/>
            </p:cNvSpPr>
            <p:nvPr/>
          </p:nvSpPr>
          <p:spPr bwMode="auto">
            <a:xfrm>
              <a:off x="4501" y="2894"/>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 name="Group 82">
              <a:extLst>
                <a:ext uri="{FF2B5EF4-FFF2-40B4-BE49-F238E27FC236}">
                  <a16:creationId xmlns:a16="http://schemas.microsoft.com/office/drawing/2014/main" id="{79C2AF39-1365-431A-80A1-D154DEAEF69D}"/>
                </a:ext>
              </a:extLst>
            </p:cNvPr>
            <p:cNvGrpSpPr>
              <a:grpSpLocks/>
            </p:cNvGrpSpPr>
            <p:nvPr/>
          </p:nvGrpSpPr>
          <p:grpSpPr bwMode="auto">
            <a:xfrm>
              <a:off x="4955" y="2536"/>
              <a:ext cx="131" cy="260"/>
              <a:chOff x="4180" y="783"/>
              <a:chExt cx="150" cy="307"/>
            </a:xfrm>
          </p:grpSpPr>
          <p:sp>
            <p:nvSpPr>
              <p:cNvPr id="192" name="AutoShape 83">
                <a:extLst>
                  <a:ext uri="{FF2B5EF4-FFF2-40B4-BE49-F238E27FC236}">
                    <a16:creationId xmlns:a16="http://schemas.microsoft.com/office/drawing/2014/main" id="{6BD61E39-7AE2-4D52-ADC6-E8CCE8E3D220}"/>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3" name="Rectangle 84">
                <a:extLst>
                  <a:ext uri="{FF2B5EF4-FFF2-40B4-BE49-F238E27FC236}">
                    <a16:creationId xmlns:a16="http://schemas.microsoft.com/office/drawing/2014/main" id="{B94C0664-65C0-417F-9F4F-784630C11513}"/>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4" name="Rectangle 85">
                <a:extLst>
                  <a:ext uri="{FF2B5EF4-FFF2-40B4-BE49-F238E27FC236}">
                    <a16:creationId xmlns:a16="http://schemas.microsoft.com/office/drawing/2014/main" id="{FA816604-D2AB-4FDE-AECE-C2314901357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 name="AutoShape 86">
                <a:extLst>
                  <a:ext uri="{FF2B5EF4-FFF2-40B4-BE49-F238E27FC236}">
                    <a16:creationId xmlns:a16="http://schemas.microsoft.com/office/drawing/2014/main" id="{17219C22-B987-43DC-A74C-BD951AAF109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6" name="Line 87">
                <a:extLst>
                  <a:ext uri="{FF2B5EF4-FFF2-40B4-BE49-F238E27FC236}">
                    <a16:creationId xmlns:a16="http://schemas.microsoft.com/office/drawing/2014/main" id="{0E735FD5-11A5-4042-BE47-B363E7074D9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Line 88">
                <a:extLst>
                  <a:ext uri="{FF2B5EF4-FFF2-40B4-BE49-F238E27FC236}">
                    <a16:creationId xmlns:a16="http://schemas.microsoft.com/office/drawing/2014/main" id="{A0C1BA07-E50F-4D30-9CDD-E42987C1BB93}"/>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Rectangle 89">
                <a:extLst>
                  <a:ext uri="{FF2B5EF4-FFF2-40B4-BE49-F238E27FC236}">
                    <a16:creationId xmlns:a16="http://schemas.microsoft.com/office/drawing/2014/main" id="{3C671738-09BD-4CBD-8C92-296FFB60B19B}"/>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9" name="Rectangle 90">
                <a:extLst>
                  <a:ext uri="{FF2B5EF4-FFF2-40B4-BE49-F238E27FC236}">
                    <a16:creationId xmlns:a16="http://schemas.microsoft.com/office/drawing/2014/main" id="{8F319ADA-7297-43AE-819A-2B3756A4D68C}"/>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58" name="Group 91">
              <a:extLst>
                <a:ext uri="{FF2B5EF4-FFF2-40B4-BE49-F238E27FC236}">
                  <a16:creationId xmlns:a16="http://schemas.microsoft.com/office/drawing/2014/main" id="{232E1F69-1212-420C-B048-37C182A64829}"/>
                </a:ext>
              </a:extLst>
            </p:cNvPr>
            <p:cNvGrpSpPr>
              <a:grpSpLocks/>
            </p:cNvGrpSpPr>
            <p:nvPr/>
          </p:nvGrpSpPr>
          <p:grpSpPr bwMode="auto">
            <a:xfrm>
              <a:off x="4947" y="2816"/>
              <a:ext cx="131" cy="260"/>
              <a:chOff x="4180" y="783"/>
              <a:chExt cx="150" cy="307"/>
            </a:xfrm>
          </p:grpSpPr>
          <p:sp>
            <p:nvSpPr>
              <p:cNvPr id="184" name="AutoShape 92">
                <a:extLst>
                  <a:ext uri="{FF2B5EF4-FFF2-40B4-BE49-F238E27FC236}">
                    <a16:creationId xmlns:a16="http://schemas.microsoft.com/office/drawing/2014/main" id="{01FA2564-DFF7-4E72-88EF-5B09D01734A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5" name="Rectangle 93">
                <a:extLst>
                  <a:ext uri="{FF2B5EF4-FFF2-40B4-BE49-F238E27FC236}">
                    <a16:creationId xmlns:a16="http://schemas.microsoft.com/office/drawing/2014/main" id="{932B33DA-7E3C-4B37-910B-815BD9F440F4}"/>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6" name="Rectangle 94">
                <a:extLst>
                  <a:ext uri="{FF2B5EF4-FFF2-40B4-BE49-F238E27FC236}">
                    <a16:creationId xmlns:a16="http://schemas.microsoft.com/office/drawing/2014/main" id="{8A5AFBE6-AA01-407E-9AB7-C9E58FC5069C}"/>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7" name="AutoShape 95">
                <a:extLst>
                  <a:ext uri="{FF2B5EF4-FFF2-40B4-BE49-F238E27FC236}">
                    <a16:creationId xmlns:a16="http://schemas.microsoft.com/office/drawing/2014/main" id="{9971A1DB-0DAE-489A-8E08-89BDF10531BC}"/>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8" name="Line 96">
                <a:extLst>
                  <a:ext uri="{FF2B5EF4-FFF2-40B4-BE49-F238E27FC236}">
                    <a16:creationId xmlns:a16="http://schemas.microsoft.com/office/drawing/2014/main" id="{0E7CE22C-1107-484A-A912-4AECB25553B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 name="Line 97">
                <a:extLst>
                  <a:ext uri="{FF2B5EF4-FFF2-40B4-BE49-F238E27FC236}">
                    <a16:creationId xmlns:a16="http://schemas.microsoft.com/office/drawing/2014/main" id="{F8064BB8-F91B-428C-9095-DA2743351083}"/>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Rectangle 98">
                <a:extLst>
                  <a:ext uri="{FF2B5EF4-FFF2-40B4-BE49-F238E27FC236}">
                    <a16:creationId xmlns:a16="http://schemas.microsoft.com/office/drawing/2014/main" id="{A57DFB4A-5D60-426E-980E-90757C5F63D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1" name="Rectangle 99">
                <a:extLst>
                  <a:ext uri="{FF2B5EF4-FFF2-40B4-BE49-F238E27FC236}">
                    <a16:creationId xmlns:a16="http://schemas.microsoft.com/office/drawing/2014/main" id="{83342BF1-BEE2-4382-A7DB-7D819532E745}"/>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59" name="Line 100">
              <a:extLst>
                <a:ext uri="{FF2B5EF4-FFF2-40B4-BE49-F238E27FC236}">
                  <a16:creationId xmlns:a16="http://schemas.microsoft.com/office/drawing/2014/main" id="{6A2317FA-A0EE-4E85-86AC-B7E263CCF395}"/>
                </a:ext>
              </a:extLst>
            </p:cNvPr>
            <p:cNvSpPr>
              <a:spLocks noChangeShapeType="1"/>
            </p:cNvSpPr>
            <p:nvPr/>
          </p:nvSpPr>
          <p:spPr bwMode="auto">
            <a:xfrm rot="5400000" flipH="1">
              <a:off x="4711" y="2767"/>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01">
              <a:extLst>
                <a:ext uri="{FF2B5EF4-FFF2-40B4-BE49-F238E27FC236}">
                  <a16:creationId xmlns:a16="http://schemas.microsoft.com/office/drawing/2014/main" id="{D804F1AA-A3F4-45FB-BE22-1B5A350EAD24}"/>
                </a:ext>
              </a:extLst>
            </p:cNvPr>
            <p:cNvSpPr>
              <a:spLocks noChangeShapeType="1"/>
            </p:cNvSpPr>
            <p:nvPr/>
          </p:nvSpPr>
          <p:spPr bwMode="auto">
            <a:xfrm rot="-5400000">
              <a:off x="4935" y="2925"/>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02">
              <a:extLst>
                <a:ext uri="{FF2B5EF4-FFF2-40B4-BE49-F238E27FC236}">
                  <a16:creationId xmlns:a16="http://schemas.microsoft.com/office/drawing/2014/main" id="{59AD56C9-BFCA-4B53-9B81-0D1134D9D409}"/>
                </a:ext>
              </a:extLst>
            </p:cNvPr>
            <p:cNvSpPr>
              <a:spLocks noChangeShapeType="1"/>
            </p:cNvSpPr>
            <p:nvPr/>
          </p:nvSpPr>
          <p:spPr bwMode="auto">
            <a:xfrm rot="-5400000">
              <a:off x="4928" y="2630"/>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03">
              <a:extLst>
                <a:ext uri="{FF2B5EF4-FFF2-40B4-BE49-F238E27FC236}">
                  <a16:creationId xmlns:a16="http://schemas.microsoft.com/office/drawing/2014/main" id="{5DFB6D49-0067-455A-ACAE-B4A84DDE7990}"/>
                </a:ext>
              </a:extLst>
            </p:cNvPr>
            <p:cNvSpPr>
              <a:spLocks noChangeShapeType="1"/>
            </p:cNvSpPr>
            <p:nvPr/>
          </p:nvSpPr>
          <p:spPr bwMode="auto">
            <a:xfrm flipV="1">
              <a:off x="4096" y="1459"/>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04">
              <a:extLst>
                <a:ext uri="{FF2B5EF4-FFF2-40B4-BE49-F238E27FC236}">
                  <a16:creationId xmlns:a16="http://schemas.microsoft.com/office/drawing/2014/main" id="{21C5C71B-59A3-4292-85D4-B6B8CC9609C8}"/>
                </a:ext>
              </a:extLst>
            </p:cNvPr>
            <p:cNvSpPr>
              <a:spLocks noChangeShapeType="1"/>
            </p:cNvSpPr>
            <p:nvPr/>
          </p:nvSpPr>
          <p:spPr bwMode="auto">
            <a:xfrm>
              <a:off x="4685" y="1449"/>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105">
              <a:extLst>
                <a:ext uri="{FF2B5EF4-FFF2-40B4-BE49-F238E27FC236}">
                  <a16:creationId xmlns:a16="http://schemas.microsoft.com/office/drawing/2014/main" id="{A72DE9AB-9C00-473F-8AF4-F0FACCEE7907}"/>
                </a:ext>
              </a:extLst>
            </p:cNvPr>
            <p:cNvSpPr>
              <a:spLocks noChangeShapeType="1"/>
            </p:cNvSpPr>
            <p:nvPr/>
          </p:nvSpPr>
          <p:spPr bwMode="auto">
            <a:xfrm flipH="1">
              <a:off x="5012" y="1661"/>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106">
              <a:extLst>
                <a:ext uri="{FF2B5EF4-FFF2-40B4-BE49-F238E27FC236}">
                  <a16:creationId xmlns:a16="http://schemas.microsoft.com/office/drawing/2014/main" id="{50FF1665-8A44-4FA7-88F9-26BB210C52D7}"/>
                </a:ext>
              </a:extLst>
            </p:cNvPr>
            <p:cNvSpPr>
              <a:spLocks noChangeShapeType="1"/>
            </p:cNvSpPr>
            <p:nvPr/>
          </p:nvSpPr>
          <p:spPr bwMode="auto">
            <a:xfrm>
              <a:off x="4527" y="1520"/>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107">
              <a:extLst>
                <a:ext uri="{FF2B5EF4-FFF2-40B4-BE49-F238E27FC236}">
                  <a16:creationId xmlns:a16="http://schemas.microsoft.com/office/drawing/2014/main" id="{07EDE259-F082-419D-8C98-C40D3A2E12ED}"/>
                </a:ext>
              </a:extLst>
            </p:cNvPr>
            <p:cNvSpPr>
              <a:spLocks noChangeShapeType="1"/>
            </p:cNvSpPr>
            <p:nvPr/>
          </p:nvSpPr>
          <p:spPr bwMode="auto">
            <a:xfrm>
              <a:off x="4543" y="1928"/>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108">
              <a:extLst>
                <a:ext uri="{FF2B5EF4-FFF2-40B4-BE49-F238E27FC236}">
                  <a16:creationId xmlns:a16="http://schemas.microsoft.com/office/drawing/2014/main" id="{C6F52B29-999F-4691-B5F5-DF2D94037E99}"/>
                </a:ext>
              </a:extLst>
            </p:cNvPr>
            <p:cNvSpPr>
              <a:spLocks noChangeShapeType="1"/>
            </p:cNvSpPr>
            <p:nvPr/>
          </p:nvSpPr>
          <p:spPr bwMode="auto">
            <a:xfrm flipH="1">
              <a:off x="4833" y="2221"/>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09">
              <a:extLst>
                <a:ext uri="{FF2B5EF4-FFF2-40B4-BE49-F238E27FC236}">
                  <a16:creationId xmlns:a16="http://schemas.microsoft.com/office/drawing/2014/main" id="{04EC786A-36D7-4B92-8212-37BD1CE4750F}"/>
                </a:ext>
              </a:extLst>
            </p:cNvPr>
            <p:cNvSpPr>
              <a:spLocks noChangeShapeType="1"/>
            </p:cNvSpPr>
            <p:nvPr/>
          </p:nvSpPr>
          <p:spPr bwMode="auto">
            <a:xfrm flipH="1">
              <a:off x="4690" y="1641"/>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110">
              <a:extLst>
                <a:ext uri="{FF2B5EF4-FFF2-40B4-BE49-F238E27FC236}">
                  <a16:creationId xmlns:a16="http://schemas.microsoft.com/office/drawing/2014/main" id="{3F098BC4-2522-41E7-9E02-38BCCECA7829}"/>
                </a:ext>
              </a:extLst>
            </p:cNvPr>
            <p:cNvSpPr>
              <a:spLocks noChangeShapeType="1"/>
            </p:cNvSpPr>
            <p:nvPr/>
          </p:nvSpPr>
          <p:spPr bwMode="auto">
            <a:xfrm flipH="1">
              <a:off x="4696" y="1288"/>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111">
              <a:extLst>
                <a:ext uri="{FF2B5EF4-FFF2-40B4-BE49-F238E27FC236}">
                  <a16:creationId xmlns:a16="http://schemas.microsoft.com/office/drawing/2014/main" id="{6023D7FE-5286-492F-8D29-F3A165178AF6}"/>
                </a:ext>
              </a:extLst>
            </p:cNvPr>
            <p:cNvSpPr>
              <a:spLocks noChangeShapeType="1"/>
            </p:cNvSpPr>
            <p:nvPr/>
          </p:nvSpPr>
          <p:spPr bwMode="auto">
            <a:xfrm flipH="1">
              <a:off x="5148" y="1399"/>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 name="Group 112">
              <a:extLst>
                <a:ext uri="{FF2B5EF4-FFF2-40B4-BE49-F238E27FC236}">
                  <a16:creationId xmlns:a16="http://schemas.microsoft.com/office/drawing/2014/main" id="{29B82B81-B7D1-485E-A052-6C95999131D6}"/>
                </a:ext>
              </a:extLst>
            </p:cNvPr>
            <p:cNvGrpSpPr>
              <a:grpSpLocks/>
            </p:cNvGrpSpPr>
            <p:nvPr/>
          </p:nvGrpSpPr>
          <p:grpSpPr bwMode="auto">
            <a:xfrm>
              <a:off x="3769" y="1417"/>
              <a:ext cx="316" cy="301"/>
              <a:chOff x="3600" y="97"/>
              <a:chExt cx="360" cy="359"/>
            </a:xfrm>
          </p:grpSpPr>
          <p:sp>
            <p:nvSpPr>
              <p:cNvPr id="171" name="Oval 113">
                <a:extLst>
                  <a:ext uri="{FF2B5EF4-FFF2-40B4-BE49-F238E27FC236}">
                    <a16:creationId xmlns:a16="http://schemas.microsoft.com/office/drawing/2014/main" id="{9CFBF02C-D5C3-4B03-937E-70B2380F39D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2" name="Line 114">
                <a:extLst>
                  <a:ext uri="{FF2B5EF4-FFF2-40B4-BE49-F238E27FC236}">
                    <a16:creationId xmlns:a16="http://schemas.microsoft.com/office/drawing/2014/main" id="{59C36542-6758-4F1B-8C45-7C2B00D5680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115">
                <a:extLst>
                  <a:ext uri="{FF2B5EF4-FFF2-40B4-BE49-F238E27FC236}">
                    <a16:creationId xmlns:a16="http://schemas.microsoft.com/office/drawing/2014/main" id="{5DAC0D48-DA65-4127-BB91-66326AB6A79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Rectangle 116">
                <a:extLst>
                  <a:ext uri="{FF2B5EF4-FFF2-40B4-BE49-F238E27FC236}">
                    <a16:creationId xmlns:a16="http://schemas.microsoft.com/office/drawing/2014/main" id="{7E53B192-29D0-4FD8-BA64-E674DDD41BD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5" name="Oval 117">
                <a:extLst>
                  <a:ext uri="{FF2B5EF4-FFF2-40B4-BE49-F238E27FC236}">
                    <a16:creationId xmlns:a16="http://schemas.microsoft.com/office/drawing/2014/main" id="{3D15FD55-258F-40FB-A554-79291F3A844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76" name="Group 118">
                <a:extLst>
                  <a:ext uri="{FF2B5EF4-FFF2-40B4-BE49-F238E27FC236}">
                    <a16:creationId xmlns:a16="http://schemas.microsoft.com/office/drawing/2014/main" id="{93C7FAF6-F6CE-4DC5-BAB2-519A147C4A76}"/>
                  </a:ext>
                </a:extLst>
              </p:cNvPr>
              <p:cNvGrpSpPr>
                <a:grpSpLocks/>
              </p:cNvGrpSpPr>
              <p:nvPr/>
            </p:nvGrpSpPr>
            <p:grpSpPr bwMode="auto">
              <a:xfrm>
                <a:off x="3666" y="97"/>
                <a:ext cx="176" cy="49"/>
                <a:chOff x="2848" y="848"/>
                <a:chExt cx="140" cy="98"/>
              </a:xfrm>
            </p:grpSpPr>
            <p:sp>
              <p:nvSpPr>
                <p:cNvPr id="181" name="Line 119">
                  <a:extLst>
                    <a:ext uri="{FF2B5EF4-FFF2-40B4-BE49-F238E27FC236}">
                      <a16:creationId xmlns:a16="http://schemas.microsoft.com/office/drawing/2014/main" id="{CF8AE506-AEBC-4ACC-B48A-639CE05140E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120">
                  <a:extLst>
                    <a:ext uri="{FF2B5EF4-FFF2-40B4-BE49-F238E27FC236}">
                      <a16:creationId xmlns:a16="http://schemas.microsoft.com/office/drawing/2014/main" id="{F8247326-C034-4DDD-AF98-D7052B638BC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Line 121">
                  <a:extLst>
                    <a:ext uri="{FF2B5EF4-FFF2-40B4-BE49-F238E27FC236}">
                      <a16:creationId xmlns:a16="http://schemas.microsoft.com/office/drawing/2014/main" id="{C108C258-35EA-40B5-9E64-994A8DCBED1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 name="Group 122">
                <a:extLst>
                  <a:ext uri="{FF2B5EF4-FFF2-40B4-BE49-F238E27FC236}">
                    <a16:creationId xmlns:a16="http://schemas.microsoft.com/office/drawing/2014/main" id="{4DEBBA1D-280F-47B0-8A35-5399C24315BA}"/>
                  </a:ext>
                </a:extLst>
              </p:cNvPr>
              <p:cNvGrpSpPr>
                <a:grpSpLocks/>
              </p:cNvGrpSpPr>
              <p:nvPr/>
            </p:nvGrpSpPr>
            <p:grpSpPr bwMode="auto">
              <a:xfrm flipV="1">
                <a:off x="3666" y="407"/>
                <a:ext cx="176" cy="49"/>
                <a:chOff x="2848" y="848"/>
                <a:chExt cx="140" cy="98"/>
              </a:xfrm>
            </p:grpSpPr>
            <p:sp>
              <p:nvSpPr>
                <p:cNvPr id="178" name="Line 123">
                  <a:extLst>
                    <a:ext uri="{FF2B5EF4-FFF2-40B4-BE49-F238E27FC236}">
                      <a16:creationId xmlns:a16="http://schemas.microsoft.com/office/drawing/2014/main" id="{872E3F02-6876-42B9-8745-8E7EF2EA50E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Line 124">
                  <a:extLst>
                    <a:ext uri="{FF2B5EF4-FFF2-40B4-BE49-F238E27FC236}">
                      <a16:creationId xmlns:a16="http://schemas.microsoft.com/office/drawing/2014/main" id="{0723F9FD-FEDF-4437-BF9A-B824D88B375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 name="Line 125">
                  <a:extLst>
                    <a:ext uri="{FF2B5EF4-FFF2-40B4-BE49-F238E27FC236}">
                      <a16:creationId xmlns:a16="http://schemas.microsoft.com/office/drawing/2014/main" id="{39D3C040-36FA-4102-8C26-8807E0EC399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 name="Group 126">
              <a:extLst>
                <a:ext uri="{FF2B5EF4-FFF2-40B4-BE49-F238E27FC236}">
                  <a16:creationId xmlns:a16="http://schemas.microsoft.com/office/drawing/2014/main" id="{77B6B77A-08D2-4649-A470-C041F2463B1B}"/>
                </a:ext>
              </a:extLst>
            </p:cNvPr>
            <p:cNvGrpSpPr>
              <a:grpSpLocks/>
            </p:cNvGrpSpPr>
            <p:nvPr/>
          </p:nvGrpSpPr>
          <p:grpSpPr bwMode="auto">
            <a:xfrm>
              <a:off x="4369" y="1273"/>
              <a:ext cx="316" cy="301"/>
              <a:chOff x="3600" y="97"/>
              <a:chExt cx="360" cy="359"/>
            </a:xfrm>
          </p:grpSpPr>
          <p:sp>
            <p:nvSpPr>
              <p:cNvPr id="158" name="Oval 127">
                <a:extLst>
                  <a:ext uri="{FF2B5EF4-FFF2-40B4-BE49-F238E27FC236}">
                    <a16:creationId xmlns:a16="http://schemas.microsoft.com/office/drawing/2014/main" id="{3ED0F370-1CC9-41A3-BAC7-869E04DEC3EB}"/>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9" name="Line 128">
                <a:extLst>
                  <a:ext uri="{FF2B5EF4-FFF2-40B4-BE49-F238E27FC236}">
                    <a16:creationId xmlns:a16="http://schemas.microsoft.com/office/drawing/2014/main" id="{D2098A89-9E07-41B6-A2AE-6606C1B13AF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129">
                <a:extLst>
                  <a:ext uri="{FF2B5EF4-FFF2-40B4-BE49-F238E27FC236}">
                    <a16:creationId xmlns:a16="http://schemas.microsoft.com/office/drawing/2014/main" id="{4C39EDB6-A50C-4981-BA95-485A4DDB228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Rectangle 130">
                <a:extLst>
                  <a:ext uri="{FF2B5EF4-FFF2-40B4-BE49-F238E27FC236}">
                    <a16:creationId xmlns:a16="http://schemas.microsoft.com/office/drawing/2014/main" id="{F5F5D36A-6487-497B-8E12-A6F19830129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62" name="Oval 131">
                <a:extLst>
                  <a:ext uri="{FF2B5EF4-FFF2-40B4-BE49-F238E27FC236}">
                    <a16:creationId xmlns:a16="http://schemas.microsoft.com/office/drawing/2014/main" id="{FBDC5A63-71B0-4A98-B23E-B88C9EE639C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63" name="Group 132">
                <a:extLst>
                  <a:ext uri="{FF2B5EF4-FFF2-40B4-BE49-F238E27FC236}">
                    <a16:creationId xmlns:a16="http://schemas.microsoft.com/office/drawing/2014/main" id="{DF9B7CD0-1B30-4DE2-A257-123A920A84FB}"/>
                  </a:ext>
                </a:extLst>
              </p:cNvPr>
              <p:cNvGrpSpPr>
                <a:grpSpLocks/>
              </p:cNvGrpSpPr>
              <p:nvPr/>
            </p:nvGrpSpPr>
            <p:grpSpPr bwMode="auto">
              <a:xfrm>
                <a:off x="3666" y="97"/>
                <a:ext cx="176" cy="49"/>
                <a:chOff x="2848" y="848"/>
                <a:chExt cx="140" cy="98"/>
              </a:xfrm>
            </p:grpSpPr>
            <p:sp>
              <p:nvSpPr>
                <p:cNvPr id="168" name="Line 133">
                  <a:extLst>
                    <a:ext uri="{FF2B5EF4-FFF2-40B4-BE49-F238E27FC236}">
                      <a16:creationId xmlns:a16="http://schemas.microsoft.com/office/drawing/2014/main" id="{110B6B66-647E-46F2-82CC-EE9B2B4C5F6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134">
                  <a:extLst>
                    <a:ext uri="{FF2B5EF4-FFF2-40B4-BE49-F238E27FC236}">
                      <a16:creationId xmlns:a16="http://schemas.microsoft.com/office/drawing/2014/main" id="{E06DE69F-4917-4B9A-AB77-64B6F4764CF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135">
                  <a:extLst>
                    <a:ext uri="{FF2B5EF4-FFF2-40B4-BE49-F238E27FC236}">
                      <a16:creationId xmlns:a16="http://schemas.microsoft.com/office/drawing/2014/main" id="{034D9F4E-C9B4-4846-99DF-CD476AA568F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4" name="Group 136">
                <a:extLst>
                  <a:ext uri="{FF2B5EF4-FFF2-40B4-BE49-F238E27FC236}">
                    <a16:creationId xmlns:a16="http://schemas.microsoft.com/office/drawing/2014/main" id="{F1D4AD8B-25EC-4BF1-B956-FE14C75F57F7}"/>
                  </a:ext>
                </a:extLst>
              </p:cNvPr>
              <p:cNvGrpSpPr>
                <a:grpSpLocks/>
              </p:cNvGrpSpPr>
              <p:nvPr/>
            </p:nvGrpSpPr>
            <p:grpSpPr bwMode="auto">
              <a:xfrm flipV="1">
                <a:off x="3666" y="407"/>
                <a:ext cx="176" cy="49"/>
                <a:chOff x="2848" y="848"/>
                <a:chExt cx="140" cy="98"/>
              </a:xfrm>
            </p:grpSpPr>
            <p:sp>
              <p:nvSpPr>
                <p:cNvPr id="165" name="Line 137">
                  <a:extLst>
                    <a:ext uri="{FF2B5EF4-FFF2-40B4-BE49-F238E27FC236}">
                      <a16:creationId xmlns:a16="http://schemas.microsoft.com/office/drawing/2014/main" id="{35B98194-BADC-427A-BBFE-77543ED718E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Line 138">
                  <a:extLst>
                    <a:ext uri="{FF2B5EF4-FFF2-40B4-BE49-F238E27FC236}">
                      <a16:creationId xmlns:a16="http://schemas.microsoft.com/office/drawing/2014/main" id="{87DDDE47-8D3D-4216-8E4C-03F59F70277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 name="Line 139">
                  <a:extLst>
                    <a:ext uri="{FF2B5EF4-FFF2-40B4-BE49-F238E27FC236}">
                      <a16:creationId xmlns:a16="http://schemas.microsoft.com/office/drawing/2014/main" id="{2C391050-9801-4AB0-8E79-D3DFEC5D871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3" name="Group 140">
              <a:extLst>
                <a:ext uri="{FF2B5EF4-FFF2-40B4-BE49-F238E27FC236}">
                  <a16:creationId xmlns:a16="http://schemas.microsoft.com/office/drawing/2014/main" id="{BE14673A-0391-4C00-BE40-837634A1A242}"/>
                </a:ext>
              </a:extLst>
            </p:cNvPr>
            <p:cNvGrpSpPr>
              <a:grpSpLocks/>
            </p:cNvGrpSpPr>
            <p:nvPr/>
          </p:nvGrpSpPr>
          <p:grpSpPr bwMode="auto">
            <a:xfrm>
              <a:off x="4380" y="1687"/>
              <a:ext cx="316" cy="301"/>
              <a:chOff x="3600" y="97"/>
              <a:chExt cx="360" cy="359"/>
            </a:xfrm>
          </p:grpSpPr>
          <p:sp>
            <p:nvSpPr>
              <p:cNvPr id="145" name="Oval 141">
                <a:extLst>
                  <a:ext uri="{FF2B5EF4-FFF2-40B4-BE49-F238E27FC236}">
                    <a16:creationId xmlns:a16="http://schemas.microsoft.com/office/drawing/2014/main" id="{88D708FF-E3FB-4E1A-869B-D8AC0E0C97CB}"/>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6" name="Line 142">
                <a:extLst>
                  <a:ext uri="{FF2B5EF4-FFF2-40B4-BE49-F238E27FC236}">
                    <a16:creationId xmlns:a16="http://schemas.microsoft.com/office/drawing/2014/main" id="{B4F60C1C-6058-479C-B0AB-D8292266E25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143">
                <a:extLst>
                  <a:ext uri="{FF2B5EF4-FFF2-40B4-BE49-F238E27FC236}">
                    <a16:creationId xmlns:a16="http://schemas.microsoft.com/office/drawing/2014/main" id="{8E8BAD71-7ADD-40D2-BEB4-64AD1F53C07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Rectangle 144">
                <a:extLst>
                  <a:ext uri="{FF2B5EF4-FFF2-40B4-BE49-F238E27FC236}">
                    <a16:creationId xmlns:a16="http://schemas.microsoft.com/office/drawing/2014/main" id="{B25A3D1C-9147-4291-B48C-F97562F92FFC}"/>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9" name="Oval 145">
                <a:extLst>
                  <a:ext uri="{FF2B5EF4-FFF2-40B4-BE49-F238E27FC236}">
                    <a16:creationId xmlns:a16="http://schemas.microsoft.com/office/drawing/2014/main" id="{4FD4F485-42EA-4DE6-BCEA-16060E74ADE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50" name="Group 146">
                <a:extLst>
                  <a:ext uri="{FF2B5EF4-FFF2-40B4-BE49-F238E27FC236}">
                    <a16:creationId xmlns:a16="http://schemas.microsoft.com/office/drawing/2014/main" id="{92CCFC9F-AB9C-4C84-9999-9239BA6DA764}"/>
                  </a:ext>
                </a:extLst>
              </p:cNvPr>
              <p:cNvGrpSpPr>
                <a:grpSpLocks/>
              </p:cNvGrpSpPr>
              <p:nvPr/>
            </p:nvGrpSpPr>
            <p:grpSpPr bwMode="auto">
              <a:xfrm>
                <a:off x="3666" y="97"/>
                <a:ext cx="176" cy="49"/>
                <a:chOff x="2848" y="848"/>
                <a:chExt cx="140" cy="98"/>
              </a:xfrm>
            </p:grpSpPr>
            <p:sp>
              <p:nvSpPr>
                <p:cNvPr id="155" name="Line 147">
                  <a:extLst>
                    <a:ext uri="{FF2B5EF4-FFF2-40B4-BE49-F238E27FC236}">
                      <a16:creationId xmlns:a16="http://schemas.microsoft.com/office/drawing/2014/main" id="{C42D4912-C08B-4908-968C-367DA6E666E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148">
                  <a:extLst>
                    <a:ext uri="{FF2B5EF4-FFF2-40B4-BE49-F238E27FC236}">
                      <a16:creationId xmlns:a16="http://schemas.microsoft.com/office/drawing/2014/main" id="{26CB34AB-F815-4DC2-88E3-7ABDCA19212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149">
                  <a:extLst>
                    <a:ext uri="{FF2B5EF4-FFF2-40B4-BE49-F238E27FC236}">
                      <a16:creationId xmlns:a16="http://schemas.microsoft.com/office/drawing/2014/main" id="{E8FB83D2-A277-4647-80F0-7E9334C79DF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 name="Group 150">
                <a:extLst>
                  <a:ext uri="{FF2B5EF4-FFF2-40B4-BE49-F238E27FC236}">
                    <a16:creationId xmlns:a16="http://schemas.microsoft.com/office/drawing/2014/main" id="{1D564ECB-F439-4EA6-A334-DE43AD78CE56}"/>
                  </a:ext>
                </a:extLst>
              </p:cNvPr>
              <p:cNvGrpSpPr>
                <a:grpSpLocks/>
              </p:cNvGrpSpPr>
              <p:nvPr/>
            </p:nvGrpSpPr>
            <p:grpSpPr bwMode="auto">
              <a:xfrm flipV="1">
                <a:off x="3666" y="407"/>
                <a:ext cx="176" cy="49"/>
                <a:chOff x="2848" y="848"/>
                <a:chExt cx="140" cy="98"/>
              </a:xfrm>
            </p:grpSpPr>
            <p:sp>
              <p:nvSpPr>
                <p:cNvPr id="152" name="Line 151">
                  <a:extLst>
                    <a:ext uri="{FF2B5EF4-FFF2-40B4-BE49-F238E27FC236}">
                      <a16:creationId xmlns:a16="http://schemas.microsoft.com/office/drawing/2014/main" id="{ECBCBE55-6BAD-4717-AF2B-884D76E00CD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152">
                  <a:extLst>
                    <a:ext uri="{FF2B5EF4-FFF2-40B4-BE49-F238E27FC236}">
                      <a16:creationId xmlns:a16="http://schemas.microsoft.com/office/drawing/2014/main" id="{59636CFE-57AF-4163-B67C-58B0C1A21C5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153">
                  <a:extLst>
                    <a:ext uri="{FF2B5EF4-FFF2-40B4-BE49-F238E27FC236}">
                      <a16:creationId xmlns:a16="http://schemas.microsoft.com/office/drawing/2014/main" id="{689CF4EC-288C-4BF7-9317-4D2407213F9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4" name="Group 154">
              <a:extLst>
                <a:ext uri="{FF2B5EF4-FFF2-40B4-BE49-F238E27FC236}">
                  <a16:creationId xmlns:a16="http://schemas.microsoft.com/office/drawing/2014/main" id="{BEAC7441-522F-4BC5-B0E3-3848B4BEBCF6}"/>
                </a:ext>
              </a:extLst>
            </p:cNvPr>
            <p:cNvGrpSpPr>
              <a:grpSpLocks/>
            </p:cNvGrpSpPr>
            <p:nvPr/>
          </p:nvGrpSpPr>
          <p:grpSpPr bwMode="auto">
            <a:xfrm>
              <a:off x="4991" y="1404"/>
              <a:ext cx="315" cy="301"/>
              <a:chOff x="3600" y="97"/>
              <a:chExt cx="360" cy="359"/>
            </a:xfrm>
          </p:grpSpPr>
          <p:sp>
            <p:nvSpPr>
              <p:cNvPr id="132" name="Oval 155">
                <a:extLst>
                  <a:ext uri="{FF2B5EF4-FFF2-40B4-BE49-F238E27FC236}">
                    <a16:creationId xmlns:a16="http://schemas.microsoft.com/office/drawing/2014/main" id="{707E2136-D0EA-4CE1-BCDB-78799DFBD8D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3" name="Line 156">
                <a:extLst>
                  <a:ext uri="{FF2B5EF4-FFF2-40B4-BE49-F238E27FC236}">
                    <a16:creationId xmlns:a16="http://schemas.microsoft.com/office/drawing/2014/main" id="{3F92F6DC-2765-43B0-A3BB-259DB620093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157">
                <a:extLst>
                  <a:ext uri="{FF2B5EF4-FFF2-40B4-BE49-F238E27FC236}">
                    <a16:creationId xmlns:a16="http://schemas.microsoft.com/office/drawing/2014/main" id="{45350CFA-AFE8-4D75-8790-4B39DA9403F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Rectangle 158">
                <a:extLst>
                  <a:ext uri="{FF2B5EF4-FFF2-40B4-BE49-F238E27FC236}">
                    <a16:creationId xmlns:a16="http://schemas.microsoft.com/office/drawing/2014/main" id="{92D0C8F0-8429-48A8-987C-73DA93D86CD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6" name="Oval 159">
                <a:extLst>
                  <a:ext uri="{FF2B5EF4-FFF2-40B4-BE49-F238E27FC236}">
                    <a16:creationId xmlns:a16="http://schemas.microsoft.com/office/drawing/2014/main" id="{7BDDE1D9-ECB0-43B8-8EF4-A9873E3E8D6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37" name="Group 160">
                <a:extLst>
                  <a:ext uri="{FF2B5EF4-FFF2-40B4-BE49-F238E27FC236}">
                    <a16:creationId xmlns:a16="http://schemas.microsoft.com/office/drawing/2014/main" id="{441076C8-5669-44FF-B721-5B06C49AC34C}"/>
                  </a:ext>
                </a:extLst>
              </p:cNvPr>
              <p:cNvGrpSpPr>
                <a:grpSpLocks/>
              </p:cNvGrpSpPr>
              <p:nvPr/>
            </p:nvGrpSpPr>
            <p:grpSpPr bwMode="auto">
              <a:xfrm>
                <a:off x="3666" y="97"/>
                <a:ext cx="176" cy="49"/>
                <a:chOff x="2848" y="848"/>
                <a:chExt cx="140" cy="98"/>
              </a:xfrm>
            </p:grpSpPr>
            <p:sp>
              <p:nvSpPr>
                <p:cNvPr id="142" name="Line 161">
                  <a:extLst>
                    <a:ext uri="{FF2B5EF4-FFF2-40B4-BE49-F238E27FC236}">
                      <a16:creationId xmlns:a16="http://schemas.microsoft.com/office/drawing/2014/main" id="{EB55371A-4948-4582-BE29-A3796875A9B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162">
                  <a:extLst>
                    <a:ext uri="{FF2B5EF4-FFF2-40B4-BE49-F238E27FC236}">
                      <a16:creationId xmlns:a16="http://schemas.microsoft.com/office/drawing/2014/main" id="{8816BC7D-6C28-4A11-ABA4-66BE6ED897B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163">
                  <a:extLst>
                    <a:ext uri="{FF2B5EF4-FFF2-40B4-BE49-F238E27FC236}">
                      <a16:creationId xmlns:a16="http://schemas.microsoft.com/office/drawing/2014/main" id="{8A0F2CE6-A03D-436B-8D0D-C1B63FA2329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8" name="Group 164">
                <a:extLst>
                  <a:ext uri="{FF2B5EF4-FFF2-40B4-BE49-F238E27FC236}">
                    <a16:creationId xmlns:a16="http://schemas.microsoft.com/office/drawing/2014/main" id="{9DBED1EB-0629-4FD5-9B2E-2A9F2EEC4BEB}"/>
                  </a:ext>
                </a:extLst>
              </p:cNvPr>
              <p:cNvGrpSpPr>
                <a:grpSpLocks/>
              </p:cNvGrpSpPr>
              <p:nvPr/>
            </p:nvGrpSpPr>
            <p:grpSpPr bwMode="auto">
              <a:xfrm flipV="1">
                <a:off x="3666" y="407"/>
                <a:ext cx="176" cy="49"/>
                <a:chOff x="2848" y="848"/>
                <a:chExt cx="140" cy="98"/>
              </a:xfrm>
            </p:grpSpPr>
            <p:sp>
              <p:nvSpPr>
                <p:cNvPr id="139" name="Line 165">
                  <a:extLst>
                    <a:ext uri="{FF2B5EF4-FFF2-40B4-BE49-F238E27FC236}">
                      <a16:creationId xmlns:a16="http://schemas.microsoft.com/office/drawing/2014/main" id="{671E0C0F-CD5F-465F-87C4-4CA47317065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166">
                  <a:extLst>
                    <a:ext uri="{FF2B5EF4-FFF2-40B4-BE49-F238E27FC236}">
                      <a16:creationId xmlns:a16="http://schemas.microsoft.com/office/drawing/2014/main" id="{913585F1-81B3-4F19-BB07-00EC71A7F8D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167">
                  <a:extLst>
                    <a:ext uri="{FF2B5EF4-FFF2-40B4-BE49-F238E27FC236}">
                      <a16:creationId xmlns:a16="http://schemas.microsoft.com/office/drawing/2014/main" id="{C42099FB-EC87-492B-9DF7-CFEF1D7D9C3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5" name="Group 168">
              <a:extLst>
                <a:ext uri="{FF2B5EF4-FFF2-40B4-BE49-F238E27FC236}">
                  <a16:creationId xmlns:a16="http://schemas.microsoft.com/office/drawing/2014/main" id="{FDAA9895-82E8-42AC-B46B-9C3DE52CE5D7}"/>
                </a:ext>
              </a:extLst>
            </p:cNvPr>
            <p:cNvGrpSpPr>
              <a:grpSpLocks/>
            </p:cNvGrpSpPr>
            <p:nvPr/>
          </p:nvGrpSpPr>
          <p:grpSpPr bwMode="auto">
            <a:xfrm>
              <a:off x="4869" y="1969"/>
              <a:ext cx="316" cy="301"/>
              <a:chOff x="3600" y="97"/>
              <a:chExt cx="360" cy="359"/>
            </a:xfrm>
          </p:grpSpPr>
          <p:sp>
            <p:nvSpPr>
              <p:cNvPr id="119" name="Oval 169">
                <a:extLst>
                  <a:ext uri="{FF2B5EF4-FFF2-40B4-BE49-F238E27FC236}">
                    <a16:creationId xmlns:a16="http://schemas.microsoft.com/office/drawing/2014/main" id="{D0F8285C-4F51-4754-A569-1ABB391116E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0" name="Line 170">
                <a:extLst>
                  <a:ext uri="{FF2B5EF4-FFF2-40B4-BE49-F238E27FC236}">
                    <a16:creationId xmlns:a16="http://schemas.microsoft.com/office/drawing/2014/main" id="{DFA11932-C5A5-411D-B44F-C99C9BD9340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171">
                <a:extLst>
                  <a:ext uri="{FF2B5EF4-FFF2-40B4-BE49-F238E27FC236}">
                    <a16:creationId xmlns:a16="http://schemas.microsoft.com/office/drawing/2014/main" id="{219489B4-64AB-4761-83E7-2F1CA00F57A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Rectangle 172">
                <a:extLst>
                  <a:ext uri="{FF2B5EF4-FFF2-40B4-BE49-F238E27FC236}">
                    <a16:creationId xmlns:a16="http://schemas.microsoft.com/office/drawing/2014/main" id="{18A821AF-304C-4610-A552-E2BB91C5DE3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3" name="Oval 173">
                <a:extLst>
                  <a:ext uri="{FF2B5EF4-FFF2-40B4-BE49-F238E27FC236}">
                    <a16:creationId xmlns:a16="http://schemas.microsoft.com/office/drawing/2014/main" id="{A239E908-B14C-4464-ACF4-FA7BE663A7F1}"/>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24" name="Group 174">
                <a:extLst>
                  <a:ext uri="{FF2B5EF4-FFF2-40B4-BE49-F238E27FC236}">
                    <a16:creationId xmlns:a16="http://schemas.microsoft.com/office/drawing/2014/main" id="{3A09738A-4FDF-479C-B516-1551DA2385D5}"/>
                  </a:ext>
                </a:extLst>
              </p:cNvPr>
              <p:cNvGrpSpPr>
                <a:grpSpLocks/>
              </p:cNvGrpSpPr>
              <p:nvPr/>
            </p:nvGrpSpPr>
            <p:grpSpPr bwMode="auto">
              <a:xfrm>
                <a:off x="3666" y="97"/>
                <a:ext cx="176" cy="49"/>
                <a:chOff x="2848" y="848"/>
                <a:chExt cx="140" cy="98"/>
              </a:xfrm>
            </p:grpSpPr>
            <p:sp>
              <p:nvSpPr>
                <p:cNvPr id="129" name="Line 175">
                  <a:extLst>
                    <a:ext uri="{FF2B5EF4-FFF2-40B4-BE49-F238E27FC236}">
                      <a16:creationId xmlns:a16="http://schemas.microsoft.com/office/drawing/2014/main" id="{2AB60880-E511-4890-A42F-12B4FA3BE0D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176">
                  <a:extLst>
                    <a:ext uri="{FF2B5EF4-FFF2-40B4-BE49-F238E27FC236}">
                      <a16:creationId xmlns:a16="http://schemas.microsoft.com/office/drawing/2014/main" id="{CFDB21DE-FD98-445F-8049-B8F7C3E1AEF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77">
                  <a:extLst>
                    <a:ext uri="{FF2B5EF4-FFF2-40B4-BE49-F238E27FC236}">
                      <a16:creationId xmlns:a16="http://schemas.microsoft.com/office/drawing/2014/main" id="{7AEF64FC-AF41-4190-9BB1-074630C4E55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5" name="Group 178">
                <a:extLst>
                  <a:ext uri="{FF2B5EF4-FFF2-40B4-BE49-F238E27FC236}">
                    <a16:creationId xmlns:a16="http://schemas.microsoft.com/office/drawing/2014/main" id="{7647380C-81C3-4843-B0CC-678C7E958518}"/>
                  </a:ext>
                </a:extLst>
              </p:cNvPr>
              <p:cNvGrpSpPr>
                <a:grpSpLocks/>
              </p:cNvGrpSpPr>
              <p:nvPr/>
            </p:nvGrpSpPr>
            <p:grpSpPr bwMode="auto">
              <a:xfrm flipV="1">
                <a:off x="3666" y="407"/>
                <a:ext cx="176" cy="49"/>
                <a:chOff x="2848" y="848"/>
                <a:chExt cx="140" cy="98"/>
              </a:xfrm>
            </p:grpSpPr>
            <p:sp>
              <p:nvSpPr>
                <p:cNvPr id="126" name="Line 179">
                  <a:extLst>
                    <a:ext uri="{FF2B5EF4-FFF2-40B4-BE49-F238E27FC236}">
                      <a16:creationId xmlns:a16="http://schemas.microsoft.com/office/drawing/2014/main" id="{1B81E741-789E-419F-A5A3-27EBFE478F9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180">
                  <a:extLst>
                    <a:ext uri="{FF2B5EF4-FFF2-40B4-BE49-F238E27FC236}">
                      <a16:creationId xmlns:a16="http://schemas.microsoft.com/office/drawing/2014/main" id="{7AA2CC46-925D-4AC6-8021-DC452400856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181">
                  <a:extLst>
                    <a:ext uri="{FF2B5EF4-FFF2-40B4-BE49-F238E27FC236}">
                      <a16:creationId xmlns:a16="http://schemas.microsoft.com/office/drawing/2014/main" id="{6F07D2B8-6B0A-41EA-80F8-6923E052C6B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6" name="Group 182">
              <a:extLst>
                <a:ext uri="{FF2B5EF4-FFF2-40B4-BE49-F238E27FC236}">
                  <a16:creationId xmlns:a16="http://schemas.microsoft.com/office/drawing/2014/main" id="{B7C0A0FD-5B13-4E7E-ABC4-0C512E789BA4}"/>
                </a:ext>
              </a:extLst>
            </p:cNvPr>
            <p:cNvGrpSpPr>
              <a:grpSpLocks/>
            </p:cNvGrpSpPr>
            <p:nvPr/>
          </p:nvGrpSpPr>
          <p:grpSpPr bwMode="auto">
            <a:xfrm>
              <a:off x="4659" y="2337"/>
              <a:ext cx="316" cy="303"/>
              <a:chOff x="3600" y="97"/>
              <a:chExt cx="360" cy="359"/>
            </a:xfrm>
          </p:grpSpPr>
          <p:sp>
            <p:nvSpPr>
              <p:cNvPr id="106" name="Oval 183">
                <a:extLst>
                  <a:ext uri="{FF2B5EF4-FFF2-40B4-BE49-F238E27FC236}">
                    <a16:creationId xmlns:a16="http://schemas.microsoft.com/office/drawing/2014/main" id="{0559F37E-4C57-47A4-80A9-062894F5574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7" name="Line 184">
                <a:extLst>
                  <a:ext uri="{FF2B5EF4-FFF2-40B4-BE49-F238E27FC236}">
                    <a16:creationId xmlns:a16="http://schemas.microsoft.com/office/drawing/2014/main" id="{BFC2AEBB-B189-4B43-90F8-F58FF9C0389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185">
                <a:extLst>
                  <a:ext uri="{FF2B5EF4-FFF2-40B4-BE49-F238E27FC236}">
                    <a16:creationId xmlns:a16="http://schemas.microsoft.com/office/drawing/2014/main" id="{805FF0A9-3D23-48EB-8F79-AE60B7D47D7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Rectangle 186">
                <a:extLst>
                  <a:ext uri="{FF2B5EF4-FFF2-40B4-BE49-F238E27FC236}">
                    <a16:creationId xmlns:a16="http://schemas.microsoft.com/office/drawing/2014/main" id="{D0AEFD28-876D-4D5C-B3D3-9AB1CA8C04F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0" name="Oval 187">
                <a:extLst>
                  <a:ext uri="{FF2B5EF4-FFF2-40B4-BE49-F238E27FC236}">
                    <a16:creationId xmlns:a16="http://schemas.microsoft.com/office/drawing/2014/main" id="{A56DD365-D73D-4C30-A01C-76978CA092D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11" name="Group 188">
                <a:extLst>
                  <a:ext uri="{FF2B5EF4-FFF2-40B4-BE49-F238E27FC236}">
                    <a16:creationId xmlns:a16="http://schemas.microsoft.com/office/drawing/2014/main" id="{584A5CDB-258D-4673-9BCC-AEB03603C97A}"/>
                  </a:ext>
                </a:extLst>
              </p:cNvPr>
              <p:cNvGrpSpPr>
                <a:grpSpLocks/>
              </p:cNvGrpSpPr>
              <p:nvPr/>
            </p:nvGrpSpPr>
            <p:grpSpPr bwMode="auto">
              <a:xfrm>
                <a:off x="3666" y="97"/>
                <a:ext cx="176" cy="49"/>
                <a:chOff x="2848" y="848"/>
                <a:chExt cx="140" cy="98"/>
              </a:xfrm>
            </p:grpSpPr>
            <p:sp>
              <p:nvSpPr>
                <p:cNvPr id="116" name="Line 189">
                  <a:extLst>
                    <a:ext uri="{FF2B5EF4-FFF2-40B4-BE49-F238E27FC236}">
                      <a16:creationId xmlns:a16="http://schemas.microsoft.com/office/drawing/2014/main" id="{2A651C28-CC25-4A27-8903-66ACA50C0AD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190">
                  <a:extLst>
                    <a:ext uri="{FF2B5EF4-FFF2-40B4-BE49-F238E27FC236}">
                      <a16:creationId xmlns:a16="http://schemas.microsoft.com/office/drawing/2014/main" id="{03C41C87-4112-46F8-B3D8-02DA4008363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191">
                  <a:extLst>
                    <a:ext uri="{FF2B5EF4-FFF2-40B4-BE49-F238E27FC236}">
                      <a16:creationId xmlns:a16="http://schemas.microsoft.com/office/drawing/2014/main" id="{66739F81-44B7-4ECE-91ED-9602628DC2B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 name="Group 192">
                <a:extLst>
                  <a:ext uri="{FF2B5EF4-FFF2-40B4-BE49-F238E27FC236}">
                    <a16:creationId xmlns:a16="http://schemas.microsoft.com/office/drawing/2014/main" id="{71839083-EEB4-4338-99D3-4AE3C16181F8}"/>
                  </a:ext>
                </a:extLst>
              </p:cNvPr>
              <p:cNvGrpSpPr>
                <a:grpSpLocks/>
              </p:cNvGrpSpPr>
              <p:nvPr/>
            </p:nvGrpSpPr>
            <p:grpSpPr bwMode="auto">
              <a:xfrm flipV="1">
                <a:off x="3666" y="407"/>
                <a:ext cx="176" cy="49"/>
                <a:chOff x="2848" y="848"/>
                <a:chExt cx="140" cy="98"/>
              </a:xfrm>
            </p:grpSpPr>
            <p:sp>
              <p:nvSpPr>
                <p:cNvPr id="113" name="Line 193">
                  <a:extLst>
                    <a:ext uri="{FF2B5EF4-FFF2-40B4-BE49-F238E27FC236}">
                      <a16:creationId xmlns:a16="http://schemas.microsoft.com/office/drawing/2014/main" id="{964CD781-A73A-4019-9098-6719A8FBBE8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194">
                  <a:extLst>
                    <a:ext uri="{FF2B5EF4-FFF2-40B4-BE49-F238E27FC236}">
                      <a16:creationId xmlns:a16="http://schemas.microsoft.com/office/drawing/2014/main" id="{AAC5B84E-F0E9-4C0C-9927-DCE4E871C2A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95">
                  <a:extLst>
                    <a:ext uri="{FF2B5EF4-FFF2-40B4-BE49-F238E27FC236}">
                      <a16:creationId xmlns:a16="http://schemas.microsoft.com/office/drawing/2014/main" id="{A82E4563-ABCC-4E4D-917D-951FAE87407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7" name="Group 196">
              <a:extLst>
                <a:ext uri="{FF2B5EF4-FFF2-40B4-BE49-F238E27FC236}">
                  <a16:creationId xmlns:a16="http://schemas.microsoft.com/office/drawing/2014/main" id="{F1ABFDFA-DD11-4179-BD70-05FA2373CF68}"/>
                </a:ext>
              </a:extLst>
            </p:cNvPr>
            <p:cNvGrpSpPr>
              <a:grpSpLocks/>
            </p:cNvGrpSpPr>
            <p:nvPr/>
          </p:nvGrpSpPr>
          <p:grpSpPr bwMode="auto">
            <a:xfrm>
              <a:off x="4275" y="2645"/>
              <a:ext cx="315" cy="301"/>
              <a:chOff x="3600" y="97"/>
              <a:chExt cx="360" cy="359"/>
            </a:xfrm>
          </p:grpSpPr>
          <p:sp>
            <p:nvSpPr>
              <p:cNvPr id="93" name="Oval 197">
                <a:extLst>
                  <a:ext uri="{FF2B5EF4-FFF2-40B4-BE49-F238E27FC236}">
                    <a16:creationId xmlns:a16="http://schemas.microsoft.com/office/drawing/2014/main" id="{FE7B6BF4-FAEF-4E21-A16C-76DA76B5E74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 name="Line 198">
                <a:extLst>
                  <a:ext uri="{FF2B5EF4-FFF2-40B4-BE49-F238E27FC236}">
                    <a16:creationId xmlns:a16="http://schemas.microsoft.com/office/drawing/2014/main" id="{93D94696-69F0-4E87-B89F-DB1884DB546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199">
                <a:extLst>
                  <a:ext uri="{FF2B5EF4-FFF2-40B4-BE49-F238E27FC236}">
                    <a16:creationId xmlns:a16="http://schemas.microsoft.com/office/drawing/2014/main" id="{0A23EE97-9A1C-497C-9061-58918618815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Rectangle 200">
                <a:extLst>
                  <a:ext uri="{FF2B5EF4-FFF2-40B4-BE49-F238E27FC236}">
                    <a16:creationId xmlns:a16="http://schemas.microsoft.com/office/drawing/2014/main" id="{09289E20-9E59-4E9B-A594-AF780D1C6339}"/>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7" name="Oval 201">
                <a:extLst>
                  <a:ext uri="{FF2B5EF4-FFF2-40B4-BE49-F238E27FC236}">
                    <a16:creationId xmlns:a16="http://schemas.microsoft.com/office/drawing/2014/main" id="{E9A71D6A-240C-4CE2-8404-1722EB974A3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98" name="Group 202">
                <a:extLst>
                  <a:ext uri="{FF2B5EF4-FFF2-40B4-BE49-F238E27FC236}">
                    <a16:creationId xmlns:a16="http://schemas.microsoft.com/office/drawing/2014/main" id="{F3A7C44E-6DF3-4A34-A323-6520DDF6F4E2}"/>
                  </a:ext>
                </a:extLst>
              </p:cNvPr>
              <p:cNvGrpSpPr>
                <a:grpSpLocks/>
              </p:cNvGrpSpPr>
              <p:nvPr/>
            </p:nvGrpSpPr>
            <p:grpSpPr bwMode="auto">
              <a:xfrm>
                <a:off x="3666" y="97"/>
                <a:ext cx="176" cy="49"/>
                <a:chOff x="2848" y="848"/>
                <a:chExt cx="140" cy="98"/>
              </a:xfrm>
            </p:grpSpPr>
            <p:sp>
              <p:nvSpPr>
                <p:cNvPr id="103" name="Line 203">
                  <a:extLst>
                    <a:ext uri="{FF2B5EF4-FFF2-40B4-BE49-F238E27FC236}">
                      <a16:creationId xmlns:a16="http://schemas.microsoft.com/office/drawing/2014/main" id="{6647779E-EBB3-4F83-85F6-DF99D3ADAD8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204">
                  <a:extLst>
                    <a:ext uri="{FF2B5EF4-FFF2-40B4-BE49-F238E27FC236}">
                      <a16:creationId xmlns:a16="http://schemas.microsoft.com/office/drawing/2014/main" id="{754403FE-E475-42EB-8016-0D3AB097774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205">
                  <a:extLst>
                    <a:ext uri="{FF2B5EF4-FFF2-40B4-BE49-F238E27FC236}">
                      <a16:creationId xmlns:a16="http://schemas.microsoft.com/office/drawing/2014/main" id="{D9D49193-8D67-45D3-A767-70E9CDA7C51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 name="Group 206">
                <a:extLst>
                  <a:ext uri="{FF2B5EF4-FFF2-40B4-BE49-F238E27FC236}">
                    <a16:creationId xmlns:a16="http://schemas.microsoft.com/office/drawing/2014/main" id="{5AC1C52D-85F3-40A3-A977-B66225037630}"/>
                  </a:ext>
                </a:extLst>
              </p:cNvPr>
              <p:cNvGrpSpPr>
                <a:grpSpLocks/>
              </p:cNvGrpSpPr>
              <p:nvPr/>
            </p:nvGrpSpPr>
            <p:grpSpPr bwMode="auto">
              <a:xfrm flipV="1">
                <a:off x="3666" y="407"/>
                <a:ext cx="176" cy="49"/>
                <a:chOff x="2848" y="848"/>
                <a:chExt cx="140" cy="98"/>
              </a:xfrm>
            </p:grpSpPr>
            <p:sp>
              <p:nvSpPr>
                <p:cNvPr id="100" name="Line 207">
                  <a:extLst>
                    <a:ext uri="{FF2B5EF4-FFF2-40B4-BE49-F238E27FC236}">
                      <a16:creationId xmlns:a16="http://schemas.microsoft.com/office/drawing/2014/main" id="{7814C5D9-C44A-4F0F-BA85-D868FD1B387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208">
                  <a:extLst>
                    <a:ext uri="{FF2B5EF4-FFF2-40B4-BE49-F238E27FC236}">
                      <a16:creationId xmlns:a16="http://schemas.microsoft.com/office/drawing/2014/main" id="{4C063129-813E-439E-A7E6-BAA06138A5A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209">
                  <a:extLst>
                    <a:ext uri="{FF2B5EF4-FFF2-40B4-BE49-F238E27FC236}">
                      <a16:creationId xmlns:a16="http://schemas.microsoft.com/office/drawing/2014/main" id="{01896430-EABB-44B0-9B3C-A2564A5D9EC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8" name="Group 210">
              <a:extLst>
                <a:ext uri="{FF2B5EF4-FFF2-40B4-BE49-F238E27FC236}">
                  <a16:creationId xmlns:a16="http://schemas.microsoft.com/office/drawing/2014/main" id="{317AF16A-961E-4FA3-9A92-D5089D063FFA}"/>
                </a:ext>
              </a:extLst>
            </p:cNvPr>
            <p:cNvGrpSpPr>
              <a:grpSpLocks/>
            </p:cNvGrpSpPr>
            <p:nvPr/>
          </p:nvGrpSpPr>
          <p:grpSpPr bwMode="auto">
            <a:xfrm>
              <a:off x="3769" y="2408"/>
              <a:ext cx="316" cy="301"/>
              <a:chOff x="3600" y="97"/>
              <a:chExt cx="360" cy="359"/>
            </a:xfrm>
          </p:grpSpPr>
          <p:sp>
            <p:nvSpPr>
              <p:cNvPr id="80" name="Oval 211">
                <a:extLst>
                  <a:ext uri="{FF2B5EF4-FFF2-40B4-BE49-F238E27FC236}">
                    <a16:creationId xmlns:a16="http://schemas.microsoft.com/office/drawing/2014/main" id="{D109E2F7-EA21-481E-BD21-D315BF4674D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1" name="Line 212">
                <a:extLst>
                  <a:ext uri="{FF2B5EF4-FFF2-40B4-BE49-F238E27FC236}">
                    <a16:creationId xmlns:a16="http://schemas.microsoft.com/office/drawing/2014/main" id="{1415BEB8-5D9E-4828-8A4F-184FD4D8932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213">
                <a:extLst>
                  <a:ext uri="{FF2B5EF4-FFF2-40B4-BE49-F238E27FC236}">
                    <a16:creationId xmlns:a16="http://schemas.microsoft.com/office/drawing/2014/main" id="{F604EBEA-EFF9-4FA3-B54B-7EADD8FC8C9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Rectangle 214">
                <a:extLst>
                  <a:ext uri="{FF2B5EF4-FFF2-40B4-BE49-F238E27FC236}">
                    <a16:creationId xmlns:a16="http://schemas.microsoft.com/office/drawing/2014/main" id="{09961F0B-7EC2-4B10-B537-8CC04CFDFA6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4" name="Oval 215">
                <a:extLst>
                  <a:ext uri="{FF2B5EF4-FFF2-40B4-BE49-F238E27FC236}">
                    <a16:creationId xmlns:a16="http://schemas.microsoft.com/office/drawing/2014/main" id="{AD9CCFC6-2311-4286-89EF-B6A39A11E23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85" name="Group 216">
                <a:extLst>
                  <a:ext uri="{FF2B5EF4-FFF2-40B4-BE49-F238E27FC236}">
                    <a16:creationId xmlns:a16="http://schemas.microsoft.com/office/drawing/2014/main" id="{4E81167E-1D7C-4E64-9BDF-DD476BFB8366}"/>
                  </a:ext>
                </a:extLst>
              </p:cNvPr>
              <p:cNvGrpSpPr>
                <a:grpSpLocks/>
              </p:cNvGrpSpPr>
              <p:nvPr/>
            </p:nvGrpSpPr>
            <p:grpSpPr bwMode="auto">
              <a:xfrm>
                <a:off x="3666" y="97"/>
                <a:ext cx="176" cy="49"/>
                <a:chOff x="2848" y="848"/>
                <a:chExt cx="140" cy="98"/>
              </a:xfrm>
            </p:grpSpPr>
            <p:sp>
              <p:nvSpPr>
                <p:cNvPr id="90" name="Line 217">
                  <a:extLst>
                    <a:ext uri="{FF2B5EF4-FFF2-40B4-BE49-F238E27FC236}">
                      <a16:creationId xmlns:a16="http://schemas.microsoft.com/office/drawing/2014/main" id="{6EF49E7D-0DB5-42C2-95A4-C9EF4779F1B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18">
                  <a:extLst>
                    <a:ext uri="{FF2B5EF4-FFF2-40B4-BE49-F238E27FC236}">
                      <a16:creationId xmlns:a16="http://schemas.microsoft.com/office/drawing/2014/main" id="{E6B1F3D6-96AE-4F83-8249-C9D83709B94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19">
                  <a:extLst>
                    <a:ext uri="{FF2B5EF4-FFF2-40B4-BE49-F238E27FC236}">
                      <a16:creationId xmlns:a16="http://schemas.microsoft.com/office/drawing/2014/main" id="{35D21C06-F2DA-4366-8D18-0E8AEAADEA7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6" name="Group 220">
                <a:extLst>
                  <a:ext uri="{FF2B5EF4-FFF2-40B4-BE49-F238E27FC236}">
                    <a16:creationId xmlns:a16="http://schemas.microsoft.com/office/drawing/2014/main" id="{3C549E95-FA38-4B2F-ACCB-F82C5E8D9941}"/>
                  </a:ext>
                </a:extLst>
              </p:cNvPr>
              <p:cNvGrpSpPr>
                <a:grpSpLocks/>
              </p:cNvGrpSpPr>
              <p:nvPr/>
            </p:nvGrpSpPr>
            <p:grpSpPr bwMode="auto">
              <a:xfrm flipV="1">
                <a:off x="3666" y="407"/>
                <a:ext cx="176" cy="49"/>
                <a:chOff x="2848" y="848"/>
                <a:chExt cx="140" cy="98"/>
              </a:xfrm>
            </p:grpSpPr>
            <p:sp>
              <p:nvSpPr>
                <p:cNvPr id="87" name="Line 221">
                  <a:extLst>
                    <a:ext uri="{FF2B5EF4-FFF2-40B4-BE49-F238E27FC236}">
                      <a16:creationId xmlns:a16="http://schemas.microsoft.com/office/drawing/2014/main" id="{F7737CCD-F856-4148-9B1F-C2DDF9816F9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222">
                  <a:extLst>
                    <a:ext uri="{FF2B5EF4-FFF2-40B4-BE49-F238E27FC236}">
                      <a16:creationId xmlns:a16="http://schemas.microsoft.com/office/drawing/2014/main" id="{33E9F615-06EC-4621-BB2D-04519332415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23">
                  <a:extLst>
                    <a:ext uri="{FF2B5EF4-FFF2-40B4-BE49-F238E27FC236}">
                      <a16:creationId xmlns:a16="http://schemas.microsoft.com/office/drawing/2014/main" id="{4D086C18-5E33-4D70-BEFD-237E6D4D8AC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9" name="Line 224">
              <a:extLst>
                <a:ext uri="{FF2B5EF4-FFF2-40B4-BE49-F238E27FC236}">
                  <a16:creationId xmlns:a16="http://schemas.microsoft.com/office/drawing/2014/main" id="{DFFC599F-4BFF-4993-9B77-6AB8075A3A4A}"/>
                </a:ext>
              </a:extLst>
            </p:cNvPr>
            <p:cNvSpPr>
              <a:spLocks noChangeShapeType="1"/>
            </p:cNvSpPr>
            <p:nvPr/>
          </p:nvSpPr>
          <p:spPr bwMode="auto">
            <a:xfrm flipV="1">
              <a:off x="3930" y="2645"/>
              <a:ext cx="1" cy="15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3" name="Group 225">
            <a:extLst>
              <a:ext uri="{FF2B5EF4-FFF2-40B4-BE49-F238E27FC236}">
                <a16:creationId xmlns:a16="http://schemas.microsoft.com/office/drawing/2014/main" id="{44EFD76E-471D-4764-98E5-5757EA94E414}"/>
              </a:ext>
            </a:extLst>
          </p:cNvPr>
          <p:cNvGrpSpPr>
            <a:grpSpLocks/>
          </p:cNvGrpSpPr>
          <p:nvPr/>
        </p:nvGrpSpPr>
        <p:grpSpPr bwMode="auto">
          <a:xfrm>
            <a:off x="611188" y="1989138"/>
            <a:ext cx="3738562" cy="3830637"/>
            <a:chOff x="2986" y="945"/>
            <a:chExt cx="2355" cy="2413"/>
          </a:xfrm>
        </p:grpSpPr>
        <p:grpSp>
          <p:nvGrpSpPr>
            <p:cNvPr id="244" name="Group 226">
              <a:extLst>
                <a:ext uri="{FF2B5EF4-FFF2-40B4-BE49-F238E27FC236}">
                  <a16:creationId xmlns:a16="http://schemas.microsoft.com/office/drawing/2014/main" id="{8B663823-5899-49A9-A6B2-857596ACABBD}"/>
                </a:ext>
              </a:extLst>
            </p:cNvPr>
            <p:cNvGrpSpPr>
              <a:grpSpLocks/>
            </p:cNvGrpSpPr>
            <p:nvPr/>
          </p:nvGrpSpPr>
          <p:grpSpPr bwMode="auto">
            <a:xfrm>
              <a:off x="2986" y="945"/>
              <a:ext cx="513" cy="541"/>
              <a:chOff x="2938" y="2925"/>
              <a:chExt cx="513" cy="541"/>
            </a:xfrm>
          </p:grpSpPr>
          <p:sp>
            <p:nvSpPr>
              <p:cNvPr id="263" name="Rectangle 227">
                <a:extLst>
                  <a:ext uri="{FF2B5EF4-FFF2-40B4-BE49-F238E27FC236}">
                    <a16:creationId xmlns:a16="http://schemas.microsoft.com/office/drawing/2014/main" id="{9FF31AEF-37B9-4743-ABE6-7E28459A5380}"/>
                  </a:ext>
                </a:extLst>
              </p:cNvPr>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4" name="Rectangle 228">
                <a:extLst>
                  <a:ext uri="{FF2B5EF4-FFF2-40B4-BE49-F238E27FC236}">
                    <a16:creationId xmlns:a16="http://schemas.microsoft.com/office/drawing/2014/main" id="{52A98FB5-BB79-45FB-A811-382286034F77}"/>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5" name="Rectangle 229">
                <a:extLst>
                  <a:ext uri="{FF2B5EF4-FFF2-40B4-BE49-F238E27FC236}">
                    <a16:creationId xmlns:a16="http://schemas.microsoft.com/office/drawing/2014/main" id="{A4D71BBF-D37A-4C97-BF20-86D71FAD0499}"/>
                  </a:ext>
                </a:extLst>
              </p:cNvPr>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6" name="Text Box 230">
                <a:extLst>
                  <a:ext uri="{FF2B5EF4-FFF2-40B4-BE49-F238E27FC236}">
                    <a16:creationId xmlns:a16="http://schemas.microsoft.com/office/drawing/2014/main" id="{F2E5DF60-2347-48EA-8D8C-D9D87647FFC5}"/>
                  </a:ext>
                </a:extLst>
              </p:cNvPr>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chemeClr val="bg1"/>
                    </a:solidFill>
                    <a:latin typeface="Comic Sans MS" panose="030F0702030302020204" pitchFamily="66" charset="0"/>
                  </a:rPr>
                  <a:t>application</a:t>
                </a:r>
                <a:endParaRPr lang="en-US" altLang="zh-CN" sz="1000">
                  <a:latin typeface="Comic Sans MS" panose="030F0702030302020204" pitchFamily="66" charset="0"/>
                </a:endParaRPr>
              </a:p>
              <a:p>
                <a:r>
                  <a:rPr lang="en-US" altLang="zh-CN" sz="1000">
                    <a:latin typeface="Comic Sans MS" panose="030F0702030302020204" pitchFamily="66" charset="0"/>
                  </a:rPr>
                  <a:t>transport</a:t>
                </a:r>
              </a:p>
              <a:p>
                <a:r>
                  <a:rPr lang="en-US" altLang="zh-CN" sz="1000">
                    <a:latin typeface="Comic Sans MS" panose="030F0702030302020204" pitchFamily="66" charset="0"/>
                  </a:rPr>
                  <a:t>network</a:t>
                </a:r>
              </a:p>
              <a:p>
                <a:r>
                  <a:rPr lang="en-US" altLang="zh-CN" sz="1000">
                    <a:latin typeface="Comic Sans MS" panose="030F0702030302020204" pitchFamily="66" charset="0"/>
                  </a:rPr>
                  <a:t>data link</a:t>
                </a:r>
              </a:p>
              <a:p>
                <a:r>
                  <a:rPr lang="en-US" altLang="zh-CN" sz="1000">
                    <a:latin typeface="Comic Sans MS" panose="030F0702030302020204" pitchFamily="66" charset="0"/>
                  </a:rPr>
                  <a:t>physical</a:t>
                </a:r>
                <a:endParaRPr lang="en-US" altLang="zh-CN"/>
              </a:p>
            </p:txBody>
          </p:sp>
          <p:sp>
            <p:nvSpPr>
              <p:cNvPr id="267" name="Line 231">
                <a:extLst>
                  <a:ext uri="{FF2B5EF4-FFF2-40B4-BE49-F238E27FC236}">
                    <a16:creationId xmlns:a16="http://schemas.microsoft.com/office/drawing/2014/main" id="{E5D17B6D-1E8C-4C1A-9214-E471F3F5E5CB}"/>
                  </a:ext>
                </a:extLst>
              </p:cNvPr>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8" name="Line 232">
                <a:extLst>
                  <a:ext uri="{FF2B5EF4-FFF2-40B4-BE49-F238E27FC236}">
                    <a16:creationId xmlns:a16="http://schemas.microsoft.com/office/drawing/2014/main" id="{336A92AB-9CB7-4DFB-AA90-2AF0A33F7780}"/>
                  </a:ext>
                </a:extLst>
              </p:cNvPr>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 name="Line 233">
                <a:extLst>
                  <a:ext uri="{FF2B5EF4-FFF2-40B4-BE49-F238E27FC236}">
                    <a16:creationId xmlns:a16="http://schemas.microsoft.com/office/drawing/2014/main" id="{9A3F047F-0569-49A0-B7D1-E880610BEC87}"/>
                  </a:ext>
                </a:extLst>
              </p:cNvPr>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5" name="Group 234">
              <a:extLst>
                <a:ext uri="{FF2B5EF4-FFF2-40B4-BE49-F238E27FC236}">
                  <a16:creationId xmlns:a16="http://schemas.microsoft.com/office/drawing/2014/main" id="{3480F0EE-F12D-45B6-B847-936139941D45}"/>
                </a:ext>
              </a:extLst>
            </p:cNvPr>
            <p:cNvGrpSpPr>
              <a:grpSpLocks/>
            </p:cNvGrpSpPr>
            <p:nvPr/>
          </p:nvGrpSpPr>
          <p:grpSpPr bwMode="auto">
            <a:xfrm>
              <a:off x="4828" y="2751"/>
              <a:ext cx="513" cy="541"/>
              <a:chOff x="2938" y="2925"/>
              <a:chExt cx="513" cy="541"/>
            </a:xfrm>
          </p:grpSpPr>
          <p:sp>
            <p:nvSpPr>
              <p:cNvPr id="256" name="Rectangle 235">
                <a:extLst>
                  <a:ext uri="{FF2B5EF4-FFF2-40B4-BE49-F238E27FC236}">
                    <a16:creationId xmlns:a16="http://schemas.microsoft.com/office/drawing/2014/main" id="{68030C66-9587-4FD5-A387-CD48B2EDA46C}"/>
                  </a:ext>
                </a:extLst>
              </p:cNvPr>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7" name="Rectangle 236">
                <a:extLst>
                  <a:ext uri="{FF2B5EF4-FFF2-40B4-BE49-F238E27FC236}">
                    <a16:creationId xmlns:a16="http://schemas.microsoft.com/office/drawing/2014/main" id="{C108B610-9427-4745-87A3-1819A6D26AC0}"/>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8" name="Rectangle 237">
                <a:extLst>
                  <a:ext uri="{FF2B5EF4-FFF2-40B4-BE49-F238E27FC236}">
                    <a16:creationId xmlns:a16="http://schemas.microsoft.com/office/drawing/2014/main" id="{77813A58-3C81-4CFD-B278-C5C2F82A867F}"/>
                  </a:ext>
                </a:extLst>
              </p:cNvPr>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9" name="Text Box 238">
                <a:extLst>
                  <a:ext uri="{FF2B5EF4-FFF2-40B4-BE49-F238E27FC236}">
                    <a16:creationId xmlns:a16="http://schemas.microsoft.com/office/drawing/2014/main" id="{6378FDDC-C21F-4021-950B-CDF1A1AE36DA}"/>
                  </a:ext>
                </a:extLst>
              </p:cNvPr>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chemeClr val="bg1"/>
                    </a:solidFill>
                    <a:latin typeface="Comic Sans MS" panose="030F0702030302020204" pitchFamily="66" charset="0"/>
                  </a:rPr>
                  <a:t>application</a:t>
                </a:r>
                <a:endParaRPr lang="en-US" altLang="zh-CN" sz="1000">
                  <a:latin typeface="Comic Sans MS" panose="030F0702030302020204" pitchFamily="66" charset="0"/>
                </a:endParaRPr>
              </a:p>
              <a:p>
                <a:r>
                  <a:rPr lang="en-US" altLang="zh-CN" sz="1000">
                    <a:latin typeface="Comic Sans MS" panose="030F0702030302020204" pitchFamily="66" charset="0"/>
                  </a:rPr>
                  <a:t>transport</a:t>
                </a:r>
              </a:p>
              <a:p>
                <a:r>
                  <a:rPr lang="en-US" altLang="zh-CN" sz="1000">
                    <a:latin typeface="Comic Sans MS" panose="030F0702030302020204" pitchFamily="66" charset="0"/>
                  </a:rPr>
                  <a:t>network</a:t>
                </a:r>
              </a:p>
              <a:p>
                <a:r>
                  <a:rPr lang="en-US" altLang="zh-CN" sz="1000">
                    <a:latin typeface="Comic Sans MS" panose="030F0702030302020204" pitchFamily="66" charset="0"/>
                  </a:rPr>
                  <a:t>data link</a:t>
                </a:r>
              </a:p>
              <a:p>
                <a:r>
                  <a:rPr lang="en-US" altLang="zh-CN" sz="1000">
                    <a:latin typeface="Comic Sans MS" panose="030F0702030302020204" pitchFamily="66" charset="0"/>
                  </a:rPr>
                  <a:t>physical</a:t>
                </a:r>
                <a:endParaRPr lang="en-US" altLang="zh-CN"/>
              </a:p>
            </p:txBody>
          </p:sp>
          <p:sp>
            <p:nvSpPr>
              <p:cNvPr id="260" name="Line 239">
                <a:extLst>
                  <a:ext uri="{FF2B5EF4-FFF2-40B4-BE49-F238E27FC236}">
                    <a16:creationId xmlns:a16="http://schemas.microsoft.com/office/drawing/2014/main" id="{989AC1B1-17A8-493E-BD4A-1698E5234B9F}"/>
                  </a:ext>
                </a:extLst>
              </p:cNvPr>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1" name="Line 240">
                <a:extLst>
                  <a:ext uri="{FF2B5EF4-FFF2-40B4-BE49-F238E27FC236}">
                    <a16:creationId xmlns:a16="http://schemas.microsoft.com/office/drawing/2014/main" id="{7A582860-3803-4A7F-BF45-108BD8091B23}"/>
                  </a:ext>
                </a:extLst>
              </p:cNvPr>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 name="Line 241">
                <a:extLst>
                  <a:ext uri="{FF2B5EF4-FFF2-40B4-BE49-F238E27FC236}">
                    <a16:creationId xmlns:a16="http://schemas.microsoft.com/office/drawing/2014/main" id="{44A4EE66-DB70-4BC2-B0D7-A764C76FD819}"/>
                  </a:ext>
                </a:extLst>
              </p:cNvPr>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6" name="Group 242">
              <a:extLst>
                <a:ext uri="{FF2B5EF4-FFF2-40B4-BE49-F238E27FC236}">
                  <a16:creationId xmlns:a16="http://schemas.microsoft.com/office/drawing/2014/main" id="{FDDC474B-4D8E-4BC4-A4CF-A6C6FB15529B}"/>
                </a:ext>
              </a:extLst>
            </p:cNvPr>
            <p:cNvGrpSpPr>
              <a:grpSpLocks/>
            </p:cNvGrpSpPr>
            <p:nvPr/>
          </p:nvGrpSpPr>
          <p:grpSpPr bwMode="auto">
            <a:xfrm>
              <a:off x="3352" y="2817"/>
              <a:ext cx="513" cy="541"/>
              <a:chOff x="2938" y="2925"/>
              <a:chExt cx="513" cy="541"/>
            </a:xfrm>
          </p:grpSpPr>
          <p:sp>
            <p:nvSpPr>
              <p:cNvPr id="249" name="Rectangle 243">
                <a:extLst>
                  <a:ext uri="{FF2B5EF4-FFF2-40B4-BE49-F238E27FC236}">
                    <a16:creationId xmlns:a16="http://schemas.microsoft.com/office/drawing/2014/main" id="{FFA50E4B-90C1-44AD-8D68-3611AA3103AB}"/>
                  </a:ext>
                </a:extLst>
              </p:cNvPr>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0" name="Rectangle 244">
                <a:extLst>
                  <a:ext uri="{FF2B5EF4-FFF2-40B4-BE49-F238E27FC236}">
                    <a16:creationId xmlns:a16="http://schemas.microsoft.com/office/drawing/2014/main" id="{385122BD-6CB4-40FF-8580-99D61EA6D74D}"/>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1" name="Rectangle 245">
                <a:extLst>
                  <a:ext uri="{FF2B5EF4-FFF2-40B4-BE49-F238E27FC236}">
                    <a16:creationId xmlns:a16="http://schemas.microsoft.com/office/drawing/2014/main" id="{F1762498-9E96-4F06-BECC-2D9216EA8F13}"/>
                  </a:ext>
                </a:extLst>
              </p:cNvPr>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2" name="Text Box 246">
                <a:extLst>
                  <a:ext uri="{FF2B5EF4-FFF2-40B4-BE49-F238E27FC236}">
                    <a16:creationId xmlns:a16="http://schemas.microsoft.com/office/drawing/2014/main" id="{94785D2A-9F0B-4F1F-9C0D-098714003D6A}"/>
                  </a:ext>
                </a:extLst>
              </p:cNvPr>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chemeClr val="bg1"/>
                    </a:solidFill>
                    <a:latin typeface="Comic Sans MS" panose="030F0702030302020204" pitchFamily="66" charset="0"/>
                  </a:rPr>
                  <a:t>application</a:t>
                </a:r>
                <a:endParaRPr lang="en-US" altLang="zh-CN" sz="1000">
                  <a:latin typeface="Comic Sans MS" panose="030F0702030302020204" pitchFamily="66" charset="0"/>
                </a:endParaRPr>
              </a:p>
              <a:p>
                <a:r>
                  <a:rPr lang="en-US" altLang="zh-CN" sz="1000">
                    <a:latin typeface="Comic Sans MS" panose="030F0702030302020204" pitchFamily="66" charset="0"/>
                  </a:rPr>
                  <a:t>transport</a:t>
                </a:r>
              </a:p>
              <a:p>
                <a:r>
                  <a:rPr lang="en-US" altLang="zh-CN" sz="1000">
                    <a:latin typeface="Comic Sans MS" panose="030F0702030302020204" pitchFamily="66" charset="0"/>
                  </a:rPr>
                  <a:t>network</a:t>
                </a:r>
              </a:p>
              <a:p>
                <a:r>
                  <a:rPr lang="en-US" altLang="zh-CN" sz="1000">
                    <a:latin typeface="Comic Sans MS" panose="030F0702030302020204" pitchFamily="66" charset="0"/>
                  </a:rPr>
                  <a:t>data link</a:t>
                </a:r>
              </a:p>
              <a:p>
                <a:r>
                  <a:rPr lang="en-US" altLang="zh-CN" sz="1000">
                    <a:latin typeface="Comic Sans MS" panose="030F0702030302020204" pitchFamily="66" charset="0"/>
                  </a:rPr>
                  <a:t>physical</a:t>
                </a:r>
                <a:endParaRPr lang="en-US" altLang="zh-CN"/>
              </a:p>
            </p:txBody>
          </p:sp>
          <p:sp>
            <p:nvSpPr>
              <p:cNvPr id="253" name="Line 247">
                <a:extLst>
                  <a:ext uri="{FF2B5EF4-FFF2-40B4-BE49-F238E27FC236}">
                    <a16:creationId xmlns:a16="http://schemas.microsoft.com/office/drawing/2014/main" id="{44BD753F-61D6-4782-9155-5BD58E1AF9ED}"/>
                  </a:ext>
                </a:extLst>
              </p:cNvPr>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 name="Line 248">
                <a:extLst>
                  <a:ext uri="{FF2B5EF4-FFF2-40B4-BE49-F238E27FC236}">
                    <a16:creationId xmlns:a16="http://schemas.microsoft.com/office/drawing/2014/main" id="{AC09B9B1-5F25-4C15-B2C0-690530FF6407}"/>
                  </a:ext>
                </a:extLst>
              </p:cNvPr>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249">
                <a:extLst>
                  <a:ext uri="{FF2B5EF4-FFF2-40B4-BE49-F238E27FC236}">
                    <a16:creationId xmlns:a16="http://schemas.microsoft.com/office/drawing/2014/main" id="{C64C0724-39B9-469A-83C0-7C716793DADF}"/>
                  </a:ext>
                </a:extLst>
              </p:cNvPr>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7" name="Line 250">
              <a:extLst>
                <a:ext uri="{FF2B5EF4-FFF2-40B4-BE49-F238E27FC236}">
                  <a16:creationId xmlns:a16="http://schemas.microsoft.com/office/drawing/2014/main" id="{9B76E240-59F3-41AF-A027-979332377317}"/>
                </a:ext>
              </a:extLst>
            </p:cNvPr>
            <p:cNvSpPr>
              <a:spLocks noChangeShapeType="1"/>
            </p:cNvSpPr>
            <p:nvPr/>
          </p:nvSpPr>
          <p:spPr bwMode="auto">
            <a:xfrm>
              <a:off x="3480" y="1020"/>
              <a:ext cx="1380" cy="1794"/>
            </a:xfrm>
            <a:prstGeom prst="line">
              <a:avLst/>
            </a:prstGeom>
            <a:noFill/>
            <a:ln w="571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251">
              <a:extLst>
                <a:ext uri="{FF2B5EF4-FFF2-40B4-BE49-F238E27FC236}">
                  <a16:creationId xmlns:a16="http://schemas.microsoft.com/office/drawing/2014/main" id="{DE842CCB-D426-46F4-A9AF-24AAE522AE71}"/>
                </a:ext>
              </a:extLst>
            </p:cNvPr>
            <p:cNvSpPr>
              <a:spLocks noChangeShapeType="1"/>
            </p:cNvSpPr>
            <p:nvPr/>
          </p:nvSpPr>
          <p:spPr bwMode="auto">
            <a:xfrm flipV="1">
              <a:off x="3846" y="2850"/>
              <a:ext cx="1002" cy="36"/>
            </a:xfrm>
            <a:prstGeom prst="line">
              <a:avLst/>
            </a:prstGeom>
            <a:noFill/>
            <a:ln w="571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0" name="Rectangle 3">
            <a:extLst>
              <a:ext uri="{FF2B5EF4-FFF2-40B4-BE49-F238E27FC236}">
                <a16:creationId xmlns:a16="http://schemas.microsoft.com/office/drawing/2014/main" id="{29117DED-8ECA-43A7-8B98-D88F6958FD83}"/>
              </a:ext>
            </a:extLst>
          </p:cNvPr>
          <p:cNvSpPr txBox="1">
            <a:spLocks noChangeArrowheads="1"/>
          </p:cNvSpPr>
          <p:nvPr/>
        </p:nvSpPr>
        <p:spPr bwMode="auto">
          <a:xfrm>
            <a:off x="5308790" y="1835212"/>
            <a:ext cx="4643438" cy="4448175"/>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None/>
              <a:defRPr/>
            </a:pPr>
            <a:r>
              <a:rPr lang="zh-CN" altLang="en-US" sz="2000" b="1" kern="0" dirty="0">
                <a:latin typeface="楷体" pitchFamily="49" charset="-122"/>
                <a:ea typeface="楷体" pitchFamily="49" charset="-122"/>
              </a:rPr>
              <a:t>网络应用程序</a:t>
            </a:r>
            <a:r>
              <a:rPr lang="en-US" altLang="zh-CN" sz="2000" b="1" kern="0" dirty="0">
                <a:solidFill>
                  <a:srgbClr val="FF0000"/>
                </a:solidFill>
                <a:latin typeface="楷体" pitchFamily="49" charset="-122"/>
                <a:ea typeface="楷体" pitchFamily="49" charset="-122"/>
              </a:rPr>
              <a:t>:</a:t>
            </a:r>
            <a:r>
              <a:rPr lang="zh-CN" altLang="en-US" sz="2000" b="1" kern="0" dirty="0">
                <a:solidFill>
                  <a:srgbClr val="FF0000"/>
                </a:solidFill>
                <a:latin typeface="楷体" pitchFamily="49" charset="-122"/>
                <a:ea typeface="楷体" pitchFamily="49" charset="-122"/>
              </a:rPr>
              <a:t>相互通信的分布式的进程</a:t>
            </a:r>
            <a:endParaRPr lang="zh-CN" altLang="en-US" sz="2000" b="1" kern="0" dirty="0">
              <a:latin typeface="楷体" pitchFamily="49" charset="-122"/>
              <a:ea typeface="楷体" pitchFamily="49" charset="-122"/>
            </a:endParaRPr>
          </a:p>
          <a:p>
            <a:pPr marL="669925" lvl="1" indent="-325438">
              <a:spcBef>
                <a:spcPct val="20000"/>
              </a:spcBef>
              <a:buClr>
                <a:schemeClr val="accent2"/>
              </a:buClr>
              <a:buSzPct val="60000"/>
              <a:buFont typeface="Wingdings" pitchFamily="2" charset="2"/>
              <a:buChar char="q"/>
              <a:defRPr/>
            </a:pPr>
            <a:r>
              <a:rPr lang="zh-CN" altLang="en-US" b="1" kern="0" dirty="0">
                <a:latin typeface="楷体" pitchFamily="49" charset="-122"/>
                <a:ea typeface="楷体" pitchFamily="49" charset="-122"/>
              </a:rPr>
              <a:t>运行在网络主机（端系统）中的 “用户空间”</a:t>
            </a:r>
            <a:endParaRPr lang="zh-CN" altLang="en-US" b="1" kern="0" dirty="0">
              <a:solidFill>
                <a:srgbClr val="FF0000"/>
              </a:solidFill>
              <a:latin typeface="楷体" pitchFamily="49" charset="-122"/>
              <a:ea typeface="楷体" pitchFamily="49" charset="-122"/>
            </a:endParaRPr>
          </a:p>
          <a:p>
            <a:pPr marL="669925" lvl="1" indent="-325438">
              <a:spcBef>
                <a:spcPct val="20000"/>
              </a:spcBef>
              <a:buClr>
                <a:schemeClr val="accent2"/>
              </a:buClr>
              <a:buSzPct val="60000"/>
              <a:buFont typeface="Wingdings" pitchFamily="2" charset="2"/>
              <a:buChar char="q"/>
              <a:defRPr/>
            </a:pPr>
            <a:r>
              <a:rPr lang="zh-CN" altLang="en-US" b="1" kern="0" dirty="0">
                <a:latin typeface="楷体" pitchFamily="49" charset="-122"/>
                <a:ea typeface="楷体" pitchFamily="49" charset="-122"/>
              </a:rPr>
              <a:t>在应用程序间交换报文</a:t>
            </a:r>
            <a:endParaRPr lang="en-US" altLang="zh-CN" b="1" kern="0" dirty="0">
              <a:latin typeface="楷体" pitchFamily="49" charset="-122"/>
              <a:ea typeface="楷体" pitchFamily="49" charset="-122"/>
            </a:endParaRPr>
          </a:p>
          <a:p>
            <a:pPr marL="669925" lvl="1" indent="-325438">
              <a:spcBef>
                <a:spcPct val="20000"/>
              </a:spcBef>
              <a:buClr>
                <a:schemeClr val="accent2"/>
              </a:buClr>
              <a:buSzPct val="60000"/>
              <a:buFont typeface="Wingdings" pitchFamily="2" charset="2"/>
              <a:buChar char="q"/>
              <a:defRPr/>
            </a:pPr>
            <a:r>
              <a:rPr lang="en-US" altLang="zh-CN" b="1" kern="0" dirty="0">
                <a:latin typeface="楷体" pitchFamily="49" charset="-122"/>
                <a:ea typeface="楷体" pitchFamily="49" charset="-122"/>
              </a:rPr>
              <a:t>e.g., email, ftp, Web</a:t>
            </a:r>
          </a:p>
          <a:p>
            <a:pPr marL="669925" lvl="1" indent="-325438">
              <a:spcBef>
                <a:spcPct val="20000"/>
              </a:spcBef>
              <a:buClr>
                <a:schemeClr val="accent2"/>
              </a:buClr>
              <a:buSzPct val="60000"/>
              <a:buFont typeface="Wingdings" pitchFamily="2" charset="2"/>
              <a:buNone/>
              <a:defRPr/>
            </a:pPr>
            <a:endParaRPr lang="en-US" altLang="zh-CN" b="1" kern="0" dirty="0">
              <a:latin typeface="楷体" pitchFamily="49" charset="-122"/>
              <a:ea typeface="楷体" pitchFamily="49" charset="-122"/>
            </a:endParaRPr>
          </a:p>
          <a:p>
            <a:pPr marL="342900" indent="-342900">
              <a:spcBef>
                <a:spcPct val="20000"/>
              </a:spcBef>
              <a:buClr>
                <a:schemeClr val="accent1"/>
              </a:buClr>
              <a:buSzPct val="65000"/>
              <a:buFont typeface="Wingdings" pitchFamily="2" charset="2"/>
              <a:buNone/>
              <a:defRPr/>
            </a:pPr>
            <a:r>
              <a:rPr lang="zh-CN" altLang="en-US" sz="2000" b="1" kern="0" dirty="0">
                <a:latin typeface="楷体" pitchFamily="49" charset="-122"/>
                <a:ea typeface="楷体" pitchFamily="49" charset="-122"/>
              </a:rPr>
              <a:t>应用层协议：</a:t>
            </a:r>
            <a:endParaRPr lang="en-US" altLang="zh-CN" sz="2000" b="1" kern="0" dirty="0">
              <a:solidFill>
                <a:srgbClr val="FF0000"/>
              </a:solidFill>
              <a:latin typeface="楷体" pitchFamily="49" charset="-122"/>
              <a:ea typeface="楷体" pitchFamily="49" charset="-122"/>
            </a:endParaRPr>
          </a:p>
          <a:p>
            <a:pPr marL="669925" lvl="1" indent="-325438">
              <a:spcBef>
                <a:spcPct val="20000"/>
              </a:spcBef>
              <a:buClr>
                <a:schemeClr val="accent2"/>
              </a:buClr>
              <a:buSzPct val="60000"/>
              <a:buFont typeface="Wingdings" pitchFamily="2" charset="2"/>
              <a:buChar char="q"/>
              <a:defRPr/>
            </a:pPr>
            <a:r>
              <a:rPr lang="zh-CN" altLang="en-US" b="1" kern="0" dirty="0">
                <a:latin typeface="楷体" pitchFamily="49" charset="-122"/>
                <a:ea typeface="楷体" pitchFamily="49" charset="-122"/>
              </a:rPr>
              <a:t>网络应用程序的一个“组成部分”</a:t>
            </a:r>
          </a:p>
          <a:p>
            <a:pPr marL="669925" lvl="1" indent="-325438">
              <a:spcBef>
                <a:spcPct val="20000"/>
              </a:spcBef>
              <a:buClr>
                <a:schemeClr val="accent2"/>
              </a:buClr>
              <a:buSzPct val="60000"/>
              <a:buFont typeface="Wingdings" pitchFamily="2" charset="2"/>
              <a:buChar char="q"/>
              <a:defRPr/>
            </a:pPr>
            <a:r>
              <a:rPr lang="zh-CN" altLang="en-US" b="1" kern="0" dirty="0">
                <a:latin typeface="楷体" pitchFamily="49" charset="-122"/>
                <a:ea typeface="楷体" pitchFamily="49" charset="-122"/>
              </a:rPr>
              <a:t>定义应用程序需交换的报文 和所需采取的动作</a:t>
            </a:r>
          </a:p>
          <a:p>
            <a:pPr marL="669925" lvl="1" indent="-325438">
              <a:spcBef>
                <a:spcPct val="20000"/>
              </a:spcBef>
              <a:buClr>
                <a:schemeClr val="accent2"/>
              </a:buClr>
              <a:buSzPct val="60000"/>
              <a:buFont typeface="Wingdings" pitchFamily="2" charset="2"/>
              <a:buChar char="q"/>
              <a:defRPr/>
            </a:pPr>
            <a:r>
              <a:rPr lang="zh-CN" altLang="en-US" b="1" kern="0" dirty="0">
                <a:latin typeface="楷体" pitchFamily="49" charset="-122"/>
                <a:ea typeface="楷体" pitchFamily="49" charset="-122"/>
              </a:rPr>
              <a:t>使用较低层次（运输层）所提供的通信服务 </a:t>
            </a:r>
            <a:r>
              <a:rPr lang="en-US" altLang="zh-CN" b="1" kern="0" dirty="0">
                <a:latin typeface="楷体" pitchFamily="49" charset="-122"/>
                <a:ea typeface="楷体" pitchFamily="49" charset="-122"/>
              </a:rPr>
              <a:t>(TCP, UDP)</a:t>
            </a:r>
          </a:p>
        </p:txBody>
      </p:sp>
      <p:sp>
        <p:nvSpPr>
          <p:cNvPr id="2" name="灯片编号占位符 1">
            <a:extLst>
              <a:ext uri="{FF2B5EF4-FFF2-40B4-BE49-F238E27FC236}">
                <a16:creationId xmlns:a16="http://schemas.microsoft.com/office/drawing/2014/main" id="{A8A549B8-7AA3-4F8A-B526-0811FF709FC0}"/>
              </a:ext>
            </a:extLst>
          </p:cNvPr>
          <p:cNvSpPr>
            <a:spLocks noGrp="1"/>
          </p:cNvSpPr>
          <p:nvPr>
            <p:ph type="sldNum" sz="quarter" idx="12"/>
          </p:nvPr>
        </p:nvSpPr>
        <p:spPr/>
        <p:txBody>
          <a:bodyPr/>
          <a:lstStyle/>
          <a:p>
            <a:fld id="{91F2D4EF-46D4-4764-B373-FC59CD1D281E}" type="slidenum">
              <a:rPr lang="zh-CN" altLang="en-US" smtClean="0"/>
              <a:t>19</a:t>
            </a:fld>
            <a:endParaRPr lang="zh-CN" altLang="en-US"/>
          </a:p>
        </p:txBody>
      </p:sp>
    </p:spTree>
    <p:extLst>
      <p:ext uri="{BB962C8B-B14F-4D97-AF65-F5344CB8AC3E}">
        <p14:creationId xmlns:p14="http://schemas.microsoft.com/office/powerpoint/2010/main" val="403121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dissolve">
                                      <p:cBhvr>
                                        <p:cTn id="12" dur="5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0">
                                            <p:txEl>
                                              <p:pRg st="0" end="0"/>
                                            </p:txEl>
                                          </p:spTgt>
                                        </p:tgtEl>
                                        <p:attrNameLst>
                                          <p:attrName>style.visibility</p:attrName>
                                        </p:attrNameLst>
                                      </p:cBhvr>
                                      <p:to>
                                        <p:strVal val="visible"/>
                                      </p:to>
                                    </p:set>
                                    <p:animEffect transition="in" filter="box(in)">
                                      <p:cBhvr>
                                        <p:cTn id="17" dur="500"/>
                                        <p:tgtEl>
                                          <p:spTgt spid="270">
                                            <p:txEl>
                                              <p:pRg st="0" end="0"/>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70">
                                            <p:txEl>
                                              <p:pRg st="1" end="1"/>
                                            </p:txEl>
                                          </p:spTgt>
                                        </p:tgtEl>
                                        <p:attrNameLst>
                                          <p:attrName>style.visibility</p:attrName>
                                        </p:attrNameLst>
                                      </p:cBhvr>
                                      <p:to>
                                        <p:strVal val="visible"/>
                                      </p:to>
                                    </p:set>
                                    <p:animEffect transition="in" filter="box(in)">
                                      <p:cBhvr>
                                        <p:cTn id="20" dur="500"/>
                                        <p:tgtEl>
                                          <p:spTgt spid="270">
                                            <p:txEl>
                                              <p:pRg st="1" end="1"/>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70">
                                            <p:txEl>
                                              <p:pRg st="2" end="2"/>
                                            </p:txEl>
                                          </p:spTgt>
                                        </p:tgtEl>
                                        <p:attrNameLst>
                                          <p:attrName>style.visibility</p:attrName>
                                        </p:attrNameLst>
                                      </p:cBhvr>
                                      <p:to>
                                        <p:strVal val="visible"/>
                                      </p:to>
                                    </p:set>
                                    <p:animEffect transition="in" filter="box(in)">
                                      <p:cBhvr>
                                        <p:cTn id="23" dur="500"/>
                                        <p:tgtEl>
                                          <p:spTgt spid="270">
                                            <p:txEl>
                                              <p:pRg st="2" end="2"/>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70">
                                            <p:txEl>
                                              <p:pRg st="3" end="3"/>
                                            </p:txEl>
                                          </p:spTgt>
                                        </p:tgtEl>
                                        <p:attrNameLst>
                                          <p:attrName>style.visibility</p:attrName>
                                        </p:attrNameLst>
                                      </p:cBhvr>
                                      <p:to>
                                        <p:strVal val="visible"/>
                                      </p:to>
                                    </p:set>
                                    <p:animEffect transition="in" filter="box(in)">
                                      <p:cBhvr>
                                        <p:cTn id="26" dur="500"/>
                                        <p:tgtEl>
                                          <p:spTgt spid="27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70">
                                            <p:txEl>
                                              <p:pRg st="5" end="5"/>
                                            </p:txEl>
                                          </p:spTgt>
                                        </p:tgtEl>
                                        <p:attrNameLst>
                                          <p:attrName>style.visibility</p:attrName>
                                        </p:attrNameLst>
                                      </p:cBhvr>
                                      <p:to>
                                        <p:strVal val="visible"/>
                                      </p:to>
                                    </p:set>
                                    <p:animEffect transition="in" filter="box(in)">
                                      <p:cBhvr>
                                        <p:cTn id="31" dur="500"/>
                                        <p:tgtEl>
                                          <p:spTgt spid="270">
                                            <p:txEl>
                                              <p:pRg st="5" end="5"/>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70">
                                            <p:txEl>
                                              <p:pRg st="6" end="6"/>
                                            </p:txEl>
                                          </p:spTgt>
                                        </p:tgtEl>
                                        <p:attrNameLst>
                                          <p:attrName>style.visibility</p:attrName>
                                        </p:attrNameLst>
                                      </p:cBhvr>
                                      <p:to>
                                        <p:strVal val="visible"/>
                                      </p:to>
                                    </p:set>
                                    <p:animEffect transition="in" filter="box(in)">
                                      <p:cBhvr>
                                        <p:cTn id="34" dur="500"/>
                                        <p:tgtEl>
                                          <p:spTgt spid="270">
                                            <p:txEl>
                                              <p:pRg st="6" end="6"/>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70">
                                            <p:txEl>
                                              <p:pRg st="7" end="7"/>
                                            </p:txEl>
                                          </p:spTgt>
                                        </p:tgtEl>
                                        <p:attrNameLst>
                                          <p:attrName>style.visibility</p:attrName>
                                        </p:attrNameLst>
                                      </p:cBhvr>
                                      <p:to>
                                        <p:strVal val="visible"/>
                                      </p:to>
                                    </p:set>
                                    <p:animEffect transition="in" filter="box(in)">
                                      <p:cBhvr>
                                        <p:cTn id="37" dur="500"/>
                                        <p:tgtEl>
                                          <p:spTgt spid="270">
                                            <p:txEl>
                                              <p:pRg st="7" end="7"/>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270">
                                            <p:txEl>
                                              <p:pRg st="8" end="8"/>
                                            </p:txEl>
                                          </p:spTgt>
                                        </p:tgtEl>
                                        <p:attrNameLst>
                                          <p:attrName>style.visibility</p:attrName>
                                        </p:attrNameLst>
                                      </p:cBhvr>
                                      <p:to>
                                        <p:strVal val="visible"/>
                                      </p:to>
                                    </p:set>
                                    <p:animEffect transition="in" filter="box(in)">
                                      <p:cBhvr>
                                        <p:cTn id="40" dur="500"/>
                                        <p:tgtEl>
                                          <p:spTgt spid="2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765093" y="2398988"/>
            <a:ext cx="5130062" cy="2322673"/>
            <a:chOff x="2822119" y="2519622"/>
            <a:chExt cx="5130062" cy="2322673"/>
          </a:xfrm>
        </p:grpSpPr>
        <p:grpSp>
          <p:nvGrpSpPr>
            <p:cNvPr id="9" name="组合 8"/>
            <p:cNvGrpSpPr/>
            <p:nvPr/>
          </p:nvGrpSpPr>
          <p:grpSpPr>
            <a:xfrm>
              <a:off x="2822119" y="2519622"/>
              <a:ext cx="5130062" cy="1739049"/>
              <a:chOff x="2116591" y="1889716"/>
              <a:chExt cx="3847550" cy="1304287"/>
            </a:xfrm>
          </p:grpSpPr>
          <p:sp>
            <p:nvSpPr>
              <p:cNvPr id="11" name="矩形 10"/>
              <p:cNvSpPr/>
              <p:nvPr/>
            </p:nvSpPr>
            <p:spPr>
              <a:xfrm>
                <a:off x="2116591" y="1889716"/>
                <a:ext cx="3532461" cy="777905"/>
              </a:xfrm>
              <a:prstGeom prst="rect">
                <a:avLst/>
              </a:prstGeom>
            </p:spPr>
            <p:txBody>
              <a:bodyPr wrap="none">
                <a:spAutoFit/>
              </a:bodyPr>
              <a:lstStyle/>
              <a:p>
                <a:pPr algn="ctr">
                  <a:lnSpc>
                    <a:spcPct val="110000"/>
                  </a:lnSpc>
                </a:pPr>
                <a:r>
                  <a:rPr lang="zh-CN" altLang="en-US" sz="60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000" dirty="0">
                    <a:solidFill>
                      <a:schemeClr val="tx1">
                        <a:lumMod val="85000"/>
                        <a:lumOff val="15000"/>
                      </a:schemeClr>
                    </a:solidFill>
                    <a:latin typeface="造字工房朗倩（非商用）常规体" pitchFamily="50" charset="-122"/>
                    <a:ea typeface="造字工房朗倩（非商用）常规体" pitchFamily="50" charset="-122"/>
                  </a:rPr>
                  <a:t>2</a:t>
                </a:r>
                <a:r>
                  <a:rPr lang="zh-CN" altLang="en-US" sz="60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0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000" dirty="0">
                    <a:solidFill>
                      <a:schemeClr val="tx1">
                        <a:lumMod val="85000"/>
                        <a:lumOff val="15000"/>
                      </a:schemeClr>
                    </a:solidFill>
                    <a:latin typeface="造字工房朗倩（非商用）常规体" pitchFamily="50" charset="-122"/>
                    <a:ea typeface="造字工房朗倩（非商用）常规体" pitchFamily="50" charset="-122"/>
                  </a:rPr>
                  <a:t>应用层</a:t>
                </a:r>
              </a:p>
            </p:txBody>
          </p:sp>
          <p:sp>
            <p:nvSpPr>
              <p:cNvPr id="12" name="矩形 11"/>
              <p:cNvSpPr/>
              <p:nvPr/>
            </p:nvSpPr>
            <p:spPr>
              <a:xfrm>
                <a:off x="3265405" y="2662225"/>
                <a:ext cx="2698736" cy="438581"/>
              </a:xfrm>
              <a:prstGeom prst="rect">
                <a:avLst/>
              </a:prstGeom>
            </p:spPr>
            <p:txBody>
              <a:bodyPr wrap="squar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pplication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856404" y="2306595"/>
                <a:ext cx="583333" cy="807914"/>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A</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flipV="1">
                <a:off x="2557729" y="3194002"/>
                <a:ext cx="3169566" cy="1"/>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91133" y="413440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772ACC66-0D5F-4107-B9E6-8EB5BAD36C1B}"/>
              </a:ext>
            </a:extLst>
          </p:cNvPr>
          <p:cNvSpPr>
            <a:spLocks noGrp="1"/>
          </p:cNvSpPr>
          <p:nvPr>
            <p:ph type="sldNum" sz="quarter" idx="12"/>
          </p:nvPr>
        </p:nvSpPr>
        <p:spPr/>
        <p:txBody>
          <a:bodyPr/>
          <a:lstStyle/>
          <a:p>
            <a:fld id="{91F2D4EF-46D4-4764-B373-FC59CD1D281E}" type="slidenum">
              <a:rPr lang="zh-CN" altLang="en-US" smtClean="0"/>
              <a:t>2</a:t>
            </a:fld>
            <a:endParaRPr lang="zh-CN" altLang="en-US"/>
          </a:p>
        </p:txBody>
      </p:sp>
    </p:spTree>
    <p:extLst>
      <p:ext uri="{BB962C8B-B14F-4D97-AF65-F5344CB8AC3E}">
        <p14:creationId xmlns:p14="http://schemas.microsoft.com/office/powerpoint/2010/main" val="291687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430213" y="0"/>
            <a:ext cx="6054993" cy="1428589"/>
            <a:chOff x="551030" y="-368704"/>
            <a:chExt cx="6054993" cy="1428589"/>
          </a:xfrm>
        </p:grpSpPr>
        <p:grpSp>
          <p:nvGrpSpPr>
            <p:cNvPr id="29" name="组合 28"/>
            <p:cNvGrpSpPr/>
            <p:nvPr/>
          </p:nvGrpSpPr>
          <p:grpSpPr>
            <a:xfrm>
              <a:off x="1201631" y="303925"/>
              <a:ext cx="5404392" cy="687997"/>
              <a:chOff x="1839058" y="967769"/>
              <a:chExt cx="5404392" cy="687997"/>
            </a:xfrm>
          </p:grpSpPr>
          <p:sp>
            <p:nvSpPr>
              <p:cNvPr id="31" name="矩形: 圆角 30"/>
              <p:cNvSpPr/>
              <p:nvPr/>
            </p:nvSpPr>
            <p:spPr>
              <a:xfrm>
                <a:off x="1839058" y="967769"/>
                <a:ext cx="540439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2322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应用层协议定义了</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1" name="组合 40"/>
          <p:cNvGrpSpPr/>
          <p:nvPr/>
        </p:nvGrpSpPr>
        <p:grpSpPr>
          <a:xfrm>
            <a:off x="967362" y="1746140"/>
            <a:ext cx="3336376" cy="549121"/>
            <a:chOff x="954099" y="4444876"/>
            <a:chExt cx="3336376" cy="549121"/>
          </a:xfrm>
        </p:grpSpPr>
        <p:grpSp>
          <p:nvGrpSpPr>
            <p:cNvPr id="42" name="组合 41"/>
            <p:cNvGrpSpPr/>
            <p:nvPr/>
          </p:nvGrpSpPr>
          <p:grpSpPr>
            <a:xfrm>
              <a:off x="954099" y="4444876"/>
              <a:ext cx="529471" cy="523220"/>
              <a:chOff x="737414" y="3164436"/>
              <a:chExt cx="1923001" cy="1900298"/>
            </a:xfrm>
          </p:grpSpPr>
          <p:sp>
            <p:nvSpPr>
              <p:cNvPr id="44" name="椭圆 43"/>
              <p:cNvSpPr/>
              <p:nvPr/>
            </p:nvSpPr>
            <p:spPr>
              <a:xfrm>
                <a:off x="737414" y="3164436"/>
                <a:ext cx="1900298" cy="1900298"/>
              </a:xfrm>
              <a:prstGeom prst="ellipse">
                <a:avLst/>
              </a:prstGeom>
              <a:solidFill>
                <a:srgbClr val="009FF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Text Box 79"/>
              <p:cNvSpPr txBox="1">
                <a:spLocks noChangeArrowheads="1"/>
              </p:cNvSpPr>
              <p:nvPr/>
            </p:nvSpPr>
            <p:spPr bwMode="auto">
              <a:xfrm>
                <a:off x="760117" y="3227998"/>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01</a:t>
                </a:r>
                <a:endParaRPr kumimoji="1"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文本框 42"/>
            <p:cNvSpPr txBox="1"/>
            <p:nvPr/>
          </p:nvSpPr>
          <p:spPr>
            <a:xfrm>
              <a:off x="1538538" y="4462377"/>
              <a:ext cx="2751937" cy="531620"/>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交换的报文类型</a:t>
              </a:r>
            </a:p>
          </p:txBody>
        </p:sp>
      </p:grpSp>
      <p:grpSp>
        <p:nvGrpSpPr>
          <p:cNvPr id="46" name="组合 45"/>
          <p:cNvGrpSpPr/>
          <p:nvPr/>
        </p:nvGrpSpPr>
        <p:grpSpPr>
          <a:xfrm>
            <a:off x="966508" y="2533689"/>
            <a:ext cx="3922521" cy="542428"/>
            <a:chOff x="945108" y="5534862"/>
            <a:chExt cx="3922521" cy="542428"/>
          </a:xfrm>
        </p:grpSpPr>
        <p:grpSp>
          <p:nvGrpSpPr>
            <p:cNvPr id="47" name="组合 46"/>
            <p:cNvGrpSpPr/>
            <p:nvPr/>
          </p:nvGrpSpPr>
          <p:grpSpPr>
            <a:xfrm>
              <a:off x="945108" y="5554070"/>
              <a:ext cx="532211" cy="523220"/>
              <a:chOff x="704759" y="3164436"/>
              <a:chExt cx="1932953" cy="1900298"/>
            </a:xfrm>
          </p:grpSpPr>
          <p:sp>
            <p:nvSpPr>
              <p:cNvPr id="49" name="椭圆 48"/>
              <p:cNvSpPr/>
              <p:nvPr/>
            </p:nvSpPr>
            <p:spPr>
              <a:xfrm>
                <a:off x="737414" y="3164436"/>
                <a:ext cx="1900298" cy="1900298"/>
              </a:xfrm>
              <a:prstGeom prst="ellipse">
                <a:avLst/>
              </a:prstGeom>
              <a:solidFill>
                <a:srgbClr val="FFC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Text Box 79"/>
              <p:cNvSpPr txBox="1">
                <a:spLocks noChangeArrowheads="1"/>
              </p:cNvSpPr>
              <p:nvPr/>
            </p:nvSpPr>
            <p:spPr bwMode="auto">
              <a:xfrm>
                <a:off x="704759" y="3262593"/>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02</a:t>
                </a:r>
                <a:endParaRPr kumimoji="1" lang="zh-CN" altLang="en-US"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8" name="文本框 47"/>
            <p:cNvSpPr txBox="1"/>
            <p:nvPr/>
          </p:nvSpPr>
          <p:spPr>
            <a:xfrm>
              <a:off x="1545761" y="5534862"/>
              <a:ext cx="3321868"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各种报文类型的语法</a:t>
              </a:r>
              <a:endParaRPr lang="zh-CN" altLang="en-US" sz="2400" dirty="0">
                <a:latin typeface="思源黑体 CN Normal" panose="020B0400000000000000" pitchFamily="34" charset="-122"/>
                <a:ea typeface="思源黑体 CN Normal" panose="020B0400000000000000" pitchFamily="34" charset="-122"/>
              </a:endParaRPr>
            </a:p>
          </p:txBody>
        </p:sp>
      </p:grpSp>
      <p:grpSp>
        <p:nvGrpSpPr>
          <p:cNvPr id="61" name="组合 60"/>
          <p:cNvGrpSpPr/>
          <p:nvPr/>
        </p:nvGrpSpPr>
        <p:grpSpPr>
          <a:xfrm>
            <a:off x="973613" y="3350770"/>
            <a:ext cx="3336376" cy="549121"/>
            <a:chOff x="954099" y="4444876"/>
            <a:chExt cx="3336376" cy="549121"/>
          </a:xfrm>
        </p:grpSpPr>
        <p:grpSp>
          <p:nvGrpSpPr>
            <p:cNvPr id="62" name="组合 61"/>
            <p:cNvGrpSpPr/>
            <p:nvPr/>
          </p:nvGrpSpPr>
          <p:grpSpPr>
            <a:xfrm>
              <a:off x="954099" y="4444876"/>
              <a:ext cx="529471" cy="523220"/>
              <a:chOff x="737414" y="3164436"/>
              <a:chExt cx="1923001" cy="1900298"/>
            </a:xfrm>
          </p:grpSpPr>
          <p:sp>
            <p:nvSpPr>
              <p:cNvPr id="64" name="椭圆 63"/>
              <p:cNvSpPr/>
              <p:nvPr/>
            </p:nvSpPr>
            <p:spPr>
              <a:xfrm>
                <a:off x="737414" y="3164436"/>
                <a:ext cx="1900298" cy="1900298"/>
              </a:xfrm>
              <a:prstGeom prst="ellipse">
                <a:avLst/>
              </a:prstGeom>
              <a:solidFill>
                <a:srgbClr val="009FF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5" name="Text Box 79"/>
              <p:cNvSpPr txBox="1">
                <a:spLocks noChangeArrowheads="1"/>
              </p:cNvSpPr>
              <p:nvPr/>
            </p:nvSpPr>
            <p:spPr bwMode="auto">
              <a:xfrm>
                <a:off x="760117" y="3227998"/>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03</a:t>
                </a:r>
                <a:endParaRPr kumimoji="1"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3" name="文本框 62"/>
            <p:cNvSpPr txBox="1"/>
            <p:nvPr/>
          </p:nvSpPr>
          <p:spPr>
            <a:xfrm>
              <a:off x="1538538" y="4462377"/>
              <a:ext cx="2751937" cy="531620"/>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字段的语义</a:t>
              </a:r>
            </a:p>
          </p:txBody>
        </p:sp>
      </p:grpSp>
      <p:grpSp>
        <p:nvGrpSpPr>
          <p:cNvPr id="67" name="组合 66"/>
          <p:cNvGrpSpPr/>
          <p:nvPr/>
        </p:nvGrpSpPr>
        <p:grpSpPr>
          <a:xfrm>
            <a:off x="972759" y="4138319"/>
            <a:ext cx="6609727" cy="542428"/>
            <a:chOff x="945108" y="5534862"/>
            <a:chExt cx="6609727" cy="542428"/>
          </a:xfrm>
        </p:grpSpPr>
        <p:grpSp>
          <p:nvGrpSpPr>
            <p:cNvPr id="71" name="组合 70"/>
            <p:cNvGrpSpPr/>
            <p:nvPr/>
          </p:nvGrpSpPr>
          <p:grpSpPr>
            <a:xfrm>
              <a:off x="945108" y="5554070"/>
              <a:ext cx="532211" cy="523220"/>
              <a:chOff x="704759" y="3164436"/>
              <a:chExt cx="1932953" cy="1900298"/>
            </a:xfrm>
          </p:grpSpPr>
          <p:sp>
            <p:nvSpPr>
              <p:cNvPr id="74" name="椭圆 73"/>
              <p:cNvSpPr/>
              <p:nvPr/>
            </p:nvSpPr>
            <p:spPr>
              <a:xfrm>
                <a:off x="737414" y="3164436"/>
                <a:ext cx="1900298" cy="1900298"/>
              </a:xfrm>
              <a:prstGeom prst="ellipse">
                <a:avLst/>
              </a:prstGeom>
              <a:solidFill>
                <a:srgbClr val="FFC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5" name="Text Box 79"/>
              <p:cNvSpPr txBox="1">
                <a:spLocks noChangeArrowheads="1"/>
              </p:cNvSpPr>
              <p:nvPr/>
            </p:nvSpPr>
            <p:spPr bwMode="auto">
              <a:xfrm>
                <a:off x="704759" y="3262593"/>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04</a:t>
                </a:r>
                <a:endParaRPr kumimoji="1" lang="zh-CN" altLang="en-US"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3" name="文本框 72"/>
            <p:cNvSpPr txBox="1"/>
            <p:nvPr/>
          </p:nvSpPr>
          <p:spPr>
            <a:xfrm>
              <a:off x="1545761" y="5534862"/>
              <a:ext cx="6009074" cy="531620"/>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进程何时、如何发送报文及对报文进行响应</a:t>
              </a:r>
            </a:p>
          </p:txBody>
        </p:sp>
      </p:grpSp>
      <p:grpSp>
        <p:nvGrpSpPr>
          <p:cNvPr id="76" name="组合 75"/>
          <p:cNvGrpSpPr/>
          <p:nvPr/>
        </p:nvGrpSpPr>
        <p:grpSpPr>
          <a:xfrm>
            <a:off x="5670895" y="2463247"/>
            <a:ext cx="5267396" cy="965753"/>
            <a:chOff x="2195032" y="2533650"/>
            <a:chExt cx="5267396" cy="1328789"/>
          </a:xfrm>
        </p:grpSpPr>
        <p:sp>
          <p:nvSpPr>
            <p:cNvPr id="77" name="矩形: 圆角 76"/>
            <p:cNvSpPr/>
            <p:nvPr/>
          </p:nvSpPr>
          <p:spPr>
            <a:xfrm>
              <a:off x="2195032" y="2533650"/>
              <a:ext cx="5267396" cy="1328789"/>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p:cNvSpPr txBox="1"/>
            <p:nvPr/>
          </p:nvSpPr>
          <p:spPr>
            <a:xfrm>
              <a:off x="2746113" y="2856726"/>
              <a:ext cx="4315052"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应用层协议 ≠ 网络应用</a:t>
              </a:r>
            </a:p>
          </p:txBody>
        </p:sp>
        <p:sp>
          <p:nvSpPr>
            <p:cNvPr id="79" name="矩形: 圆角 78"/>
            <p:cNvSpPr/>
            <p:nvPr/>
          </p:nvSpPr>
          <p:spPr>
            <a:xfrm>
              <a:off x="2295947" y="2674052"/>
              <a:ext cx="5066878"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70579324-3811-49A0-BD69-2CA9DA5F84C0}"/>
              </a:ext>
            </a:extLst>
          </p:cNvPr>
          <p:cNvSpPr>
            <a:spLocks noGrp="1"/>
          </p:cNvSpPr>
          <p:nvPr>
            <p:ph type="sldNum" sz="quarter" idx="12"/>
          </p:nvPr>
        </p:nvSpPr>
        <p:spPr/>
        <p:txBody>
          <a:bodyPr/>
          <a:lstStyle/>
          <a:p>
            <a:fld id="{91F2D4EF-46D4-4764-B373-FC59CD1D281E}" type="slidenum">
              <a:rPr lang="zh-CN" altLang="en-US" smtClean="0"/>
              <a:t>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76"/>
                                        </p:tgtEl>
                                        <p:attrNameLst>
                                          <p:attrName>style.visibility</p:attrName>
                                        </p:attrNameLst>
                                      </p:cBhvr>
                                      <p:to>
                                        <p:strVal val="visible"/>
                                      </p:to>
                                    </p:set>
                                    <p:anim calcmode="lin" valueType="num">
                                      <p:cBhvr additive="base">
                                        <p:cTn id="28" dur="500"/>
                                        <p:tgtEl>
                                          <p:spTgt spid="76"/>
                                        </p:tgtEl>
                                        <p:attrNameLst>
                                          <p:attrName>ppt_x</p:attrName>
                                        </p:attrNameLst>
                                      </p:cBhvr>
                                      <p:tavLst>
                                        <p:tav tm="0">
                                          <p:val>
                                            <p:strVal val="#ppt_x-#ppt_w*1.125000"/>
                                          </p:val>
                                        </p:tav>
                                        <p:tav tm="100000">
                                          <p:val>
                                            <p:strVal val="#ppt_x"/>
                                          </p:val>
                                        </p:tav>
                                      </p:tavLst>
                                    </p:anim>
                                    <p:animEffect transition="in" filter="wipe(right)">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291667" y="0"/>
            <a:ext cx="11209453" cy="1784135"/>
            <a:chOff x="551030" y="-368704"/>
            <a:chExt cx="11209453" cy="1784135"/>
          </a:xfrm>
        </p:grpSpPr>
        <p:grpSp>
          <p:nvGrpSpPr>
            <p:cNvPr id="29" name="组合 28"/>
            <p:cNvGrpSpPr/>
            <p:nvPr/>
          </p:nvGrpSpPr>
          <p:grpSpPr>
            <a:xfrm>
              <a:off x="1201631" y="174679"/>
              <a:ext cx="10558852" cy="1240752"/>
              <a:chOff x="1839058" y="838523"/>
              <a:chExt cx="10558852" cy="1240752"/>
            </a:xfrm>
          </p:grpSpPr>
          <p:sp>
            <p:nvSpPr>
              <p:cNvPr id="31" name="矩形: 圆角 30"/>
              <p:cNvSpPr/>
              <p:nvPr/>
            </p:nvSpPr>
            <p:spPr>
              <a:xfrm>
                <a:off x="1839058" y="838523"/>
                <a:ext cx="10558852" cy="1202291"/>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33689" y="878946"/>
                <a:ext cx="9327341"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因特网会给网络应用提供很多不同类型的服务，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你的网络应用需要哪些服务呢？</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 name="组合 16"/>
          <p:cNvGrpSpPr/>
          <p:nvPr/>
        </p:nvGrpSpPr>
        <p:grpSpPr>
          <a:xfrm>
            <a:off x="2491353" y="2264422"/>
            <a:ext cx="3280206" cy="584775"/>
            <a:chOff x="1263765" y="4127662"/>
            <a:chExt cx="2742830" cy="584775"/>
          </a:xfrm>
        </p:grpSpPr>
        <p:sp>
          <p:nvSpPr>
            <p:cNvPr id="18" name="矩形: 圆角 17"/>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数据的可靠传输</a:t>
              </a:r>
            </a:p>
          </p:txBody>
        </p:sp>
      </p:grpSp>
      <p:sp>
        <p:nvSpPr>
          <p:cNvPr id="20" name="Text Box 79"/>
          <p:cNvSpPr txBox="1">
            <a:spLocks noChangeArrowheads="1"/>
          </p:cNvSpPr>
          <p:nvPr/>
        </p:nvSpPr>
        <p:spPr bwMode="auto">
          <a:xfrm>
            <a:off x="5771557" y="2332552"/>
            <a:ext cx="4184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你的网络应用是否需要？</a:t>
            </a:r>
          </a:p>
        </p:txBody>
      </p:sp>
      <p:grpSp>
        <p:nvGrpSpPr>
          <p:cNvPr id="21" name="组合 20"/>
          <p:cNvGrpSpPr/>
          <p:nvPr/>
        </p:nvGrpSpPr>
        <p:grpSpPr>
          <a:xfrm>
            <a:off x="2491353" y="3136612"/>
            <a:ext cx="3280206" cy="584775"/>
            <a:chOff x="1263765" y="4127662"/>
            <a:chExt cx="2742830" cy="584775"/>
          </a:xfrm>
        </p:grpSpPr>
        <p:sp>
          <p:nvSpPr>
            <p:cNvPr id="22" name="矩形: 圆角 21"/>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tx1">
                      <a:lumMod val="95000"/>
                      <a:lumOff val="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带宽的自动控制</a:t>
              </a:r>
            </a:p>
          </p:txBody>
        </p:sp>
      </p:grpSp>
      <p:sp>
        <p:nvSpPr>
          <p:cNvPr id="24" name="Text Box 79"/>
          <p:cNvSpPr txBox="1">
            <a:spLocks noChangeArrowheads="1"/>
          </p:cNvSpPr>
          <p:nvPr/>
        </p:nvSpPr>
        <p:spPr bwMode="auto">
          <a:xfrm>
            <a:off x="5771557" y="3204743"/>
            <a:ext cx="4184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你的网络应用是否带宽敏感？</a:t>
            </a:r>
          </a:p>
        </p:txBody>
      </p:sp>
      <p:grpSp>
        <p:nvGrpSpPr>
          <p:cNvPr id="25" name="组合 24"/>
          <p:cNvGrpSpPr/>
          <p:nvPr/>
        </p:nvGrpSpPr>
        <p:grpSpPr>
          <a:xfrm>
            <a:off x="2491352" y="4036510"/>
            <a:ext cx="3280206" cy="584775"/>
            <a:chOff x="1263765" y="4127662"/>
            <a:chExt cx="2742830" cy="584775"/>
          </a:xfrm>
        </p:grpSpPr>
        <p:sp>
          <p:nvSpPr>
            <p:cNvPr id="26" name="矩形: 圆角 25"/>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传输和反馈的实时性</a:t>
              </a:r>
            </a:p>
          </p:txBody>
        </p:sp>
      </p:grpSp>
      <p:grpSp>
        <p:nvGrpSpPr>
          <p:cNvPr id="33" name="组合 32"/>
          <p:cNvGrpSpPr/>
          <p:nvPr/>
        </p:nvGrpSpPr>
        <p:grpSpPr>
          <a:xfrm>
            <a:off x="2491352" y="4908700"/>
            <a:ext cx="3280206" cy="584775"/>
            <a:chOff x="1263765" y="4127662"/>
            <a:chExt cx="2742830" cy="584775"/>
          </a:xfrm>
        </p:grpSpPr>
        <p:sp>
          <p:nvSpPr>
            <p:cNvPr id="34" name="矩形: 圆角 33"/>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tx1">
                      <a:lumMod val="95000"/>
                      <a:lumOff val="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安全性</a:t>
              </a:r>
            </a:p>
          </p:txBody>
        </p:sp>
      </p:grpSp>
      <p:sp>
        <p:nvSpPr>
          <p:cNvPr id="2" name="灯片编号占位符 1">
            <a:extLst>
              <a:ext uri="{FF2B5EF4-FFF2-40B4-BE49-F238E27FC236}">
                <a16:creationId xmlns:a16="http://schemas.microsoft.com/office/drawing/2014/main" id="{AA10107F-4FED-4575-8CB0-C82DA285FDA3}"/>
              </a:ext>
            </a:extLst>
          </p:cNvPr>
          <p:cNvSpPr>
            <a:spLocks noGrp="1"/>
          </p:cNvSpPr>
          <p:nvPr>
            <p:ph type="sldNum" sz="quarter" idx="12"/>
          </p:nvPr>
        </p:nvSpPr>
        <p:spPr/>
        <p:txBody>
          <a:bodyPr/>
          <a:lstStyle/>
          <a:p>
            <a:fld id="{91F2D4EF-46D4-4764-B373-FC59CD1D281E}" type="slidenum">
              <a:rPr lang="zh-CN" altLang="en-US" smtClean="0"/>
              <a:t>21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91667" y="0"/>
            <a:ext cx="8202092" cy="1544319"/>
            <a:chOff x="551030" y="-368704"/>
            <a:chExt cx="8202092" cy="1544319"/>
          </a:xfrm>
        </p:grpSpPr>
        <p:grpSp>
          <p:nvGrpSpPr>
            <p:cNvPr id="29" name="组合 28"/>
            <p:cNvGrpSpPr/>
            <p:nvPr/>
          </p:nvGrpSpPr>
          <p:grpSpPr>
            <a:xfrm>
              <a:off x="1201632" y="303926"/>
              <a:ext cx="7551490" cy="871689"/>
              <a:chOff x="1839059" y="967770"/>
              <a:chExt cx="7551490" cy="871689"/>
            </a:xfrm>
          </p:grpSpPr>
          <p:sp>
            <p:nvSpPr>
              <p:cNvPr id="31" name="矩形: 圆角 30"/>
              <p:cNvSpPr/>
              <p:nvPr/>
            </p:nvSpPr>
            <p:spPr>
              <a:xfrm>
                <a:off x="1839059" y="967770"/>
                <a:ext cx="7551490" cy="871689"/>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33689" y="1092565"/>
                <a:ext cx="675686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常见应用程序对传输服务的要求</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36" name="Text Box 5"/>
          <p:cNvSpPr txBox="1">
            <a:spLocks noChangeArrowheads="1"/>
          </p:cNvSpPr>
          <p:nvPr/>
        </p:nvSpPr>
        <p:spPr bwMode="auto">
          <a:xfrm>
            <a:off x="3885240" y="2308779"/>
            <a:ext cx="15509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数据丢失</a:t>
            </a:r>
          </a:p>
          <a:p>
            <a:endParaRPr lang="zh-CN" altLang="en-US" sz="2000" dirty="0">
              <a:ea typeface="楷体" panose="02010609060101010101" pitchFamily="49" charset="-122"/>
              <a:cs typeface="Arial" panose="020B0604020202020204" pitchFamily="34" charset="0"/>
            </a:endParaRPr>
          </a:p>
          <a:p>
            <a:r>
              <a:rPr lang="zh-CN" altLang="en-US" sz="2000" dirty="0">
                <a:ea typeface="楷体" panose="02010609060101010101" pitchFamily="49" charset="-122"/>
                <a:cs typeface="Arial" panose="020B0604020202020204" pitchFamily="34" charset="0"/>
              </a:rPr>
              <a:t>不丢失</a:t>
            </a:r>
          </a:p>
          <a:p>
            <a:r>
              <a:rPr lang="zh-CN" altLang="en-US" sz="2000" dirty="0">
                <a:ea typeface="楷体" panose="02010609060101010101" pitchFamily="49" charset="-122"/>
                <a:cs typeface="Arial" panose="020B0604020202020204" pitchFamily="34" charset="0"/>
              </a:rPr>
              <a:t>不丢失</a:t>
            </a:r>
          </a:p>
          <a:p>
            <a:r>
              <a:rPr lang="zh-CN" altLang="en-US" sz="2000" dirty="0">
                <a:ea typeface="楷体" panose="02010609060101010101" pitchFamily="49" charset="-122"/>
                <a:cs typeface="Arial" panose="020B0604020202020204" pitchFamily="34" charset="0"/>
              </a:rPr>
              <a:t>不丢失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不丢失</a:t>
            </a:r>
          </a:p>
        </p:txBody>
      </p:sp>
      <p:sp>
        <p:nvSpPr>
          <p:cNvPr id="37" name="Text Box 4"/>
          <p:cNvSpPr txBox="1">
            <a:spLocks noChangeArrowheads="1"/>
          </p:cNvSpPr>
          <p:nvPr/>
        </p:nvSpPr>
        <p:spPr bwMode="auto">
          <a:xfrm>
            <a:off x="1538713" y="2308779"/>
            <a:ext cx="186372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应用程序</a:t>
            </a:r>
          </a:p>
          <a:p>
            <a:pPr algn="r"/>
            <a:endParaRPr lang="zh-CN" altLang="en-US" sz="2000" b="1" dirty="0">
              <a:ea typeface="楷体" panose="02010609060101010101" pitchFamily="49" charset="-122"/>
              <a:cs typeface="Arial" panose="020B0604020202020204" pitchFamily="34" charset="0"/>
            </a:endParaRPr>
          </a:p>
          <a:p>
            <a:pPr algn="r"/>
            <a:r>
              <a:rPr lang="zh-CN" altLang="en-US" sz="2000" b="1" dirty="0">
                <a:ea typeface="楷体" panose="02010609060101010101" pitchFamily="49" charset="-122"/>
                <a:cs typeface="Arial" panose="020B0604020202020204" pitchFamily="34" charset="0"/>
              </a:rPr>
              <a:t>文件传输</a:t>
            </a:r>
          </a:p>
          <a:p>
            <a:pPr algn="r"/>
            <a:r>
              <a:rPr lang="en-US" altLang="zh-CN" sz="2000" b="1" dirty="0">
                <a:ea typeface="楷体" panose="02010609060101010101" pitchFamily="49" charset="-122"/>
                <a:cs typeface="Arial" panose="020B0604020202020204" pitchFamily="34" charset="0"/>
              </a:rPr>
              <a:t>e-mail</a:t>
            </a:r>
          </a:p>
          <a:p>
            <a:pPr algn="r"/>
            <a:r>
              <a:rPr lang="en-US" altLang="zh-CN" sz="2000" b="1" dirty="0">
                <a:ea typeface="楷体" panose="02010609060101010101" pitchFamily="49" charset="-122"/>
                <a:cs typeface="Arial" panose="020B0604020202020204" pitchFamily="34" charset="0"/>
              </a:rPr>
              <a:t>Web </a:t>
            </a:r>
            <a:r>
              <a:rPr lang="zh-CN" altLang="en-US" sz="2000" b="1" dirty="0">
                <a:ea typeface="楷体" panose="02010609060101010101" pitchFamily="49" charset="-122"/>
                <a:cs typeface="Arial" panose="020B0604020202020204" pitchFamily="34" charset="0"/>
              </a:rPr>
              <a:t>网页</a:t>
            </a:r>
          </a:p>
          <a:p>
            <a:pPr algn="r"/>
            <a:r>
              <a:rPr lang="zh-CN" altLang="en-US" sz="2000" b="1" dirty="0">
                <a:ea typeface="楷体" panose="02010609060101010101" pitchFamily="49" charset="-122"/>
                <a:cs typeface="Arial" panose="020B0604020202020204" pitchFamily="34" charset="0"/>
              </a:rPr>
              <a:t>实时音频</a:t>
            </a:r>
            <a:r>
              <a:rPr lang="en-US" altLang="zh-CN" sz="2000" b="1" dirty="0">
                <a:ea typeface="楷体" panose="02010609060101010101" pitchFamily="49" charset="-122"/>
                <a:cs typeface="Arial" panose="020B0604020202020204" pitchFamily="34" charset="0"/>
              </a:rPr>
              <a:t>/</a:t>
            </a:r>
            <a:r>
              <a:rPr lang="zh-CN" altLang="en-US" sz="2000" b="1" dirty="0">
                <a:ea typeface="楷体" panose="02010609060101010101" pitchFamily="49" charset="-122"/>
                <a:cs typeface="Arial" panose="020B0604020202020204" pitchFamily="34" charset="0"/>
              </a:rPr>
              <a:t>视频</a:t>
            </a:r>
          </a:p>
          <a:p>
            <a:pPr algn="r"/>
            <a:endParaRPr lang="zh-CN" altLang="en-US" sz="2000" b="1" dirty="0">
              <a:ea typeface="楷体" panose="02010609060101010101" pitchFamily="49" charset="-122"/>
              <a:cs typeface="Arial" panose="020B0604020202020204" pitchFamily="34" charset="0"/>
            </a:endParaRPr>
          </a:p>
          <a:p>
            <a:pPr algn="r"/>
            <a:r>
              <a:rPr lang="zh-CN" altLang="en-US" sz="2000" b="1" dirty="0">
                <a:ea typeface="楷体" panose="02010609060101010101" pitchFamily="49" charset="-122"/>
                <a:cs typeface="Arial" panose="020B0604020202020204" pitchFamily="34" charset="0"/>
              </a:rPr>
              <a:t>存储音频</a:t>
            </a:r>
            <a:r>
              <a:rPr lang="en-US" altLang="zh-CN" sz="2000" b="1" dirty="0">
                <a:ea typeface="楷体" panose="02010609060101010101" pitchFamily="49" charset="-122"/>
                <a:cs typeface="Arial" panose="020B0604020202020204" pitchFamily="34" charset="0"/>
              </a:rPr>
              <a:t>/</a:t>
            </a:r>
            <a:r>
              <a:rPr lang="zh-CN" altLang="en-US" sz="2000" b="1" dirty="0">
                <a:ea typeface="楷体" panose="02010609060101010101" pitchFamily="49" charset="-122"/>
                <a:cs typeface="Arial" panose="020B0604020202020204" pitchFamily="34" charset="0"/>
              </a:rPr>
              <a:t>视频</a:t>
            </a:r>
          </a:p>
          <a:p>
            <a:pPr algn="r"/>
            <a:r>
              <a:rPr lang="zh-CN" altLang="en-US" sz="2000" b="1" dirty="0">
                <a:ea typeface="楷体" panose="02010609060101010101" pitchFamily="49" charset="-122"/>
                <a:cs typeface="Arial" panose="020B0604020202020204" pitchFamily="34" charset="0"/>
              </a:rPr>
              <a:t>交互式游戏</a:t>
            </a:r>
          </a:p>
          <a:p>
            <a:pPr algn="r"/>
            <a:r>
              <a:rPr lang="zh-CN" altLang="en-US" sz="2000" b="1" dirty="0">
                <a:ea typeface="楷体" panose="02010609060101010101" pitchFamily="49" charset="-122"/>
                <a:cs typeface="Arial" panose="020B0604020202020204" pitchFamily="34" charset="0"/>
              </a:rPr>
              <a:t>金融应用</a:t>
            </a:r>
          </a:p>
        </p:txBody>
      </p:sp>
      <p:sp>
        <p:nvSpPr>
          <p:cNvPr id="38" name="Text Box 6"/>
          <p:cNvSpPr txBox="1">
            <a:spLocks noChangeArrowheads="1"/>
          </p:cNvSpPr>
          <p:nvPr/>
        </p:nvSpPr>
        <p:spPr bwMode="auto">
          <a:xfrm>
            <a:off x="5724692" y="2308779"/>
            <a:ext cx="20621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带宽</a:t>
            </a:r>
          </a:p>
          <a:p>
            <a:endParaRPr lang="zh-CN" altLang="en-US" sz="2000" dirty="0">
              <a:ea typeface="楷体" panose="02010609060101010101" pitchFamily="49" charset="-122"/>
              <a:cs typeface="Arial" panose="020B0604020202020204" pitchFamily="34" charset="0"/>
            </a:endParaRPr>
          </a:p>
          <a:p>
            <a:r>
              <a:rPr lang="zh-CN" altLang="en-US" sz="2000" dirty="0">
                <a:ea typeface="楷体" panose="02010609060101010101" pitchFamily="49" charset="-122"/>
                <a:cs typeface="Arial" panose="020B0604020202020204" pitchFamily="34" charset="0"/>
              </a:rPr>
              <a:t>弹性</a:t>
            </a:r>
          </a:p>
          <a:p>
            <a:r>
              <a:rPr lang="zh-CN" altLang="en-US" sz="2000" dirty="0">
                <a:ea typeface="楷体" panose="02010609060101010101" pitchFamily="49" charset="-122"/>
                <a:cs typeface="Arial" panose="020B0604020202020204" pitchFamily="34" charset="0"/>
              </a:rPr>
              <a:t>弹性</a:t>
            </a:r>
          </a:p>
          <a:p>
            <a:r>
              <a:rPr lang="zh-CN" altLang="en-US" sz="2000" dirty="0">
                <a:ea typeface="楷体" panose="02010609060101010101" pitchFamily="49" charset="-122"/>
                <a:cs typeface="Arial" panose="020B0604020202020204" pitchFamily="34" charset="0"/>
              </a:rPr>
              <a:t>弹性</a:t>
            </a:r>
          </a:p>
          <a:p>
            <a:r>
              <a:rPr lang="zh-CN" altLang="en-US" sz="2000" dirty="0">
                <a:ea typeface="楷体" panose="02010609060101010101" pitchFamily="49" charset="-122"/>
                <a:cs typeface="Arial" panose="020B0604020202020204" pitchFamily="34" charset="0"/>
              </a:rPr>
              <a:t>音频</a:t>
            </a:r>
            <a:r>
              <a:rPr lang="en-US" altLang="zh-CN" sz="2000" dirty="0">
                <a:ea typeface="楷体" panose="02010609060101010101" pitchFamily="49" charset="-122"/>
                <a:cs typeface="Arial" panose="020B0604020202020204" pitchFamily="34" charset="0"/>
              </a:rPr>
              <a:t>: 5Kb-1Mb</a:t>
            </a:r>
          </a:p>
          <a:p>
            <a:r>
              <a:rPr lang="zh-CN" altLang="en-US" sz="2000" dirty="0">
                <a:ea typeface="楷体" panose="02010609060101010101" pitchFamily="49" charset="-122"/>
                <a:cs typeface="Arial" panose="020B0604020202020204" pitchFamily="34" charset="0"/>
              </a:rPr>
              <a:t>视频</a:t>
            </a:r>
            <a:r>
              <a:rPr lang="en-US" altLang="zh-CN" sz="2000" dirty="0">
                <a:ea typeface="楷体" panose="02010609060101010101" pitchFamily="49" charset="-122"/>
                <a:cs typeface="Arial" panose="020B0604020202020204" pitchFamily="34" charset="0"/>
              </a:rPr>
              <a:t>:10Kb-5Mb</a:t>
            </a:r>
          </a:p>
          <a:p>
            <a:r>
              <a:rPr lang="zh-CN" altLang="en-US" sz="2000" dirty="0">
                <a:ea typeface="楷体" panose="02010609060101010101" pitchFamily="49" charset="-122"/>
                <a:cs typeface="Arial" panose="020B0604020202020204" pitchFamily="34" charset="0"/>
              </a:rPr>
              <a:t>同上 </a:t>
            </a:r>
          </a:p>
          <a:p>
            <a:r>
              <a:rPr lang="zh-CN" altLang="en-US" sz="2000" dirty="0">
                <a:ea typeface="楷体" panose="02010609060101010101" pitchFamily="49" charset="-122"/>
                <a:cs typeface="Arial" panose="020B0604020202020204" pitchFamily="34" charset="0"/>
              </a:rPr>
              <a:t>几 </a:t>
            </a:r>
            <a:r>
              <a:rPr lang="en-US" altLang="zh-CN" sz="2000" dirty="0" err="1">
                <a:ea typeface="楷体" panose="02010609060101010101" pitchFamily="49" charset="-122"/>
                <a:cs typeface="Arial" panose="020B0604020202020204" pitchFamily="34" charset="0"/>
              </a:rPr>
              <a:t>Kb</a:t>
            </a:r>
            <a:r>
              <a:rPr lang="en-US" altLang="zh-CN" sz="2000" dirty="0">
                <a:ea typeface="楷体" panose="02010609060101010101" pitchFamily="49" charset="-122"/>
                <a:cs typeface="Arial" panose="020B0604020202020204" pitchFamily="34" charset="0"/>
              </a:rPr>
              <a:t>/s </a:t>
            </a:r>
            <a:r>
              <a:rPr lang="zh-CN" altLang="en-US" sz="2000" dirty="0">
                <a:ea typeface="楷体" panose="02010609060101010101" pitchFamily="49" charset="-122"/>
                <a:cs typeface="Arial" panose="020B0604020202020204" pitchFamily="34" charset="0"/>
              </a:rPr>
              <a:t>以上</a:t>
            </a:r>
          </a:p>
          <a:p>
            <a:r>
              <a:rPr lang="zh-CN" altLang="en-US" sz="2000" dirty="0">
                <a:ea typeface="楷体" panose="02010609060101010101" pitchFamily="49" charset="-122"/>
                <a:cs typeface="Arial" panose="020B0604020202020204" pitchFamily="34" charset="0"/>
              </a:rPr>
              <a:t>弹性</a:t>
            </a:r>
          </a:p>
        </p:txBody>
      </p:sp>
      <p:sp>
        <p:nvSpPr>
          <p:cNvPr id="39" name="Text Box 7"/>
          <p:cNvSpPr txBox="1">
            <a:spLocks noChangeArrowheads="1"/>
          </p:cNvSpPr>
          <p:nvPr/>
        </p:nvSpPr>
        <p:spPr bwMode="auto">
          <a:xfrm>
            <a:off x="8075319" y="2278395"/>
            <a:ext cx="2062162" cy="32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实时性</a:t>
            </a:r>
          </a:p>
          <a:p>
            <a:endParaRPr lang="zh-CN" altLang="en-US" sz="2000" dirty="0">
              <a:ea typeface="楷体" panose="02010609060101010101" pitchFamily="49" charset="-122"/>
              <a:cs typeface="Arial" panose="020B0604020202020204" pitchFamily="34" charset="0"/>
            </a:endParaRPr>
          </a:p>
          <a:p>
            <a:r>
              <a:rPr lang="zh-CN" altLang="en-US" sz="2000" dirty="0">
                <a:ea typeface="楷体" panose="02010609060101010101" pitchFamily="49" charset="-122"/>
                <a:cs typeface="Arial" panose="020B0604020202020204" pitchFamily="34" charset="0"/>
              </a:rPr>
              <a:t>无</a:t>
            </a:r>
          </a:p>
          <a:p>
            <a:r>
              <a:rPr lang="zh-CN" altLang="en-US" sz="2000" dirty="0">
                <a:ea typeface="楷体" panose="02010609060101010101" pitchFamily="49" charset="-122"/>
                <a:cs typeface="Arial" panose="020B0604020202020204" pitchFamily="34" charset="0"/>
              </a:rPr>
              <a:t>无</a:t>
            </a:r>
          </a:p>
          <a:p>
            <a:r>
              <a:rPr lang="zh-CN" altLang="en-US" sz="2000" dirty="0">
                <a:ea typeface="楷体" panose="02010609060101010101" pitchFamily="49" charset="-122"/>
                <a:cs typeface="Arial" panose="020B0604020202020204" pitchFamily="34" charset="0"/>
              </a:rPr>
              <a:t>无</a:t>
            </a:r>
          </a:p>
          <a:p>
            <a:r>
              <a:rPr lang="en-US" altLang="zh-CN" sz="2000" dirty="0">
                <a:ea typeface="楷体" panose="02010609060101010101" pitchFamily="49" charset="-122"/>
                <a:cs typeface="Arial" panose="020B0604020202020204" pitchFamily="34" charset="0"/>
              </a:rPr>
              <a:t>100 msec</a:t>
            </a:r>
          </a:p>
          <a:p>
            <a:endParaRPr lang="en-US" altLang="zh-CN" sz="2000" dirty="0">
              <a:ea typeface="楷体" panose="02010609060101010101" pitchFamily="49" charset="-122"/>
              <a:cs typeface="Arial" panose="020B0604020202020204" pitchFamily="34" charset="0"/>
            </a:endParaRPr>
          </a:p>
          <a:p>
            <a:r>
              <a:rPr lang="en-US" altLang="zh-CN" sz="2000" dirty="0">
                <a:ea typeface="楷体" panose="02010609060101010101" pitchFamily="49" charset="-122"/>
                <a:cs typeface="Arial" panose="020B0604020202020204" pitchFamily="34" charset="0"/>
              </a:rPr>
              <a:t>few secs</a:t>
            </a:r>
          </a:p>
          <a:p>
            <a:r>
              <a:rPr lang="en-US" altLang="zh-CN" sz="2000" dirty="0">
                <a:ea typeface="楷体" panose="02010609060101010101" pitchFamily="49" charset="-122"/>
                <a:cs typeface="Arial" panose="020B0604020202020204" pitchFamily="34" charset="0"/>
              </a:rPr>
              <a:t>100 msec</a:t>
            </a:r>
          </a:p>
          <a:p>
            <a:r>
              <a:rPr lang="en-US" altLang="zh-CN" sz="2000" dirty="0">
                <a:ea typeface="楷体" panose="02010609060101010101" pitchFamily="49" charset="-122"/>
                <a:cs typeface="Arial" panose="020B0604020202020204" pitchFamily="34" charset="0"/>
              </a:rPr>
              <a:t>yes and no</a:t>
            </a:r>
          </a:p>
        </p:txBody>
      </p:sp>
      <p:cxnSp>
        <p:nvCxnSpPr>
          <p:cNvPr id="3" name="直接连接符 2"/>
          <p:cNvCxnSpPr/>
          <p:nvPr/>
        </p:nvCxnSpPr>
        <p:spPr>
          <a:xfrm>
            <a:off x="1265274" y="2892056"/>
            <a:ext cx="91227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593805" y="2392326"/>
            <a:ext cx="0" cy="3116853"/>
          </a:xfrm>
          <a:prstGeom prst="line">
            <a:avLst/>
          </a:prstGeom>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97FDF625-A8B0-4E59-92BE-A65FE226B859}"/>
              </a:ext>
            </a:extLst>
          </p:cNvPr>
          <p:cNvSpPr>
            <a:spLocks noGrp="1"/>
          </p:cNvSpPr>
          <p:nvPr>
            <p:ph type="sldNum" sz="quarter" idx="12"/>
          </p:nvPr>
        </p:nvSpPr>
        <p:spPr/>
        <p:txBody>
          <a:bodyPr/>
          <a:lstStyle/>
          <a:p>
            <a:fld id="{91F2D4EF-46D4-4764-B373-FC59CD1D281E}" type="slidenum">
              <a:rPr lang="zh-CN" altLang="en-US" smtClean="0"/>
              <a:t>22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91666" y="0"/>
            <a:ext cx="9922598" cy="1997754"/>
            <a:chOff x="551030" y="-368704"/>
            <a:chExt cx="8202092" cy="1997754"/>
          </a:xfrm>
        </p:grpSpPr>
        <p:grpSp>
          <p:nvGrpSpPr>
            <p:cNvPr id="29" name="组合 28"/>
            <p:cNvGrpSpPr/>
            <p:nvPr/>
          </p:nvGrpSpPr>
          <p:grpSpPr>
            <a:xfrm>
              <a:off x="1201632" y="303926"/>
              <a:ext cx="7551490" cy="1325124"/>
              <a:chOff x="1839059" y="967770"/>
              <a:chExt cx="7551490" cy="1325124"/>
            </a:xfrm>
          </p:grpSpPr>
          <p:sp>
            <p:nvSpPr>
              <p:cNvPr id="31" name="矩形: 圆角 30"/>
              <p:cNvSpPr/>
              <p:nvPr/>
            </p:nvSpPr>
            <p:spPr>
              <a:xfrm>
                <a:off x="1839059" y="967770"/>
                <a:ext cx="7551490" cy="871689"/>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33689" y="1092565"/>
                <a:ext cx="6756860"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网络进程间的通信所依赖的运输层协议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71" name="Rectangle 3">
            <a:extLst>
              <a:ext uri="{FF2B5EF4-FFF2-40B4-BE49-F238E27FC236}">
                <a16:creationId xmlns:a16="http://schemas.microsoft.com/office/drawing/2014/main" id="{E7B261F1-C96B-426C-91A5-018A6BE1C02D}"/>
              </a:ext>
            </a:extLst>
          </p:cNvPr>
          <p:cNvSpPr txBox="1">
            <a:spLocks noChangeArrowheads="1"/>
          </p:cNvSpPr>
          <p:nvPr/>
        </p:nvSpPr>
        <p:spPr>
          <a:xfrm>
            <a:off x="1078741" y="1669114"/>
            <a:ext cx="8507413"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ea typeface="楷体" panose="02010609060101010101" pitchFamily="49" charset="-122"/>
                <a:cs typeface="Arial" panose="020B0604020202020204" pitchFamily="34" charset="0"/>
              </a:rPr>
              <a:t>因特网运输层将所提供的服务整合成两类，你的网络应用使用哪一类传输服务，你该做出决定了</a:t>
            </a:r>
            <a:r>
              <a:rPr lang="zh-CN" altLang="en-US" dirty="0">
                <a:ea typeface="楷体" panose="02010609060101010101" pitchFamily="49" charset="-122"/>
                <a:cs typeface="Arial" panose="020B0604020202020204" pitchFamily="34" charset="0"/>
              </a:rPr>
              <a:t>！</a:t>
            </a:r>
          </a:p>
          <a:p>
            <a:pPr lvl="1"/>
            <a:r>
              <a:rPr lang="en-US" altLang="zh-CN" dirty="0">
                <a:ea typeface="楷体" panose="02010609060101010101" pitchFamily="49" charset="-122"/>
                <a:cs typeface="Arial" panose="020B0604020202020204" pitchFamily="34" charset="0"/>
              </a:rPr>
              <a:t>TCP</a:t>
            </a:r>
          </a:p>
          <a:p>
            <a:pPr lvl="1"/>
            <a:r>
              <a:rPr lang="en-US" altLang="zh-CN" dirty="0">
                <a:ea typeface="楷体" panose="02010609060101010101" pitchFamily="49" charset="-122"/>
                <a:cs typeface="Arial" panose="020B0604020202020204" pitchFamily="34" charset="0"/>
              </a:rPr>
              <a:t>UDP</a:t>
            </a:r>
          </a:p>
          <a:p>
            <a:pPr lvl="2"/>
            <a:endParaRPr lang="zh-CN" altLang="en-US" dirty="0">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DE941525-F47C-4DB7-98CE-A24AEE5DA62A}"/>
              </a:ext>
            </a:extLst>
          </p:cNvPr>
          <p:cNvSpPr>
            <a:spLocks noGrp="1"/>
          </p:cNvSpPr>
          <p:nvPr>
            <p:ph type="sldNum" sz="quarter" idx="12"/>
          </p:nvPr>
        </p:nvSpPr>
        <p:spPr/>
        <p:txBody>
          <a:bodyPr/>
          <a:lstStyle/>
          <a:p>
            <a:fld id="{91F2D4EF-46D4-4764-B373-FC59CD1D281E}" type="slidenum">
              <a:rPr lang="zh-CN" altLang="en-US" smtClean="0"/>
              <a:t>23</a:t>
            </a:fld>
            <a:endParaRPr lang="zh-CN" altLang="en-US"/>
          </a:p>
        </p:txBody>
      </p:sp>
    </p:spTree>
    <p:extLst>
      <p:ext uri="{BB962C8B-B14F-4D97-AF65-F5344CB8AC3E}">
        <p14:creationId xmlns:p14="http://schemas.microsoft.com/office/powerpoint/2010/main" val="362533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885652" y="1451872"/>
            <a:ext cx="1740882" cy="501943"/>
            <a:chOff x="722008" y="1303131"/>
            <a:chExt cx="1662245" cy="479269"/>
          </a:xfrm>
        </p:grpSpPr>
        <p:sp>
          <p:nvSpPr>
            <p:cNvPr id="18" name="流程图: 手动输入 6"/>
            <p:cNvSpPr/>
            <p:nvPr/>
          </p:nvSpPr>
          <p:spPr>
            <a:xfrm rot="5400000" flipV="1">
              <a:off x="1448494" y="846642"/>
              <a:ext cx="475861" cy="13956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351237" y="1308002"/>
              <a:ext cx="103301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p>
          </p:txBody>
        </p:sp>
      </p:grpSp>
      <p:grpSp>
        <p:nvGrpSpPr>
          <p:cNvPr id="22" name="组合 21"/>
          <p:cNvGrpSpPr/>
          <p:nvPr/>
        </p:nvGrpSpPr>
        <p:grpSpPr>
          <a:xfrm>
            <a:off x="973327" y="2130923"/>
            <a:ext cx="1104898" cy="1104898"/>
            <a:chOff x="737414" y="3164436"/>
            <a:chExt cx="1900298" cy="1900298"/>
          </a:xfrm>
        </p:grpSpPr>
        <p:grpSp>
          <p:nvGrpSpPr>
            <p:cNvPr id="23" name="组合 22"/>
            <p:cNvGrpSpPr/>
            <p:nvPr/>
          </p:nvGrpSpPr>
          <p:grpSpPr>
            <a:xfrm>
              <a:off x="737414" y="3164436"/>
              <a:ext cx="1900298" cy="1900298"/>
              <a:chOff x="795138" y="3164436"/>
              <a:chExt cx="1900298" cy="1900298"/>
            </a:xfrm>
          </p:grpSpPr>
          <p:sp>
            <p:nvSpPr>
              <p:cNvPr id="25" name="椭圆 24"/>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26" name="椭圆 25"/>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24" name="Text Box 79"/>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面向连接</a:t>
              </a:r>
            </a:p>
          </p:txBody>
        </p:sp>
      </p:grpSp>
      <p:sp>
        <p:nvSpPr>
          <p:cNvPr id="27" name="文本框 26"/>
          <p:cNvSpPr txBox="1"/>
          <p:nvPr/>
        </p:nvSpPr>
        <p:spPr>
          <a:xfrm>
            <a:off x="2129058" y="2378970"/>
            <a:ext cx="5706943"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在客户端和服务器进程之间需要建立连接</a:t>
            </a:r>
            <a:r>
              <a:rPr lang="zh-CN" altLang="en-US" sz="2400" dirty="0">
                <a:latin typeface="思源黑体 CN Normal" panose="020B0400000000000000" pitchFamily="34" charset="-122"/>
                <a:ea typeface="思源黑体 CN Normal" panose="020B0400000000000000" pitchFamily="34" charset="-122"/>
              </a:rPr>
              <a:t>。</a:t>
            </a:r>
          </a:p>
        </p:txBody>
      </p:sp>
      <p:grpSp>
        <p:nvGrpSpPr>
          <p:cNvPr id="37" name="组合 36"/>
          <p:cNvGrpSpPr/>
          <p:nvPr/>
        </p:nvGrpSpPr>
        <p:grpSpPr>
          <a:xfrm>
            <a:off x="973327" y="3337668"/>
            <a:ext cx="1104898" cy="1104898"/>
            <a:chOff x="737414" y="3164436"/>
            <a:chExt cx="1900298" cy="1900298"/>
          </a:xfrm>
        </p:grpSpPr>
        <p:grpSp>
          <p:nvGrpSpPr>
            <p:cNvPr id="38" name="组合 37"/>
            <p:cNvGrpSpPr/>
            <p:nvPr/>
          </p:nvGrpSpPr>
          <p:grpSpPr>
            <a:xfrm>
              <a:off x="737414" y="3164436"/>
              <a:ext cx="1900298" cy="1900298"/>
              <a:chOff x="795138" y="3164436"/>
              <a:chExt cx="1900298" cy="1900298"/>
            </a:xfrm>
          </p:grpSpPr>
          <p:sp>
            <p:nvSpPr>
              <p:cNvPr id="40" name="椭圆 39"/>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1" name="椭圆 40"/>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39" name="Text Box 79"/>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可靠传输 </a:t>
              </a:r>
            </a:p>
          </p:txBody>
        </p:sp>
      </p:grpSp>
      <p:sp>
        <p:nvSpPr>
          <p:cNvPr id="42" name="文本框 41"/>
          <p:cNvSpPr txBox="1"/>
          <p:nvPr/>
        </p:nvSpPr>
        <p:spPr>
          <a:xfrm>
            <a:off x="2129059" y="3585714"/>
            <a:ext cx="3581845" cy="570865"/>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在发送和接收进程之间</a:t>
            </a:r>
            <a:r>
              <a:rPr lang="zh-CN" altLang="en-US" sz="2400" dirty="0">
                <a:latin typeface="思源黑体 CN Normal" panose="020B0400000000000000" pitchFamily="34" charset="-122"/>
                <a:ea typeface="思源黑体 CN Normal" panose="020B0400000000000000" pitchFamily="34" charset="-122"/>
              </a:rPr>
              <a:t>。</a:t>
            </a:r>
          </a:p>
        </p:txBody>
      </p:sp>
      <p:grpSp>
        <p:nvGrpSpPr>
          <p:cNvPr id="43" name="组合 42"/>
          <p:cNvGrpSpPr/>
          <p:nvPr/>
        </p:nvGrpSpPr>
        <p:grpSpPr>
          <a:xfrm>
            <a:off x="973327" y="4544411"/>
            <a:ext cx="1104898" cy="1104898"/>
            <a:chOff x="737414" y="3164436"/>
            <a:chExt cx="1900298" cy="1900298"/>
          </a:xfrm>
        </p:grpSpPr>
        <p:grpSp>
          <p:nvGrpSpPr>
            <p:cNvPr id="44" name="组合 43"/>
            <p:cNvGrpSpPr/>
            <p:nvPr/>
          </p:nvGrpSpPr>
          <p:grpSpPr>
            <a:xfrm>
              <a:off x="737414" y="3164436"/>
              <a:ext cx="1900298" cy="1900298"/>
              <a:chOff x="795138" y="3164436"/>
              <a:chExt cx="1900298" cy="1900298"/>
            </a:xfrm>
          </p:grpSpPr>
          <p:sp>
            <p:nvSpPr>
              <p:cNvPr id="46" name="椭圆 45"/>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47" name="椭圆 46"/>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45" name="Text Box 79"/>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流量控制</a:t>
              </a:r>
            </a:p>
          </p:txBody>
        </p:sp>
      </p:grpSp>
      <p:sp>
        <p:nvSpPr>
          <p:cNvPr id="48" name="文本框 47"/>
          <p:cNvSpPr txBox="1"/>
          <p:nvPr/>
        </p:nvSpPr>
        <p:spPr>
          <a:xfrm>
            <a:off x="2129058" y="4792458"/>
            <a:ext cx="5706943"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发送数据的速度决不超过接收的速度 </a:t>
            </a:r>
            <a:r>
              <a:rPr lang="zh-CN" altLang="en-US" sz="2400" dirty="0">
                <a:latin typeface="思源黑体 CN Normal" panose="020B0400000000000000" pitchFamily="34" charset="-122"/>
                <a:ea typeface="思源黑体 CN Normal" panose="020B0400000000000000" pitchFamily="34" charset="-122"/>
              </a:rPr>
              <a:t>。</a:t>
            </a:r>
          </a:p>
        </p:txBody>
      </p:sp>
      <p:grpSp>
        <p:nvGrpSpPr>
          <p:cNvPr id="31" name="组合 30"/>
          <p:cNvGrpSpPr/>
          <p:nvPr/>
        </p:nvGrpSpPr>
        <p:grpSpPr>
          <a:xfrm>
            <a:off x="1012256" y="2695299"/>
            <a:ext cx="1104898" cy="1104898"/>
            <a:chOff x="737414" y="3164436"/>
            <a:chExt cx="1900298" cy="1900298"/>
          </a:xfrm>
        </p:grpSpPr>
        <p:grpSp>
          <p:nvGrpSpPr>
            <p:cNvPr id="32" name="组合 31"/>
            <p:cNvGrpSpPr/>
            <p:nvPr/>
          </p:nvGrpSpPr>
          <p:grpSpPr>
            <a:xfrm>
              <a:off x="737414" y="3164436"/>
              <a:ext cx="1900298" cy="1900298"/>
              <a:chOff x="795138" y="3164436"/>
              <a:chExt cx="1900298" cy="1900298"/>
            </a:xfrm>
          </p:grpSpPr>
          <p:sp>
            <p:nvSpPr>
              <p:cNvPr id="34" name="椭圆 33"/>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35" name="椭圆 34"/>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33" name="Text Box 79"/>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拥塞控制</a:t>
              </a:r>
            </a:p>
          </p:txBody>
        </p:sp>
      </p:grpSp>
      <p:sp>
        <p:nvSpPr>
          <p:cNvPr id="36" name="文本框 35"/>
          <p:cNvSpPr txBox="1"/>
          <p:nvPr/>
        </p:nvSpPr>
        <p:spPr>
          <a:xfrm>
            <a:off x="2167988" y="2941502"/>
            <a:ext cx="7688934" cy="525657"/>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当网络超负荷时，束紧发送端口，减缓发送速度</a:t>
            </a:r>
            <a:r>
              <a:rPr lang="zh-CN" altLang="en-US" sz="2400" dirty="0">
                <a:latin typeface="思源黑体 CN Normal" panose="020B0400000000000000" pitchFamily="34" charset="-122"/>
                <a:ea typeface="思源黑体 CN Normal" panose="020B0400000000000000" pitchFamily="34" charset="-122"/>
              </a:rPr>
              <a:t>。</a:t>
            </a:r>
          </a:p>
        </p:txBody>
      </p:sp>
      <p:grpSp>
        <p:nvGrpSpPr>
          <p:cNvPr id="49" name="组合 48"/>
          <p:cNvGrpSpPr/>
          <p:nvPr/>
        </p:nvGrpSpPr>
        <p:grpSpPr>
          <a:xfrm>
            <a:off x="963265" y="4297791"/>
            <a:ext cx="1123451" cy="1104898"/>
            <a:chOff x="705505" y="3164436"/>
            <a:chExt cx="1932207" cy="1900298"/>
          </a:xfrm>
        </p:grpSpPr>
        <p:grpSp>
          <p:nvGrpSpPr>
            <p:cNvPr id="50" name="组合 49"/>
            <p:cNvGrpSpPr/>
            <p:nvPr/>
          </p:nvGrpSpPr>
          <p:grpSpPr>
            <a:xfrm>
              <a:off x="737414" y="3164436"/>
              <a:ext cx="1900298" cy="1900298"/>
              <a:chOff x="795138" y="3164436"/>
              <a:chExt cx="1900298" cy="1900298"/>
            </a:xfrm>
          </p:grpSpPr>
          <p:sp>
            <p:nvSpPr>
              <p:cNvPr id="52" name="椭圆 51"/>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53" name="椭圆 52"/>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51" name="Text Box 79"/>
            <p:cNvSpPr txBox="1">
              <a:spLocks noChangeArrowheads="1"/>
            </p:cNvSpPr>
            <p:nvPr/>
          </p:nvSpPr>
          <p:spPr bwMode="auto">
            <a:xfrm>
              <a:off x="705505" y="3778193"/>
              <a:ext cx="1900298" cy="73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不提供</a:t>
              </a:r>
            </a:p>
          </p:txBody>
        </p:sp>
      </p:grpSp>
      <p:sp>
        <p:nvSpPr>
          <p:cNvPr id="54" name="文本框 53"/>
          <p:cNvSpPr txBox="1"/>
          <p:nvPr/>
        </p:nvSpPr>
        <p:spPr>
          <a:xfrm>
            <a:off x="2167988" y="4545838"/>
            <a:ext cx="3471293"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实时性</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最小带宽承诺</a:t>
            </a:r>
            <a:r>
              <a:rPr lang="zh-CN" altLang="en-US" sz="2400" dirty="0">
                <a:latin typeface="思源黑体 CN Normal" panose="020B0400000000000000" pitchFamily="34" charset="-122"/>
                <a:ea typeface="思源黑体 CN Normal" panose="020B0400000000000000" pitchFamily="34" charset="-122"/>
              </a:rPr>
              <a:t>。</a:t>
            </a:r>
          </a:p>
        </p:txBody>
      </p:sp>
      <p:sp>
        <p:nvSpPr>
          <p:cNvPr id="2" name="灯片编号占位符 1">
            <a:extLst>
              <a:ext uri="{FF2B5EF4-FFF2-40B4-BE49-F238E27FC236}">
                <a16:creationId xmlns:a16="http://schemas.microsoft.com/office/drawing/2014/main" id="{0E128FD4-7302-4AB9-B192-D9E5D4959336}"/>
              </a:ext>
            </a:extLst>
          </p:cNvPr>
          <p:cNvSpPr>
            <a:spLocks noGrp="1"/>
          </p:cNvSpPr>
          <p:nvPr>
            <p:ph type="sldNum" sz="quarter" idx="12"/>
          </p:nvPr>
        </p:nvSpPr>
        <p:spPr/>
        <p:txBody>
          <a:bodyPr/>
          <a:lstStyle/>
          <a:p>
            <a:fld id="{91F2D4EF-46D4-4764-B373-FC59CD1D281E}" type="slidenum">
              <a:rPr lang="zh-CN" altLang="en-US" smtClean="0"/>
              <a:t>24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 calcmode="lin" valueType="num">
                                      <p:cBhvr>
                                        <p:cTn id="13" dur="500" fill="hold"/>
                                        <p:tgtEl>
                                          <p:spTgt spid="22"/>
                                        </p:tgtEl>
                                        <p:attrNameLst>
                                          <p:attrName>style.rotation</p:attrName>
                                        </p:attrNameLst>
                                      </p:cBhvr>
                                      <p:tavLst>
                                        <p:tav tm="0">
                                          <p:val>
                                            <p:fltVal val="90"/>
                                          </p:val>
                                        </p:tav>
                                        <p:tav tm="100000">
                                          <p:val>
                                            <p:fltVal val="0"/>
                                          </p:val>
                                        </p:tav>
                                      </p:tavLst>
                                    </p:anim>
                                    <p:animEffect transition="in" filter="fade">
                                      <p:cBhvr>
                                        <p:cTn id="14" dur="500"/>
                                        <p:tgtEl>
                                          <p:spTgt spid="2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1500"/>
                            </p:stCondLst>
                            <p:childTnLst>
                              <p:par>
                                <p:cTn id="20" presetID="31" presetClass="entr" presetSubtype="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 calcmode="lin" valueType="num">
                                      <p:cBhvr>
                                        <p:cTn id="24" dur="500" fill="hold"/>
                                        <p:tgtEl>
                                          <p:spTgt spid="37"/>
                                        </p:tgtEl>
                                        <p:attrNameLst>
                                          <p:attrName>style.rotation</p:attrName>
                                        </p:attrNameLst>
                                      </p:cBhvr>
                                      <p:tavLst>
                                        <p:tav tm="0">
                                          <p:val>
                                            <p:fltVal val="90"/>
                                          </p:val>
                                        </p:tav>
                                        <p:tav tm="100000">
                                          <p:val>
                                            <p:fltVal val="0"/>
                                          </p:val>
                                        </p:tav>
                                      </p:tavLst>
                                    </p:anim>
                                    <p:animEffect transition="in" filter="fade">
                                      <p:cBhvr>
                                        <p:cTn id="25" dur="500"/>
                                        <p:tgtEl>
                                          <p:spTgt spid="37"/>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2500"/>
                            </p:stCondLst>
                            <p:childTnLst>
                              <p:par>
                                <p:cTn id="31" presetID="31" presetClass="entr" presetSubtype="0"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 calcmode="lin" valueType="num">
                                      <p:cBhvr>
                                        <p:cTn id="35" dur="500" fill="hold"/>
                                        <p:tgtEl>
                                          <p:spTgt spid="43"/>
                                        </p:tgtEl>
                                        <p:attrNameLst>
                                          <p:attrName>style.rotation</p:attrName>
                                        </p:attrNameLst>
                                      </p:cBhvr>
                                      <p:tavLst>
                                        <p:tav tm="0">
                                          <p:val>
                                            <p:fltVal val="90"/>
                                          </p:val>
                                        </p:tav>
                                        <p:tav tm="100000">
                                          <p:val>
                                            <p:fltVal val="0"/>
                                          </p:val>
                                        </p:tav>
                                      </p:tavLst>
                                    </p:anim>
                                    <p:animEffect transition="in" filter="fade">
                                      <p:cBhvr>
                                        <p:cTn id="36" dur="500"/>
                                        <p:tgtEl>
                                          <p:spTgt spid="43"/>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7"/>
                                        </p:tgtEl>
                                      </p:cBhvr>
                                    </p:animEffect>
                                    <p:set>
                                      <p:cBhvr>
                                        <p:cTn id="51" dur="1" fill="hold">
                                          <p:stCondLst>
                                            <p:cond delay="499"/>
                                          </p:stCondLst>
                                        </p:cTn>
                                        <p:tgtEl>
                                          <p:spTgt spid="3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8"/>
                                        </p:tgtEl>
                                      </p:cBhvr>
                                    </p:animEffect>
                                    <p:set>
                                      <p:cBhvr>
                                        <p:cTn id="60" dur="1" fill="hold">
                                          <p:stCondLst>
                                            <p:cond delay="499"/>
                                          </p:stCondLst>
                                        </p:cTn>
                                        <p:tgtEl>
                                          <p:spTgt spid="48"/>
                                        </p:tgtEl>
                                        <p:attrNameLst>
                                          <p:attrName>style.visibility</p:attrName>
                                        </p:attrNameLst>
                                      </p:cBhvr>
                                      <p:to>
                                        <p:strVal val="hidden"/>
                                      </p:to>
                                    </p:se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 calcmode="lin" valueType="num">
                                      <p:cBhvr>
                                        <p:cTn id="66" dur="500" fill="hold"/>
                                        <p:tgtEl>
                                          <p:spTgt spid="31"/>
                                        </p:tgtEl>
                                        <p:attrNameLst>
                                          <p:attrName>style.rotation</p:attrName>
                                        </p:attrNameLst>
                                      </p:cBhvr>
                                      <p:tavLst>
                                        <p:tav tm="0">
                                          <p:val>
                                            <p:fltVal val="90"/>
                                          </p:val>
                                        </p:tav>
                                        <p:tav tm="100000">
                                          <p:val>
                                            <p:fltVal val="0"/>
                                          </p:val>
                                        </p:tav>
                                      </p:tavLst>
                                    </p:anim>
                                    <p:animEffect transition="in" filter="fade">
                                      <p:cBhvr>
                                        <p:cTn id="67" dur="500"/>
                                        <p:tgtEl>
                                          <p:spTgt spid="31"/>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1500"/>
                            </p:stCondLst>
                            <p:childTnLst>
                              <p:par>
                                <p:cTn id="73" presetID="31"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 calcmode="lin" valueType="num">
                                      <p:cBhvr>
                                        <p:cTn id="77" dur="500" fill="hold"/>
                                        <p:tgtEl>
                                          <p:spTgt spid="49"/>
                                        </p:tgtEl>
                                        <p:attrNameLst>
                                          <p:attrName>style.rotation</p:attrName>
                                        </p:attrNameLst>
                                      </p:cBhvr>
                                      <p:tavLst>
                                        <p:tav tm="0">
                                          <p:val>
                                            <p:fltVal val="90"/>
                                          </p:val>
                                        </p:tav>
                                        <p:tav tm="100000">
                                          <p:val>
                                            <p:fltVal val="0"/>
                                          </p:val>
                                        </p:tav>
                                      </p:tavLst>
                                    </p:anim>
                                    <p:animEffect transition="in" filter="fade">
                                      <p:cBhvr>
                                        <p:cTn id="78" dur="500"/>
                                        <p:tgtEl>
                                          <p:spTgt spid="49"/>
                                        </p:tgtEl>
                                      </p:cBhvr>
                                    </p:animEffect>
                                  </p:childTnLst>
                                </p:cTn>
                              </p:par>
                            </p:childTnLst>
                          </p:cTn>
                        </p:par>
                        <p:par>
                          <p:cTn id="79" fill="hold">
                            <p:stCondLst>
                              <p:cond delay="2000"/>
                            </p:stCondLst>
                            <p:childTnLst>
                              <p:par>
                                <p:cTn id="80" presetID="22" presetClass="entr" presetSubtype="8" fill="hold" grpId="0"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left)">
                                      <p:cBhvr>
                                        <p:cTn id="8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42" grpId="0"/>
      <p:bldP spid="42" grpId="1"/>
      <p:bldP spid="48" grpId="0"/>
      <p:bldP spid="48" grpId="1"/>
      <p:bldP spid="36"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p:nvGrpSpPr>
        <p:grpSpPr>
          <a:xfrm>
            <a:off x="755247" y="316571"/>
            <a:ext cx="1740882" cy="501943"/>
            <a:chOff x="722008" y="1303131"/>
            <a:chExt cx="1662245" cy="479269"/>
          </a:xfrm>
        </p:grpSpPr>
        <p:sp>
          <p:nvSpPr>
            <p:cNvPr id="26" name="流程图: 手动输入 6"/>
            <p:cNvSpPr/>
            <p:nvPr/>
          </p:nvSpPr>
          <p:spPr>
            <a:xfrm rot="5400000" flipV="1">
              <a:off x="1448494" y="846642"/>
              <a:ext cx="475861" cy="13956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27" name="组合 26"/>
            <p:cNvGrpSpPr/>
            <p:nvPr/>
          </p:nvGrpSpPr>
          <p:grpSpPr>
            <a:xfrm>
              <a:off x="722008" y="1303131"/>
              <a:ext cx="546594" cy="475865"/>
              <a:chOff x="708742" y="1296102"/>
              <a:chExt cx="454744" cy="283828"/>
            </a:xfrm>
          </p:grpSpPr>
          <p:sp>
            <p:nvSpPr>
              <p:cNvPr id="29" name="平行四边形 2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8" name="Text Box 79"/>
            <p:cNvSpPr txBox="1">
              <a:spLocks noChangeArrowheads="1"/>
            </p:cNvSpPr>
            <p:nvPr/>
          </p:nvSpPr>
          <p:spPr bwMode="auto">
            <a:xfrm>
              <a:off x="1351237" y="1308001"/>
              <a:ext cx="103301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p>
          </p:txBody>
        </p:sp>
      </p:grpSp>
      <p:grpSp>
        <p:nvGrpSpPr>
          <p:cNvPr id="31" name="组合 30"/>
          <p:cNvGrpSpPr/>
          <p:nvPr/>
        </p:nvGrpSpPr>
        <p:grpSpPr>
          <a:xfrm>
            <a:off x="761707" y="1100950"/>
            <a:ext cx="9978618" cy="580865"/>
            <a:chOff x="1403750" y="3494650"/>
            <a:chExt cx="9978618" cy="580865"/>
          </a:xfrm>
        </p:grpSpPr>
        <p:grpSp>
          <p:nvGrpSpPr>
            <p:cNvPr id="32" name="组合 31"/>
            <p:cNvGrpSpPr/>
            <p:nvPr/>
          </p:nvGrpSpPr>
          <p:grpSpPr>
            <a:xfrm>
              <a:off x="1403750" y="3593123"/>
              <a:ext cx="490436" cy="476221"/>
              <a:chOff x="1403750" y="3593123"/>
              <a:chExt cx="808892" cy="785446"/>
            </a:xfrm>
          </p:grpSpPr>
          <p:sp>
            <p:nvSpPr>
              <p:cNvPr id="34" name="对话气泡: 椭圆形 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p:cNvSpPr txBox="1">
              <a:spLocks noChangeArrowheads="1"/>
            </p:cNvSpPr>
            <p:nvPr/>
          </p:nvSpPr>
          <p:spPr bwMode="auto">
            <a:xfrm>
              <a:off x="1985931" y="3494650"/>
              <a:ext cx="9396437"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在客户端和服务器进程之间实现“不可靠的”数据传输。</a:t>
              </a:r>
            </a:p>
          </p:txBody>
        </p:sp>
      </p:grpSp>
      <p:grpSp>
        <p:nvGrpSpPr>
          <p:cNvPr id="53" name="组合 52"/>
          <p:cNvGrpSpPr/>
          <p:nvPr/>
        </p:nvGrpSpPr>
        <p:grpSpPr>
          <a:xfrm>
            <a:off x="761707" y="2524403"/>
            <a:ext cx="1123451" cy="1104898"/>
            <a:chOff x="705505" y="3164436"/>
            <a:chExt cx="1932207" cy="1900298"/>
          </a:xfrm>
        </p:grpSpPr>
        <p:grpSp>
          <p:nvGrpSpPr>
            <p:cNvPr id="54" name="组合 53"/>
            <p:cNvGrpSpPr/>
            <p:nvPr/>
          </p:nvGrpSpPr>
          <p:grpSpPr>
            <a:xfrm>
              <a:off x="737414" y="3164436"/>
              <a:ext cx="1900298" cy="1900298"/>
              <a:chOff x="795138" y="3164436"/>
              <a:chExt cx="1900298" cy="1900298"/>
            </a:xfrm>
          </p:grpSpPr>
          <p:sp>
            <p:nvSpPr>
              <p:cNvPr id="56" name="椭圆 55"/>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57" name="椭圆 56"/>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55" name="Text Box 79"/>
            <p:cNvSpPr txBox="1">
              <a:spLocks noChangeArrowheads="1"/>
            </p:cNvSpPr>
            <p:nvPr/>
          </p:nvSpPr>
          <p:spPr bwMode="auto">
            <a:xfrm>
              <a:off x="705505" y="3778193"/>
              <a:ext cx="1900298" cy="73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不提供</a:t>
              </a:r>
            </a:p>
          </p:txBody>
        </p:sp>
      </p:grpSp>
      <p:sp>
        <p:nvSpPr>
          <p:cNvPr id="58" name="文本框 57"/>
          <p:cNvSpPr txBox="1"/>
          <p:nvPr/>
        </p:nvSpPr>
        <p:spPr>
          <a:xfrm>
            <a:off x="1955184" y="2780529"/>
            <a:ext cx="9765229" cy="525465"/>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连接建立，</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可靠性保证，流量控制，拥塞控制，实时性，最小带宽承诺。</a:t>
            </a:r>
            <a:endParaRPr lang="zh-CN" altLang="en-US" sz="2400"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78386EF3-EAF1-46EA-A9DD-3869D82A20EB}"/>
              </a:ext>
            </a:extLst>
          </p:cNvPr>
          <p:cNvSpPr txBox="1"/>
          <p:nvPr/>
        </p:nvSpPr>
        <p:spPr>
          <a:xfrm>
            <a:off x="780260" y="4173197"/>
            <a:ext cx="9765228" cy="2000548"/>
          </a:xfrm>
          <a:prstGeom prst="rect">
            <a:avLst/>
          </a:prstGeom>
          <a:noFill/>
        </p:spPr>
        <p:txBody>
          <a:bodyPr wrap="square">
            <a:spAutoFit/>
          </a:bodyPr>
          <a:lstStyle/>
          <a:p>
            <a:pPr lvl="2" eaLnBrk="1" hangingPunct="1"/>
            <a:r>
              <a:rPr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为什么</a:t>
            </a:r>
            <a:r>
              <a:rPr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还有用武之地？</a:t>
            </a:r>
            <a:endParaRPr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3" eaLnBrk="1" hangingPunct="1"/>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由于没有流量控制和拥塞控制，因此发送速率不受限制，特别适合于多媒体网络应用</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3" eaLnBrk="1" hangingPunct="1"/>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如果我又想用</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但又需要可靠性保证怎么办？</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3" eaLnBrk="1" hangingPunct="1"/>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自己设计应用层协议，在应用层提供数据的可靠性保证</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3" eaLnBrk="1" hangingPunct="1"/>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应用层协议</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FTP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SMTP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都没有可靠性保证，靠</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来保证</a:t>
            </a:r>
          </a:p>
        </p:txBody>
      </p:sp>
      <p:sp>
        <p:nvSpPr>
          <p:cNvPr id="2" name="灯片编号占位符 1">
            <a:extLst>
              <a:ext uri="{FF2B5EF4-FFF2-40B4-BE49-F238E27FC236}">
                <a16:creationId xmlns:a16="http://schemas.microsoft.com/office/drawing/2014/main" id="{D79259C8-9161-4392-B34E-5B45E5098713}"/>
              </a:ext>
            </a:extLst>
          </p:cNvPr>
          <p:cNvSpPr>
            <a:spLocks noGrp="1"/>
          </p:cNvSpPr>
          <p:nvPr>
            <p:ph type="sldNum" sz="quarter" idx="12"/>
          </p:nvPr>
        </p:nvSpPr>
        <p:spPr/>
        <p:txBody>
          <a:bodyPr/>
          <a:lstStyle/>
          <a:p>
            <a:fld id="{91F2D4EF-46D4-4764-B373-FC59CD1D281E}" type="slidenum">
              <a:rPr lang="zh-CN" altLang="en-US" smtClean="0"/>
              <a:t>25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 calcmode="lin" valueType="num">
                                      <p:cBhvr>
                                        <p:cTn id="17" dur="500" fill="hold"/>
                                        <p:tgtEl>
                                          <p:spTgt spid="53"/>
                                        </p:tgtEl>
                                        <p:attrNameLst>
                                          <p:attrName>style.rotation</p:attrName>
                                        </p:attrNameLst>
                                      </p:cBhvr>
                                      <p:tavLst>
                                        <p:tav tm="0">
                                          <p:val>
                                            <p:fltVal val="90"/>
                                          </p:val>
                                        </p:tav>
                                        <p:tav tm="100000">
                                          <p:val>
                                            <p:fltVal val="0"/>
                                          </p:val>
                                        </p:tav>
                                      </p:tavLst>
                                    </p:anim>
                                    <p:animEffect transition="in" filter="fade">
                                      <p:cBhvr>
                                        <p:cTn id="18" dur="500"/>
                                        <p:tgtEl>
                                          <p:spTgt spid="5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91667" y="0"/>
            <a:ext cx="8730412" cy="1524000"/>
            <a:chOff x="551030" y="-368704"/>
            <a:chExt cx="8730412" cy="1524000"/>
          </a:xfrm>
        </p:grpSpPr>
        <p:grpSp>
          <p:nvGrpSpPr>
            <p:cNvPr id="29" name="组合 28"/>
            <p:cNvGrpSpPr/>
            <p:nvPr/>
          </p:nvGrpSpPr>
          <p:grpSpPr>
            <a:xfrm>
              <a:off x="1201631" y="303926"/>
              <a:ext cx="8079811" cy="851370"/>
              <a:chOff x="1839058" y="967770"/>
              <a:chExt cx="8079811" cy="851370"/>
            </a:xfrm>
          </p:grpSpPr>
          <p:sp>
            <p:nvSpPr>
              <p:cNvPr id="31" name="矩形: 圆角 30"/>
              <p:cNvSpPr/>
              <p:nvPr/>
            </p:nvSpPr>
            <p:spPr>
              <a:xfrm>
                <a:off x="1839058" y="967770"/>
                <a:ext cx="7510851" cy="85137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33688" y="1092565"/>
                <a:ext cx="728518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因特网常见应用采用的传输协议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cxnSp>
        <p:nvCxnSpPr>
          <p:cNvPr id="3" name="直接连接符 2"/>
          <p:cNvCxnSpPr/>
          <p:nvPr/>
        </p:nvCxnSpPr>
        <p:spPr>
          <a:xfrm>
            <a:off x="1265274" y="2892056"/>
            <a:ext cx="91227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593805" y="2392326"/>
            <a:ext cx="0" cy="311685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Box 4"/>
          <p:cNvSpPr txBox="1">
            <a:spLocks noChangeArrowheads="1"/>
          </p:cNvSpPr>
          <p:nvPr/>
        </p:nvSpPr>
        <p:spPr bwMode="auto">
          <a:xfrm>
            <a:off x="1265274" y="2308779"/>
            <a:ext cx="19907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应用</a:t>
            </a:r>
          </a:p>
          <a:p>
            <a:pPr algn="r"/>
            <a:endParaRPr lang="zh-CN" altLang="en-US" sz="2000" b="1" dirty="0">
              <a:solidFill>
                <a:srgbClr val="0000FF"/>
              </a:solidFill>
              <a:ea typeface="楷体" panose="02010609060101010101" pitchFamily="49" charset="-122"/>
              <a:cs typeface="Arial" panose="020B0604020202020204" pitchFamily="34" charset="0"/>
            </a:endParaRPr>
          </a:p>
          <a:p>
            <a:pPr algn="r"/>
            <a:r>
              <a:rPr lang="en-US" altLang="zh-CN" sz="2000" b="1" dirty="0">
                <a:ea typeface="楷体" panose="02010609060101010101" pitchFamily="49" charset="-122"/>
                <a:cs typeface="Arial" panose="020B0604020202020204" pitchFamily="34" charset="0"/>
              </a:rPr>
              <a:t>e-mail</a:t>
            </a:r>
          </a:p>
          <a:p>
            <a:pPr algn="r"/>
            <a:r>
              <a:rPr lang="zh-CN" altLang="en-US" sz="2000" b="1" dirty="0">
                <a:ea typeface="楷体" panose="02010609060101010101" pitchFamily="49" charset="-122"/>
                <a:cs typeface="Arial" panose="020B0604020202020204" pitchFamily="34" charset="0"/>
              </a:rPr>
              <a:t>远程终端访问</a:t>
            </a:r>
          </a:p>
          <a:p>
            <a:pPr algn="r"/>
            <a:r>
              <a:rPr lang="en-US" altLang="zh-CN" sz="2000" b="1" dirty="0">
                <a:ea typeface="楷体" panose="02010609060101010101" pitchFamily="49" charset="-122"/>
                <a:cs typeface="Arial" panose="020B0604020202020204" pitchFamily="34" charset="0"/>
              </a:rPr>
              <a:t>Web </a:t>
            </a:r>
          </a:p>
          <a:p>
            <a:pPr algn="r"/>
            <a:r>
              <a:rPr lang="zh-CN" altLang="en-US" sz="2000" b="1" dirty="0">
                <a:ea typeface="楷体" panose="02010609060101010101" pitchFamily="49" charset="-122"/>
                <a:cs typeface="Arial" panose="020B0604020202020204" pitchFamily="34" charset="0"/>
              </a:rPr>
              <a:t>文件传输</a:t>
            </a:r>
          </a:p>
          <a:p>
            <a:pPr algn="r"/>
            <a:r>
              <a:rPr lang="zh-CN" altLang="en-US" sz="2000" b="1" dirty="0">
                <a:ea typeface="楷体" panose="02010609060101010101" pitchFamily="49" charset="-122"/>
                <a:cs typeface="Arial" panose="020B0604020202020204" pitchFamily="34" charset="0"/>
              </a:rPr>
              <a:t>流媒体</a:t>
            </a:r>
          </a:p>
          <a:p>
            <a:pPr algn="r"/>
            <a:endParaRPr lang="zh-CN" altLang="en-US" sz="2000" b="1" dirty="0">
              <a:ea typeface="楷体" panose="02010609060101010101" pitchFamily="49" charset="-122"/>
              <a:cs typeface="Arial" panose="020B0604020202020204" pitchFamily="34" charset="0"/>
            </a:endParaRPr>
          </a:p>
          <a:p>
            <a:pPr algn="r"/>
            <a:r>
              <a:rPr lang="zh-CN" altLang="en-US" sz="2000" b="1" dirty="0">
                <a:ea typeface="楷体" panose="02010609060101010101" pitchFamily="49" charset="-122"/>
                <a:cs typeface="Arial" panose="020B0604020202020204" pitchFamily="34" charset="0"/>
              </a:rPr>
              <a:t>远程文件服务器</a:t>
            </a:r>
          </a:p>
          <a:p>
            <a:pPr algn="r"/>
            <a:r>
              <a:rPr lang="en-US" altLang="zh-CN" sz="2000" b="1" dirty="0">
                <a:ea typeface="楷体" panose="02010609060101010101" pitchFamily="49" charset="-122"/>
                <a:cs typeface="Arial" panose="020B0604020202020204" pitchFamily="34" charset="0"/>
              </a:rPr>
              <a:t>IP</a:t>
            </a:r>
            <a:r>
              <a:rPr lang="zh-CN" altLang="en-US" sz="2000" b="1" dirty="0">
                <a:ea typeface="楷体" panose="02010609060101010101" pitchFamily="49" charset="-122"/>
                <a:cs typeface="Arial" panose="020B0604020202020204" pitchFamily="34" charset="0"/>
              </a:rPr>
              <a:t>电话</a:t>
            </a:r>
          </a:p>
          <a:p>
            <a:pPr algn="r"/>
            <a:endParaRPr lang="en-US" altLang="zh-CN" sz="2400" dirty="0">
              <a:ea typeface="楷体" panose="02010609060101010101" pitchFamily="49" charset="-122"/>
              <a:cs typeface="Arial" panose="020B0604020202020204" pitchFamily="34" charset="0"/>
            </a:endParaRPr>
          </a:p>
        </p:txBody>
      </p:sp>
      <p:sp>
        <p:nvSpPr>
          <p:cNvPr id="14" name="Text Box 5"/>
          <p:cNvSpPr txBox="1">
            <a:spLocks noChangeArrowheads="1"/>
          </p:cNvSpPr>
          <p:nvPr/>
        </p:nvSpPr>
        <p:spPr bwMode="auto">
          <a:xfrm>
            <a:off x="3834079" y="1946780"/>
            <a:ext cx="2449513"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u="sng" dirty="0">
              <a:solidFill>
                <a:schemeClr val="accent2"/>
              </a:solidFill>
              <a:ea typeface="楷体" panose="02010609060101010101" pitchFamily="49" charset="-122"/>
              <a:cs typeface="Arial" panose="020B0604020202020204" pitchFamily="34" charset="0"/>
            </a:endParaRPr>
          </a:p>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应用协议</a:t>
            </a:r>
          </a:p>
          <a:p>
            <a:endParaRPr lang="zh-CN" altLang="en-US" sz="2000" dirty="0">
              <a:solidFill>
                <a:srgbClr val="0000FF"/>
              </a:solidFill>
              <a:ea typeface="楷体" panose="02010609060101010101" pitchFamily="49" charset="-122"/>
              <a:cs typeface="Arial" panose="020B0604020202020204" pitchFamily="34" charset="0"/>
            </a:endParaRPr>
          </a:p>
          <a:p>
            <a:r>
              <a:rPr lang="en-US" altLang="zh-CN" sz="2000" dirty="0">
                <a:ea typeface="楷体" panose="02010609060101010101" pitchFamily="49" charset="-122"/>
                <a:cs typeface="Arial" panose="020B0604020202020204" pitchFamily="34" charset="0"/>
              </a:rPr>
              <a:t>smtp [RFC 821]</a:t>
            </a:r>
          </a:p>
          <a:p>
            <a:r>
              <a:rPr lang="en-US" altLang="zh-CN" sz="2000" dirty="0">
                <a:ea typeface="楷体" panose="02010609060101010101" pitchFamily="49" charset="-122"/>
                <a:cs typeface="Arial" panose="020B0604020202020204" pitchFamily="34" charset="0"/>
              </a:rPr>
              <a:t>telnet [RFC 854]</a:t>
            </a:r>
          </a:p>
          <a:p>
            <a:r>
              <a:rPr lang="en-US" altLang="zh-CN" sz="2000" dirty="0">
                <a:ea typeface="楷体" panose="02010609060101010101" pitchFamily="49" charset="-122"/>
                <a:cs typeface="Arial" panose="020B0604020202020204" pitchFamily="34" charset="0"/>
              </a:rPr>
              <a:t>http [RFC 2068]</a:t>
            </a:r>
          </a:p>
          <a:p>
            <a:r>
              <a:rPr lang="en-US" altLang="zh-CN" sz="2000" dirty="0">
                <a:ea typeface="楷体" panose="02010609060101010101" pitchFamily="49" charset="-122"/>
                <a:cs typeface="Arial" panose="020B0604020202020204" pitchFamily="34" charset="0"/>
              </a:rPr>
              <a:t>ftp [RFC 959]</a:t>
            </a:r>
          </a:p>
          <a:p>
            <a:r>
              <a:rPr lang="zh-CN" altLang="en-US" sz="2000" b="1" dirty="0">
                <a:ea typeface="楷体" panose="02010609060101010101" pitchFamily="49" charset="-122"/>
                <a:cs typeface="Arial" panose="020B0604020202020204" pitchFamily="34" charset="0"/>
              </a:rPr>
              <a:t>专有协议</a:t>
            </a:r>
          </a:p>
          <a:p>
            <a:r>
              <a:rPr lang="en-US" altLang="zh-CN" sz="2000" dirty="0">
                <a:ea typeface="楷体" panose="02010609060101010101" pitchFamily="49" charset="-122"/>
                <a:cs typeface="Arial" panose="020B0604020202020204" pitchFamily="34" charset="0"/>
              </a:rPr>
              <a:t>(e.g. RealNetworks)</a:t>
            </a:r>
          </a:p>
          <a:p>
            <a:r>
              <a:rPr lang="en-US" altLang="zh-CN" sz="2000" dirty="0">
                <a:ea typeface="楷体" panose="02010609060101010101" pitchFamily="49" charset="-122"/>
                <a:cs typeface="Arial" panose="020B0604020202020204" pitchFamily="34" charset="0"/>
              </a:rPr>
              <a:t>NFS</a:t>
            </a:r>
          </a:p>
          <a:p>
            <a:r>
              <a:rPr lang="zh-CN" altLang="en-US" sz="2000" b="1" dirty="0">
                <a:ea typeface="楷体" panose="02010609060101010101" pitchFamily="49" charset="-122"/>
                <a:cs typeface="Arial" panose="020B0604020202020204" pitchFamily="34" charset="0"/>
              </a:rPr>
              <a:t>专有协议</a:t>
            </a:r>
          </a:p>
          <a:p>
            <a:r>
              <a:rPr lang="en-US" altLang="zh-CN" sz="2000" dirty="0">
                <a:ea typeface="楷体" panose="02010609060101010101" pitchFamily="49" charset="-122"/>
                <a:cs typeface="Arial" panose="020B0604020202020204" pitchFamily="34" charset="0"/>
              </a:rPr>
              <a:t>(e.g., </a:t>
            </a:r>
            <a:r>
              <a:rPr lang="en-US" altLang="zh-CN" sz="2000" dirty="0" err="1">
                <a:ea typeface="楷体" panose="02010609060101010101" pitchFamily="49" charset="-122"/>
                <a:cs typeface="Arial" panose="020B0604020202020204" pitchFamily="34" charset="0"/>
              </a:rPr>
              <a:t>Vocaltec</a:t>
            </a:r>
            <a:r>
              <a:rPr lang="en-US" altLang="zh-CN" sz="2000" dirty="0">
                <a:ea typeface="楷体" panose="02010609060101010101" pitchFamily="49" charset="-122"/>
                <a:cs typeface="Arial" panose="020B0604020202020204" pitchFamily="34" charset="0"/>
              </a:rPr>
              <a:t>)</a:t>
            </a:r>
          </a:p>
        </p:txBody>
      </p:sp>
      <p:sp>
        <p:nvSpPr>
          <p:cNvPr id="15" name="Text Box 6"/>
          <p:cNvSpPr txBox="1">
            <a:spLocks noChangeArrowheads="1"/>
          </p:cNvSpPr>
          <p:nvPr/>
        </p:nvSpPr>
        <p:spPr bwMode="auto">
          <a:xfrm>
            <a:off x="6523866" y="2308779"/>
            <a:ext cx="2624138"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所依赖的传输协议</a:t>
            </a:r>
          </a:p>
          <a:p>
            <a:endParaRPr lang="zh-CN" altLang="en-US" sz="2000" b="1" dirty="0">
              <a:ea typeface="楷体" panose="02010609060101010101" pitchFamily="49" charset="-122"/>
              <a:cs typeface="Arial" panose="020B0604020202020204" pitchFamily="34" charset="0"/>
            </a:endParaRPr>
          </a:p>
          <a:p>
            <a:r>
              <a:rPr lang="en-US" altLang="zh-CN" sz="2000" dirty="0">
                <a:ea typeface="楷体" panose="02010609060101010101" pitchFamily="49" charset="-122"/>
                <a:cs typeface="Arial" panose="020B0604020202020204" pitchFamily="34" charset="0"/>
              </a:rPr>
              <a:t>TCP</a:t>
            </a:r>
          </a:p>
          <a:p>
            <a:r>
              <a:rPr lang="en-US" altLang="zh-CN" sz="2000" dirty="0">
                <a:ea typeface="楷体" panose="02010609060101010101" pitchFamily="49" charset="-122"/>
                <a:cs typeface="Arial" panose="020B0604020202020204" pitchFamily="34" charset="0"/>
              </a:rPr>
              <a:t>TCP</a:t>
            </a:r>
          </a:p>
          <a:p>
            <a:r>
              <a:rPr lang="en-US" altLang="zh-CN" sz="2000" dirty="0">
                <a:ea typeface="楷体" panose="02010609060101010101" pitchFamily="49" charset="-122"/>
                <a:cs typeface="Arial" panose="020B0604020202020204" pitchFamily="34" charset="0"/>
              </a:rPr>
              <a:t>TCP</a:t>
            </a:r>
          </a:p>
          <a:p>
            <a:r>
              <a:rPr lang="en-US" altLang="zh-CN" sz="2000" dirty="0">
                <a:ea typeface="楷体" panose="02010609060101010101" pitchFamily="49" charset="-122"/>
                <a:cs typeface="Arial" panose="020B0604020202020204" pitchFamily="34" charset="0"/>
              </a:rPr>
              <a:t>TCP</a:t>
            </a:r>
          </a:p>
          <a:p>
            <a:r>
              <a:rPr lang="en-US" altLang="zh-CN" sz="2000" dirty="0">
                <a:ea typeface="楷体" panose="02010609060101010101" pitchFamily="49" charset="-122"/>
                <a:cs typeface="Arial" panose="020B0604020202020204" pitchFamily="34" charset="0"/>
              </a:rPr>
              <a:t>TCP or UDP</a:t>
            </a:r>
          </a:p>
          <a:p>
            <a:endParaRPr lang="en-US" altLang="zh-CN" sz="2000" dirty="0">
              <a:ea typeface="楷体" panose="02010609060101010101" pitchFamily="49" charset="-122"/>
              <a:cs typeface="Arial" panose="020B0604020202020204" pitchFamily="34" charset="0"/>
            </a:endParaRPr>
          </a:p>
          <a:p>
            <a:r>
              <a:rPr lang="en-US" altLang="zh-CN" sz="2000" dirty="0">
                <a:ea typeface="楷体" panose="02010609060101010101" pitchFamily="49" charset="-122"/>
                <a:cs typeface="Arial" panose="020B0604020202020204" pitchFamily="34" charset="0"/>
              </a:rPr>
              <a:t>TCP or UDP</a:t>
            </a:r>
          </a:p>
          <a:p>
            <a:r>
              <a:rPr lang="en-US" altLang="zh-CN" sz="2000" dirty="0">
                <a:ea typeface="楷体" panose="02010609060101010101" pitchFamily="49" charset="-122"/>
                <a:cs typeface="Arial" panose="020B0604020202020204" pitchFamily="34" charset="0"/>
              </a:rPr>
              <a:t>typically UDP</a:t>
            </a:r>
          </a:p>
        </p:txBody>
      </p:sp>
      <p:sp>
        <p:nvSpPr>
          <p:cNvPr id="2" name="灯片编号占位符 1">
            <a:extLst>
              <a:ext uri="{FF2B5EF4-FFF2-40B4-BE49-F238E27FC236}">
                <a16:creationId xmlns:a16="http://schemas.microsoft.com/office/drawing/2014/main" id="{D8114005-BC57-48C8-8CA2-2300BDABA799}"/>
              </a:ext>
            </a:extLst>
          </p:cNvPr>
          <p:cNvSpPr>
            <a:spLocks noGrp="1"/>
          </p:cNvSpPr>
          <p:nvPr>
            <p:ph type="sldNum" sz="quarter" idx="12"/>
          </p:nvPr>
        </p:nvSpPr>
        <p:spPr/>
        <p:txBody>
          <a:bodyPr/>
          <a:lstStyle/>
          <a:p>
            <a:fld id="{91F2D4EF-46D4-4764-B373-FC59CD1D281E}" type="slidenum">
              <a:rPr lang="zh-CN" altLang="en-US" smtClean="0"/>
              <a:t>26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组合 25"/>
          <p:cNvGrpSpPr/>
          <p:nvPr/>
        </p:nvGrpSpPr>
        <p:grpSpPr>
          <a:xfrm>
            <a:off x="430213" y="0"/>
            <a:ext cx="3684588" cy="1428589"/>
            <a:chOff x="551030" y="-368704"/>
            <a:chExt cx="3684588" cy="1428589"/>
          </a:xfrm>
        </p:grpSpPr>
        <p:grpSp>
          <p:nvGrpSpPr>
            <p:cNvPr id="27" name="组合 26"/>
            <p:cNvGrpSpPr/>
            <p:nvPr/>
          </p:nvGrpSpPr>
          <p:grpSpPr>
            <a:xfrm>
              <a:off x="1201632" y="303925"/>
              <a:ext cx="3033986" cy="687997"/>
              <a:chOff x="1839059" y="967769"/>
              <a:chExt cx="3033986" cy="687997"/>
            </a:xfrm>
          </p:grpSpPr>
          <p:sp>
            <p:nvSpPr>
              <p:cNvPr id="34" name="矩形: 圆角 33"/>
              <p:cNvSpPr/>
              <p:nvPr/>
            </p:nvSpPr>
            <p:spPr>
              <a:xfrm>
                <a:off x="1839059" y="967769"/>
                <a:ext cx="3033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5" name="文本框 34"/>
              <p:cNvSpPr txBox="1"/>
              <p:nvPr/>
            </p:nvSpPr>
            <p:spPr>
              <a:xfrm>
                <a:off x="2786093" y="1009435"/>
                <a:ext cx="191761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安全性</a:t>
                </a:r>
              </a:p>
            </p:txBody>
          </p:sp>
        </p:gr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1" name="组合 40"/>
          <p:cNvGrpSpPr/>
          <p:nvPr/>
        </p:nvGrpSpPr>
        <p:grpSpPr>
          <a:xfrm>
            <a:off x="515938" y="1514317"/>
            <a:ext cx="5173661" cy="526730"/>
            <a:chOff x="722008" y="1303131"/>
            <a:chExt cx="4939963" cy="502938"/>
          </a:xfrm>
        </p:grpSpPr>
        <p:grpSp>
          <p:nvGrpSpPr>
            <p:cNvPr id="42" name="组合 41"/>
            <p:cNvGrpSpPr/>
            <p:nvPr/>
          </p:nvGrpSpPr>
          <p:grpSpPr>
            <a:xfrm>
              <a:off x="722008" y="1303131"/>
              <a:ext cx="546594" cy="475865"/>
              <a:chOff x="708742" y="1296102"/>
              <a:chExt cx="454744" cy="283828"/>
            </a:xfrm>
          </p:grpSpPr>
          <p:sp>
            <p:nvSpPr>
              <p:cNvPr id="45" name="平行四边形 4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6" name="平行四边形 4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3" name="流程图: 手动输入 6"/>
            <p:cNvSpPr/>
            <p:nvPr/>
          </p:nvSpPr>
          <p:spPr>
            <a:xfrm rot="5400000" flipV="1">
              <a:off x="3071185" y="-776051"/>
              <a:ext cx="475861" cy="464103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4" name="Text Box 79"/>
            <p:cNvSpPr txBox="1">
              <a:spLocks noChangeArrowheads="1"/>
            </p:cNvSpPr>
            <p:nvPr/>
          </p:nvSpPr>
          <p:spPr bwMode="auto">
            <a:xfrm>
              <a:off x="1383571" y="1335869"/>
              <a:ext cx="427840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TCP/UDP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天生不具备安全性</a:t>
              </a:r>
            </a:p>
          </p:txBody>
        </p:sp>
      </p:grpSp>
      <p:grpSp>
        <p:nvGrpSpPr>
          <p:cNvPr id="47" name="组合 46"/>
          <p:cNvGrpSpPr/>
          <p:nvPr/>
        </p:nvGrpSpPr>
        <p:grpSpPr>
          <a:xfrm>
            <a:off x="737414" y="2040236"/>
            <a:ext cx="11242776" cy="580865"/>
            <a:chOff x="1403750" y="3494650"/>
            <a:chExt cx="11242776" cy="580865"/>
          </a:xfrm>
        </p:grpSpPr>
        <p:grpSp>
          <p:nvGrpSpPr>
            <p:cNvPr id="48" name="组合 47"/>
            <p:cNvGrpSpPr/>
            <p:nvPr/>
          </p:nvGrpSpPr>
          <p:grpSpPr>
            <a:xfrm>
              <a:off x="1403750" y="3593123"/>
              <a:ext cx="490436" cy="476221"/>
              <a:chOff x="1403750" y="3593123"/>
              <a:chExt cx="808892" cy="785446"/>
            </a:xfrm>
          </p:grpSpPr>
          <p:sp>
            <p:nvSpPr>
              <p:cNvPr id="50"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2" y="3494650"/>
              <a:ext cx="1066059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如果你敢把密码以明文送给</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就敢把明文送给网络。</a:t>
              </a:r>
            </a:p>
          </p:txBody>
        </p:sp>
      </p:grpSp>
      <p:grpSp>
        <p:nvGrpSpPr>
          <p:cNvPr id="52" name="组合 51"/>
          <p:cNvGrpSpPr/>
          <p:nvPr/>
        </p:nvGrpSpPr>
        <p:grpSpPr>
          <a:xfrm>
            <a:off x="515938" y="3192095"/>
            <a:ext cx="5139795" cy="526731"/>
            <a:chOff x="722008" y="1303131"/>
            <a:chExt cx="4907627" cy="502939"/>
          </a:xfrm>
        </p:grpSpPr>
        <p:grpSp>
          <p:nvGrpSpPr>
            <p:cNvPr id="53" name="组合 52"/>
            <p:cNvGrpSpPr/>
            <p:nvPr/>
          </p:nvGrpSpPr>
          <p:grpSpPr>
            <a:xfrm>
              <a:off x="722008" y="1303131"/>
              <a:ext cx="546594" cy="475865"/>
              <a:chOff x="708742" y="1296102"/>
              <a:chExt cx="454744" cy="283828"/>
            </a:xfrm>
          </p:grpSpPr>
          <p:sp>
            <p:nvSpPr>
              <p:cNvPr id="60" name="平行四边形 5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1" name="平行四边形 6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8" name="流程图: 手动输入 6"/>
            <p:cNvSpPr/>
            <p:nvPr/>
          </p:nvSpPr>
          <p:spPr>
            <a:xfrm rot="5400000" flipV="1">
              <a:off x="3071185" y="-776051"/>
              <a:ext cx="475861" cy="464103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9" name="Text Box 79"/>
            <p:cNvSpPr txBox="1">
              <a:spLocks noChangeArrowheads="1"/>
            </p:cNvSpPr>
            <p:nvPr/>
          </p:nvSpPr>
          <p:spPr bwMode="auto">
            <a:xfrm>
              <a:off x="1383571" y="1335870"/>
              <a:ext cx="27747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安全套接字层</a:t>
              </a:r>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SSL</a:t>
              </a:r>
            </a:p>
          </p:txBody>
        </p:sp>
      </p:grpSp>
      <p:grpSp>
        <p:nvGrpSpPr>
          <p:cNvPr id="62" name="组合 61"/>
          <p:cNvGrpSpPr/>
          <p:nvPr/>
        </p:nvGrpSpPr>
        <p:grpSpPr>
          <a:xfrm>
            <a:off x="737414" y="3733283"/>
            <a:ext cx="3817653" cy="587020"/>
            <a:chOff x="1403750" y="3494650"/>
            <a:chExt cx="3817653" cy="587020"/>
          </a:xfrm>
        </p:grpSpPr>
        <p:grpSp>
          <p:nvGrpSpPr>
            <p:cNvPr id="63" name="组合 62"/>
            <p:cNvGrpSpPr/>
            <p:nvPr/>
          </p:nvGrpSpPr>
          <p:grpSpPr>
            <a:xfrm>
              <a:off x="1403750" y="3593123"/>
              <a:ext cx="490436" cy="476221"/>
              <a:chOff x="1403750" y="3593123"/>
              <a:chExt cx="808892" cy="785446"/>
            </a:xfrm>
          </p:grpSpPr>
          <p:sp>
            <p:nvSpPr>
              <p:cNvPr id="65" name="对话气泡: 椭圆形 6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4" name="Text Box 79"/>
            <p:cNvSpPr txBox="1">
              <a:spLocks noChangeArrowheads="1"/>
            </p:cNvSpPr>
            <p:nvPr/>
          </p:nvSpPr>
          <p:spPr bwMode="auto">
            <a:xfrm>
              <a:off x="1985932" y="3494650"/>
              <a:ext cx="3235471"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提供加密的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连接</a:t>
              </a:r>
            </a:p>
          </p:txBody>
        </p:sp>
      </p:grpSp>
      <p:grpSp>
        <p:nvGrpSpPr>
          <p:cNvPr id="67" name="组合 66"/>
          <p:cNvGrpSpPr/>
          <p:nvPr/>
        </p:nvGrpSpPr>
        <p:grpSpPr>
          <a:xfrm>
            <a:off x="737414" y="4330560"/>
            <a:ext cx="3817653" cy="587020"/>
            <a:chOff x="1403750" y="3494650"/>
            <a:chExt cx="3817653" cy="587020"/>
          </a:xfrm>
        </p:grpSpPr>
        <p:grpSp>
          <p:nvGrpSpPr>
            <p:cNvPr id="68" name="组合 67"/>
            <p:cNvGrpSpPr/>
            <p:nvPr/>
          </p:nvGrpSpPr>
          <p:grpSpPr>
            <a:xfrm>
              <a:off x="1403750" y="3593123"/>
              <a:ext cx="490436" cy="476221"/>
              <a:chOff x="1403750" y="3593123"/>
              <a:chExt cx="808892" cy="785446"/>
            </a:xfrm>
          </p:grpSpPr>
          <p:sp>
            <p:nvSpPr>
              <p:cNvPr id="70" name="对话气泡: 椭圆形 6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9" name="Text Box 79"/>
            <p:cNvSpPr txBox="1">
              <a:spLocks noChangeArrowheads="1"/>
            </p:cNvSpPr>
            <p:nvPr/>
          </p:nvSpPr>
          <p:spPr bwMode="auto">
            <a:xfrm>
              <a:off x="1985932" y="3494650"/>
              <a:ext cx="3235471"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数据的完整性检查</a:t>
              </a:r>
            </a:p>
          </p:txBody>
        </p:sp>
      </p:grpSp>
      <p:grpSp>
        <p:nvGrpSpPr>
          <p:cNvPr id="72" name="组合 71"/>
          <p:cNvGrpSpPr/>
          <p:nvPr/>
        </p:nvGrpSpPr>
        <p:grpSpPr>
          <a:xfrm>
            <a:off x="737414" y="4915449"/>
            <a:ext cx="3817653" cy="587020"/>
            <a:chOff x="1403750" y="3494650"/>
            <a:chExt cx="3817653" cy="587020"/>
          </a:xfrm>
        </p:grpSpPr>
        <p:grpSp>
          <p:nvGrpSpPr>
            <p:cNvPr id="73" name="组合 72"/>
            <p:cNvGrpSpPr/>
            <p:nvPr/>
          </p:nvGrpSpPr>
          <p:grpSpPr>
            <a:xfrm>
              <a:off x="1403750" y="3593123"/>
              <a:ext cx="490436" cy="476221"/>
              <a:chOff x="1403750" y="3593123"/>
              <a:chExt cx="808892" cy="785446"/>
            </a:xfrm>
          </p:grpSpPr>
          <p:sp>
            <p:nvSpPr>
              <p:cNvPr id="75" name="对话气泡: 椭圆形 7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p:cNvSpPr txBox="1">
              <a:spLocks noChangeArrowheads="1"/>
            </p:cNvSpPr>
            <p:nvPr/>
          </p:nvSpPr>
          <p:spPr bwMode="auto">
            <a:xfrm>
              <a:off x="1985932" y="3494650"/>
              <a:ext cx="3235471"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端点身份鉴别</a:t>
              </a:r>
            </a:p>
          </p:txBody>
        </p:sp>
      </p:grpSp>
      <p:grpSp>
        <p:nvGrpSpPr>
          <p:cNvPr id="77" name="组合 76"/>
          <p:cNvGrpSpPr/>
          <p:nvPr/>
        </p:nvGrpSpPr>
        <p:grpSpPr>
          <a:xfrm>
            <a:off x="515938" y="5598811"/>
            <a:ext cx="5139795" cy="526731"/>
            <a:chOff x="722008" y="1303131"/>
            <a:chExt cx="4907627" cy="502939"/>
          </a:xfrm>
        </p:grpSpPr>
        <p:grpSp>
          <p:nvGrpSpPr>
            <p:cNvPr id="78" name="组合 77"/>
            <p:cNvGrpSpPr/>
            <p:nvPr/>
          </p:nvGrpSpPr>
          <p:grpSpPr>
            <a:xfrm>
              <a:off x="722008" y="1303131"/>
              <a:ext cx="546594" cy="475865"/>
              <a:chOff x="708742" y="1296102"/>
              <a:chExt cx="454744" cy="283828"/>
            </a:xfrm>
          </p:grpSpPr>
          <p:sp>
            <p:nvSpPr>
              <p:cNvPr id="81" name="平行四边形 8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2" name="平行四边形 8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9" name="流程图: 手动输入 6"/>
            <p:cNvSpPr/>
            <p:nvPr/>
          </p:nvSpPr>
          <p:spPr>
            <a:xfrm rot="5400000" flipV="1">
              <a:off x="3071185" y="-776051"/>
              <a:ext cx="475861" cy="464103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80" name="Text Box 79"/>
            <p:cNvSpPr txBox="1">
              <a:spLocks noChangeArrowheads="1"/>
            </p:cNvSpPr>
            <p:nvPr/>
          </p:nvSpPr>
          <p:spPr bwMode="auto">
            <a:xfrm>
              <a:off x="1383571" y="1335870"/>
              <a:ext cx="42298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SSL</a:t>
              </a:r>
              <a:r>
                <a:rPr kumimoji="1" lang="zh-CN" altLang="en-US"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位于应用层与</a:t>
              </a:r>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之间</a:t>
              </a:r>
            </a:p>
          </p:txBody>
        </p:sp>
      </p:grpSp>
      <p:sp>
        <p:nvSpPr>
          <p:cNvPr id="2" name="灯片编号占位符 1">
            <a:extLst>
              <a:ext uri="{FF2B5EF4-FFF2-40B4-BE49-F238E27FC236}">
                <a16:creationId xmlns:a16="http://schemas.microsoft.com/office/drawing/2014/main" id="{40DF2570-441B-47E2-9DB2-321911EB2E49}"/>
              </a:ext>
            </a:extLst>
          </p:cNvPr>
          <p:cNvSpPr>
            <a:spLocks noGrp="1"/>
          </p:cNvSpPr>
          <p:nvPr>
            <p:ph type="sldNum" sz="quarter" idx="12"/>
          </p:nvPr>
        </p:nvSpPr>
        <p:spPr/>
        <p:txBody>
          <a:bodyPr/>
          <a:lstStyle/>
          <a:p>
            <a:fld id="{91F2D4EF-46D4-4764-B373-FC59CD1D281E}" type="slidenum">
              <a:rPr lang="zh-CN" altLang="en-US" smtClean="0"/>
              <a:t>27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500"/>
                                        <p:tgtEl>
                                          <p:spTgt spid="5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left)">
                                      <p:cBhvr>
                                        <p:cTn id="28" dur="500"/>
                                        <p:tgtEl>
                                          <p:spTgt spid="67"/>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p:nvGrpSpPr>
        <p:grpSpPr>
          <a:xfrm>
            <a:off x="291667" y="0"/>
            <a:ext cx="9816974" cy="1813769"/>
            <a:chOff x="551030" y="-368704"/>
            <a:chExt cx="9816974" cy="1813769"/>
          </a:xfrm>
        </p:grpSpPr>
        <p:grpSp>
          <p:nvGrpSpPr>
            <p:cNvPr id="12" name="组合 11"/>
            <p:cNvGrpSpPr/>
            <p:nvPr/>
          </p:nvGrpSpPr>
          <p:grpSpPr>
            <a:xfrm>
              <a:off x="1201631" y="303926"/>
              <a:ext cx="9166373" cy="1141139"/>
              <a:chOff x="1839058" y="967770"/>
              <a:chExt cx="9166373" cy="1141139"/>
            </a:xfrm>
          </p:grpSpPr>
          <p:sp>
            <p:nvSpPr>
              <p:cNvPr id="14" name="矩形: 圆角 13"/>
              <p:cNvSpPr/>
              <p:nvPr/>
            </p:nvSpPr>
            <p:spPr>
              <a:xfrm>
                <a:off x="1839058" y="967770"/>
                <a:ext cx="9166373" cy="111597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 name="文本框 14"/>
              <p:cNvSpPr txBox="1"/>
              <p:nvPr/>
            </p:nvSpPr>
            <p:spPr>
              <a:xfrm>
                <a:off x="2795619" y="1031691"/>
                <a:ext cx="7903759" cy="107721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当你的网络应用程序</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Run</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起来后，就变成了网络应用进程。可能还会产生如下问题</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1354965" y="2137146"/>
            <a:ext cx="9865808" cy="1536733"/>
            <a:chOff x="956701" y="2546058"/>
            <a:chExt cx="6774714" cy="1732066"/>
          </a:xfrm>
        </p:grpSpPr>
        <p:sp>
          <p:nvSpPr>
            <p:cNvPr id="24" name="矩形: 圆角 23"/>
            <p:cNvSpPr/>
            <p:nvPr/>
          </p:nvSpPr>
          <p:spPr>
            <a:xfrm>
              <a:off x="956701" y="2546058"/>
              <a:ext cx="6774714" cy="1732066"/>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宋体" panose="02010600030101010101" pitchFamily="2" charset="-122"/>
              </a:endParaRPr>
            </a:p>
          </p:txBody>
        </p:sp>
        <p:sp>
          <p:nvSpPr>
            <p:cNvPr id="36" name="Text Box 14"/>
            <p:cNvSpPr txBox="1">
              <a:spLocks noChangeArrowheads="1"/>
            </p:cNvSpPr>
            <p:nvPr/>
          </p:nvSpPr>
          <p:spPr bwMode="auto">
            <a:xfrm>
              <a:off x="1244364" y="2651091"/>
              <a:ext cx="6372172" cy="1289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30000"/>
                </a:lnSpc>
                <a:defRPr/>
              </a:pPr>
              <a:r>
                <a:rPr lang="zh-CN" altLang="en-US" sz="2800" dirty="0">
                  <a:latin typeface="思源黑体 CN Normal" panose="020B0400000000000000" pitchFamily="34" charset="-122"/>
                  <a:ea typeface="思源黑体 CN Normal" panose="020B0400000000000000" pitchFamily="34" charset="-122"/>
                  <a:cs typeface="Times New Roman" panose="02020603050405020304" pitchFamily="18" charset="0"/>
                </a:rPr>
                <a:t>当你的网络应用和其它人开发的网络应用共同运行在一台主机上时，如何把不同的网络应用区分开来？</a:t>
              </a:r>
            </a:p>
          </p:txBody>
        </p:sp>
      </p:grpSp>
      <p:grpSp>
        <p:nvGrpSpPr>
          <p:cNvPr id="37" name="组合 36"/>
          <p:cNvGrpSpPr/>
          <p:nvPr/>
        </p:nvGrpSpPr>
        <p:grpSpPr>
          <a:xfrm>
            <a:off x="1354965" y="4033897"/>
            <a:ext cx="9865808" cy="1536733"/>
            <a:chOff x="956701" y="2546058"/>
            <a:chExt cx="6774714" cy="1732066"/>
          </a:xfrm>
        </p:grpSpPr>
        <p:sp>
          <p:nvSpPr>
            <p:cNvPr id="38" name="矩形: 圆角 37"/>
            <p:cNvSpPr/>
            <p:nvPr/>
          </p:nvSpPr>
          <p:spPr>
            <a:xfrm>
              <a:off x="956701" y="2546058"/>
              <a:ext cx="6774714" cy="1732066"/>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宋体" panose="02010600030101010101" pitchFamily="2" charset="-122"/>
              </a:endParaRPr>
            </a:p>
          </p:txBody>
        </p:sp>
        <p:sp>
          <p:nvSpPr>
            <p:cNvPr id="39" name="Text Box 14"/>
            <p:cNvSpPr txBox="1">
              <a:spLocks noChangeArrowheads="1"/>
            </p:cNvSpPr>
            <p:nvPr/>
          </p:nvSpPr>
          <p:spPr bwMode="auto">
            <a:xfrm>
              <a:off x="1244364" y="2651091"/>
              <a:ext cx="6372172" cy="1289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30000"/>
                </a:lnSpc>
                <a:defRPr/>
              </a:pPr>
              <a:r>
                <a:rPr lang="zh-CN" altLang="en-US" sz="2800" dirty="0">
                  <a:latin typeface="思源黑体 CN Normal" panose="020B0400000000000000" pitchFamily="34" charset="-122"/>
                  <a:ea typeface="思源黑体 CN Normal" panose="020B0400000000000000" pitchFamily="34" charset="-122"/>
                  <a:cs typeface="Times New Roman" panose="02020603050405020304" pitchFamily="18" charset="0"/>
                </a:rPr>
                <a:t>网络层只负责把数据交付到主机，并不负责把数据交付到应用，主机如何知道数据该交付到哪个网络应用？</a:t>
              </a:r>
            </a:p>
          </p:txBody>
        </p:sp>
      </p:grpSp>
      <p:sp>
        <p:nvSpPr>
          <p:cNvPr id="3" name="灯片编号占位符 2">
            <a:extLst>
              <a:ext uri="{FF2B5EF4-FFF2-40B4-BE49-F238E27FC236}">
                <a16:creationId xmlns:a16="http://schemas.microsoft.com/office/drawing/2014/main" id="{93E9FF74-26FB-4B5B-A1C3-4EEF32468917}"/>
              </a:ext>
            </a:extLst>
          </p:cNvPr>
          <p:cNvSpPr>
            <a:spLocks noGrp="1"/>
          </p:cNvSpPr>
          <p:nvPr>
            <p:ph type="sldNum" sz="quarter" idx="12"/>
          </p:nvPr>
        </p:nvSpPr>
        <p:spPr/>
        <p:txBody>
          <a:bodyPr/>
          <a:lstStyle/>
          <a:p>
            <a:fld id="{91F2D4EF-46D4-4764-B373-FC59CD1D281E}" type="slidenum">
              <a:rPr lang="zh-CN" altLang="en-US" smtClean="0"/>
              <a:t>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组合 25"/>
          <p:cNvGrpSpPr/>
          <p:nvPr/>
        </p:nvGrpSpPr>
        <p:grpSpPr>
          <a:xfrm>
            <a:off x="430213" y="0"/>
            <a:ext cx="4124854" cy="1428589"/>
            <a:chOff x="551030" y="-368704"/>
            <a:chExt cx="4124854" cy="1428589"/>
          </a:xfrm>
        </p:grpSpPr>
        <p:grpSp>
          <p:nvGrpSpPr>
            <p:cNvPr id="27" name="组合 26"/>
            <p:cNvGrpSpPr/>
            <p:nvPr/>
          </p:nvGrpSpPr>
          <p:grpSpPr>
            <a:xfrm>
              <a:off x="1201632" y="303925"/>
              <a:ext cx="3474252" cy="687997"/>
              <a:chOff x="1839059" y="967769"/>
              <a:chExt cx="3474252" cy="687997"/>
            </a:xfrm>
          </p:grpSpPr>
          <p:sp>
            <p:nvSpPr>
              <p:cNvPr id="34" name="矩形: 圆角 33"/>
              <p:cNvSpPr/>
              <p:nvPr/>
            </p:nvSpPr>
            <p:spPr>
              <a:xfrm>
                <a:off x="1839059" y="967769"/>
                <a:ext cx="34742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5" name="文本框 34"/>
              <p:cNvSpPr txBox="1"/>
              <p:nvPr/>
            </p:nvSpPr>
            <p:spPr>
              <a:xfrm>
                <a:off x="2786093" y="1009435"/>
                <a:ext cx="223935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一个例子</a:t>
                </a:r>
              </a:p>
            </p:txBody>
          </p:sp>
        </p:gr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54" name="Text Box 14"/>
          <p:cNvSpPr txBox="1">
            <a:spLocks noChangeArrowheads="1"/>
          </p:cNvSpPr>
          <p:nvPr/>
        </p:nvSpPr>
        <p:spPr bwMode="auto">
          <a:xfrm>
            <a:off x="689507" y="1492202"/>
            <a:ext cx="11230714" cy="1143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30000"/>
              </a:lnSpc>
              <a:defRPr/>
            </a:pPr>
            <a:r>
              <a:rPr lang="zh-CN" altLang="en-US" sz="2800" dirty="0">
                <a:latin typeface="思源黑体 CN Normal" panose="020B0400000000000000" pitchFamily="34" charset="-122"/>
                <a:ea typeface="思源黑体 CN Normal" panose="020B0400000000000000" pitchFamily="34" charset="-122"/>
                <a:cs typeface="Times New Roman" panose="02020603050405020304" pitchFamily="18" charset="0"/>
              </a:rPr>
              <a:t>你们整栋宿舍有一个信箱，栋长每天都会查看一次信箱，取走新的信件和报纸，当你有信件需要寄送时，直接投递到邮局的邮筒里。</a:t>
            </a:r>
          </a:p>
        </p:txBody>
      </p:sp>
      <p:grpSp>
        <p:nvGrpSpPr>
          <p:cNvPr id="55" name="组合 54"/>
          <p:cNvGrpSpPr/>
          <p:nvPr/>
        </p:nvGrpSpPr>
        <p:grpSpPr>
          <a:xfrm>
            <a:off x="689506" y="3077125"/>
            <a:ext cx="1926694" cy="603899"/>
            <a:chOff x="1263766" y="4108538"/>
            <a:chExt cx="2742829" cy="603899"/>
          </a:xfrm>
        </p:grpSpPr>
        <p:sp>
          <p:nvSpPr>
            <p:cNvPr id="56" name="矩形: 圆角 55"/>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矩形 56"/>
            <p:cNvSpPr/>
            <p:nvPr/>
          </p:nvSpPr>
          <p:spPr>
            <a:xfrm>
              <a:off x="1263766" y="4108538"/>
              <a:ext cx="2742829" cy="584775"/>
            </a:xfrm>
            <a:prstGeom prst="rect">
              <a:avLst/>
            </a:prstGeom>
          </p:spPr>
          <p:txBody>
            <a:bodyPr wrap="square">
              <a:spAutoFit/>
            </a:bodyPr>
            <a:lstStyle/>
            <a:p>
              <a:pPr algn="ctr"/>
              <a:r>
                <a:rPr kumimoji="1"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假设</a:t>
              </a:r>
            </a:p>
          </p:txBody>
        </p:sp>
      </p:grpSp>
      <p:grpSp>
        <p:nvGrpSpPr>
          <p:cNvPr id="85" name="组合 84"/>
          <p:cNvGrpSpPr/>
          <p:nvPr/>
        </p:nvGrpSpPr>
        <p:grpSpPr>
          <a:xfrm>
            <a:off x="800038" y="3924973"/>
            <a:ext cx="11120185" cy="662297"/>
            <a:chOff x="1403750" y="3494650"/>
            <a:chExt cx="11120185" cy="662297"/>
          </a:xfrm>
        </p:grpSpPr>
        <p:grpSp>
          <p:nvGrpSpPr>
            <p:cNvPr id="86" name="组合 85"/>
            <p:cNvGrpSpPr/>
            <p:nvPr/>
          </p:nvGrpSpPr>
          <p:grpSpPr>
            <a:xfrm>
              <a:off x="1403750" y="3593123"/>
              <a:ext cx="490436" cy="476221"/>
              <a:chOff x="1403750" y="3593123"/>
              <a:chExt cx="808892" cy="785446"/>
            </a:xfrm>
          </p:grpSpPr>
          <p:sp>
            <p:nvSpPr>
              <p:cNvPr id="88" name="对话气泡: 椭圆形 8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8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7" name="Text Box 79"/>
            <p:cNvSpPr txBox="1">
              <a:spLocks noChangeArrowheads="1"/>
            </p:cNvSpPr>
            <p:nvPr/>
          </p:nvSpPr>
          <p:spPr bwMode="auto">
            <a:xfrm>
              <a:off x="1985931" y="3494650"/>
              <a:ext cx="10538004"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邮递员仅把邮件送到每栋宿舍唯一的信箱，并不负责投递到个人。</a:t>
              </a:r>
            </a:p>
          </p:txBody>
        </p:sp>
      </p:grpSp>
      <p:grpSp>
        <p:nvGrpSpPr>
          <p:cNvPr id="90" name="组合 89"/>
          <p:cNvGrpSpPr/>
          <p:nvPr/>
        </p:nvGrpSpPr>
        <p:grpSpPr>
          <a:xfrm>
            <a:off x="800038" y="4780247"/>
            <a:ext cx="11120183" cy="662297"/>
            <a:chOff x="1403750" y="3494650"/>
            <a:chExt cx="11120183" cy="662297"/>
          </a:xfrm>
        </p:grpSpPr>
        <p:grpSp>
          <p:nvGrpSpPr>
            <p:cNvPr id="91" name="组合 90"/>
            <p:cNvGrpSpPr/>
            <p:nvPr/>
          </p:nvGrpSpPr>
          <p:grpSpPr>
            <a:xfrm>
              <a:off x="1403750" y="3593123"/>
              <a:ext cx="490436" cy="476221"/>
              <a:chOff x="1403750" y="3593123"/>
              <a:chExt cx="808892" cy="785446"/>
            </a:xfrm>
          </p:grpSpPr>
          <p:sp>
            <p:nvSpPr>
              <p:cNvPr id="93" name="对话气泡: 椭圆形 9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9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2" name="Text Box 79"/>
            <p:cNvSpPr txBox="1">
              <a:spLocks noChangeArrowheads="1"/>
            </p:cNvSpPr>
            <p:nvPr/>
          </p:nvSpPr>
          <p:spPr bwMode="auto">
            <a:xfrm>
              <a:off x="1985930" y="3494650"/>
              <a:ext cx="10538003"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栋长取出新的信件和报纸后，负责将信件和报纸投递到具体的房间。</a:t>
              </a:r>
            </a:p>
          </p:txBody>
        </p:sp>
      </p:grpSp>
      <p:sp>
        <p:nvSpPr>
          <p:cNvPr id="2" name="灯片编号占位符 1">
            <a:extLst>
              <a:ext uri="{FF2B5EF4-FFF2-40B4-BE49-F238E27FC236}">
                <a16:creationId xmlns:a16="http://schemas.microsoft.com/office/drawing/2014/main" id="{0AA66FA6-84BA-4E33-BCA2-89289FDA0CA1}"/>
              </a:ext>
            </a:extLst>
          </p:cNvPr>
          <p:cNvSpPr>
            <a:spLocks noGrp="1"/>
          </p:cNvSpPr>
          <p:nvPr>
            <p:ph type="sldNum" sz="quarter" idx="12"/>
          </p:nvPr>
        </p:nvSpPr>
        <p:spPr/>
        <p:txBody>
          <a:bodyPr/>
          <a:lstStyle/>
          <a:p>
            <a:fld id="{91F2D4EF-46D4-4764-B373-FC59CD1D281E}" type="slidenum">
              <a:rPr lang="zh-CN" altLang="en-US" smtClean="0"/>
              <a:t>29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left)">
                                      <p:cBhvr>
                                        <p:cTn id="21" dur="500"/>
                                        <p:tgtEl>
                                          <p:spTgt spid="85"/>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wipe(left)">
                                      <p:cBhvr>
                                        <p:cTn id="2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1270264" y="1911951"/>
            <a:ext cx="9337699" cy="2796856"/>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应用层协议原理</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因特网中的电子邮件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：因特网的目录服务</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文件分发</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3821408" y="736971"/>
            <a:ext cx="3952872" cy="792886"/>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录</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2818456" y="451855"/>
            <a:ext cx="1241446" cy="1166374"/>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5BE65C1E-0026-405F-99AE-E02CEC6B9474}"/>
              </a:ext>
            </a:extLst>
          </p:cNvPr>
          <p:cNvSpPr>
            <a:spLocks noGrp="1"/>
          </p:cNvSpPr>
          <p:nvPr>
            <p:ph type="sldNum" sz="quarter" idx="12"/>
          </p:nvPr>
        </p:nvSpPr>
        <p:spPr/>
        <p:txBody>
          <a:bodyPr/>
          <a:lstStyle/>
          <a:p>
            <a:fld id="{91F2D4EF-46D4-4764-B373-FC59CD1D281E}" type="slidenum">
              <a:rPr lang="zh-CN" altLang="en-US" smtClean="0"/>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组合 25"/>
          <p:cNvGrpSpPr/>
          <p:nvPr/>
        </p:nvGrpSpPr>
        <p:grpSpPr>
          <a:xfrm>
            <a:off x="430213" y="0"/>
            <a:ext cx="4124854" cy="1428589"/>
            <a:chOff x="551030" y="-368704"/>
            <a:chExt cx="4124854" cy="1428589"/>
          </a:xfrm>
        </p:grpSpPr>
        <p:grpSp>
          <p:nvGrpSpPr>
            <p:cNvPr id="27" name="组合 26"/>
            <p:cNvGrpSpPr/>
            <p:nvPr/>
          </p:nvGrpSpPr>
          <p:grpSpPr>
            <a:xfrm>
              <a:off x="1201632" y="303925"/>
              <a:ext cx="3474252" cy="687997"/>
              <a:chOff x="1839059" y="967769"/>
              <a:chExt cx="3474252" cy="687997"/>
            </a:xfrm>
          </p:grpSpPr>
          <p:sp>
            <p:nvSpPr>
              <p:cNvPr id="34" name="矩形: 圆角 33"/>
              <p:cNvSpPr/>
              <p:nvPr/>
            </p:nvSpPr>
            <p:spPr>
              <a:xfrm>
                <a:off x="1839059" y="967769"/>
                <a:ext cx="34742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5" name="文本框 34"/>
              <p:cNvSpPr txBox="1"/>
              <p:nvPr/>
            </p:nvSpPr>
            <p:spPr>
              <a:xfrm>
                <a:off x="2786093" y="1009435"/>
                <a:ext cx="223935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一个例子</a:t>
                </a:r>
              </a:p>
            </p:txBody>
          </p:sp>
        </p:gr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54" name="Text Box 14"/>
          <p:cNvSpPr txBox="1">
            <a:spLocks noChangeArrowheads="1"/>
          </p:cNvSpPr>
          <p:nvPr/>
        </p:nvSpPr>
        <p:spPr bwMode="auto">
          <a:xfrm>
            <a:off x="541338" y="1530775"/>
            <a:ext cx="11386502" cy="1143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30000"/>
              </a:lnSpc>
              <a:defRPr/>
            </a:pPr>
            <a:r>
              <a:rPr lang="zh-CN" altLang="en-US" sz="2800" dirty="0">
                <a:latin typeface="思源黑体 CN Normal" panose="020B0400000000000000" pitchFamily="34" charset="-122"/>
                <a:ea typeface="思源黑体 CN Normal" panose="020B0400000000000000" pitchFamily="34" charset="-122"/>
                <a:cs typeface="Times New Roman" panose="02020603050405020304" pitchFamily="18" charset="0"/>
              </a:rPr>
              <a:t>你们整栋宿舍有一个信箱，栋长每天都会查看一次信箱，取走新的信件和报纸，当你有信件需要寄送时，直接投递到邮局的邮筒里。</a:t>
            </a:r>
          </a:p>
        </p:txBody>
      </p:sp>
      <p:grpSp>
        <p:nvGrpSpPr>
          <p:cNvPr id="55" name="组合 54"/>
          <p:cNvGrpSpPr/>
          <p:nvPr/>
        </p:nvGrpSpPr>
        <p:grpSpPr>
          <a:xfrm>
            <a:off x="689505" y="3171657"/>
            <a:ext cx="1926694" cy="584776"/>
            <a:chOff x="1263765" y="4203070"/>
            <a:chExt cx="2742829" cy="584776"/>
          </a:xfrm>
        </p:grpSpPr>
        <p:sp>
          <p:nvSpPr>
            <p:cNvPr id="56" name="矩形: 圆角 55"/>
            <p:cNvSpPr/>
            <p:nvPr/>
          </p:nvSpPr>
          <p:spPr>
            <a:xfrm>
              <a:off x="1263765" y="4203070"/>
              <a:ext cx="2742829"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263765" y="4203071"/>
              <a:ext cx="2742829" cy="584775"/>
            </a:xfrm>
            <a:prstGeom prst="rect">
              <a:avLst/>
            </a:prstGeom>
          </p:spPr>
          <p:txBody>
            <a:bodyPr wrap="square">
              <a:spAutoFit/>
            </a:bodyPr>
            <a:lstStyle/>
            <a:p>
              <a:pPr algn="ctr"/>
              <a:r>
                <a:rPr kumimoji="1" lang="zh-CN" altLang="en-US"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问题</a:t>
              </a:r>
            </a:p>
          </p:txBody>
        </p:sp>
      </p:grpSp>
      <p:grpSp>
        <p:nvGrpSpPr>
          <p:cNvPr id="95" name="组合 94"/>
          <p:cNvGrpSpPr/>
          <p:nvPr/>
        </p:nvGrpSpPr>
        <p:grpSpPr>
          <a:xfrm>
            <a:off x="1652852" y="4616583"/>
            <a:ext cx="8173073" cy="1300965"/>
            <a:chOff x="1724819" y="2533650"/>
            <a:chExt cx="5704681" cy="1300965"/>
          </a:xfrm>
        </p:grpSpPr>
        <p:sp>
          <p:nvSpPr>
            <p:cNvPr id="96" name="矩形: 圆角 95"/>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2261428" y="2818952"/>
              <a:ext cx="4901337" cy="1015663"/>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栋长如何区分哪封信件属于哪个房间呢？</a:t>
              </a:r>
            </a:p>
          </p:txBody>
        </p:sp>
        <p:sp>
          <p:nvSpPr>
            <p:cNvPr id="98" name="矩形: 圆角 97"/>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556" y="3794588"/>
            <a:ext cx="2208304" cy="2208304"/>
          </a:xfrm>
          <a:prstGeom prst="rect">
            <a:avLst/>
          </a:prstGeom>
        </p:spPr>
      </p:pic>
      <p:sp>
        <p:nvSpPr>
          <p:cNvPr id="2" name="灯片编号占位符 1">
            <a:extLst>
              <a:ext uri="{FF2B5EF4-FFF2-40B4-BE49-F238E27FC236}">
                <a16:creationId xmlns:a16="http://schemas.microsoft.com/office/drawing/2014/main" id="{91355780-0DA3-4030-82A9-43A869DD92CE}"/>
              </a:ext>
            </a:extLst>
          </p:cNvPr>
          <p:cNvSpPr>
            <a:spLocks noGrp="1"/>
          </p:cNvSpPr>
          <p:nvPr>
            <p:ph type="sldNum" sz="quarter" idx="12"/>
          </p:nvPr>
        </p:nvSpPr>
        <p:spPr/>
        <p:txBody>
          <a:bodyPr/>
          <a:lstStyle/>
          <a:p>
            <a:fld id="{91F2D4EF-46D4-4764-B373-FC59CD1D281E}" type="slidenum">
              <a:rPr lang="zh-CN" altLang="en-US" smtClean="0"/>
              <a:t>30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p:cTn id="11" dur="500" fill="hold"/>
                                        <p:tgtEl>
                                          <p:spTgt spid="99"/>
                                        </p:tgtEl>
                                        <p:attrNameLst>
                                          <p:attrName>ppt_w</p:attrName>
                                        </p:attrNameLst>
                                      </p:cBhvr>
                                      <p:tavLst>
                                        <p:tav tm="0">
                                          <p:val>
                                            <p:fltVal val="0"/>
                                          </p:val>
                                        </p:tav>
                                        <p:tav tm="100000">
                                          <p:val>
                                            <p:strVal val="#ppt_w"/>
                                          </p:val>
                                        </p:tav>
                                      </p:tavLst>
                                    </p:anim>
                                    <p:anim calcmode="lin" valueType="num">
                                      <p:cBhvr>
                                        <p:cTn id="12" dur="500" fill="hold"/>
                                        <p:tgtEl>
                                          <p:spTgt spid="99"/>
                                        </p:tgtEl>
                                        <p:attrNameLst>
                                          <p:attrName>ppt_h</p:attrName>
                                        </p:attrNameLst>
                                      </p:cBhvr>
                                      <p:tavLst>
                                        <p:tav tm="0">
                                          <p:val>
                                            <p:fltVal val="0"/>
                                          </p:val>
                                        </p:tav>
                                        <p:tav tm="100000">
                                          <p:val>
                                            <p:strVal val="#ppt_h"/>
                                          </p:val>
                                        </p:tav>
                                      </p:tavLst>
                                    </p:anim>
                                    <p:animEffect transition="in" filter="fade">
                                      <p:cBhvr>
                                        <p:cTn id="13" dur="500"/>
                                        <p:tgtEl>
                                          <p:spTgt spid="99"/>
                                        </p:tgtEl>
                                      </p:cBhvr>
                                    </p:animEffect>
                                  </p:childTnLst>
                                </p:cTn>
                              </p:par>
                              <p:par>
                                <p:cTn id="14" presetID="12" presetClass="entr" presetSubtype="8"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 calcmode="lin" valueType="num">
                                      <p:cBhvr additive="base">
                                        <p:cTn id="16" dur="500"/>
                                        <p:tgtEl>
                                          <p:spTgt spid="95"/>
                                        </p:tgtEl>
                                        <p:attrNameLst>
                                          <p:attrName>ppt_x</p:attrName>
                                        </p:attrNameLst>
                                      </p:cBhvr>
                                      <p:tavLst>
                                        <p:tav tm="0">
                                          <p:val>
                                            <p:strVal val="#ppt_x-#ppt_w*1.125000"/>
                                          </p:val>
                                        </p:tav>
                                        <p:tav tm="100000">
                                          <p:val>
                                            <p:strVal val="#ppt_x"/>
                                          </p:val>
                                        </p:tav>
                                      </p:tavLst>
                                    </p:anim>
                                    <p:animEffect transition="in" filter="wipe(right)">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p:nvGrpSpPr>
        <p:grpSpPr>
          <a:xfrm>
            <a:off x="291667" y="0"/>
            <a:ext cx="9437996" cy="1729504"/>
            <a:chOff x="551030" y="-368704"/>
            <a:chExt cx="9437996" cy="1729504"/>
          </a:xfrm>
        </p:grpSpPr>
        <p:grpSp>
          <p:nvGrpSpPr>
            <p:cNvPr id="12" name="组合 11"/>
            <p:cNvGrpSpPr/>
            <p:nvPr/>
          </p:nvGrpSpPr>
          <p:grpSpPr>
            <a:xfrm>
              <a:off x="1201631" y="283582"/>
              <a:ext cx="8787395" cy="1077218"/>
              <a:chOff x="1839058" y="947426"/>
              <a:chExt cx="8787395" cy="1077218"/>
            </a:xfrm>
          </p:grpSpPr>
          <p:sp>
            <p:nvSpPr>
              <p:cNvPr id="14" name="矩形: 圆角 13"/>
              <p:cNvSpPr/>
              <p:nvPr/>
            </p:nvSpPr>
            <p:spPr>
              <a:xfrm>
                <a:off x="1839058" y="967770"/>
                <a:ext cx="8526852" cy="103425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 name="文本框 14"/>
              <p:cNvSpPr txBox="1"/>
              <p:nvPr/>
            </p:nvSpPr>
            <p:spPr>
              <a:xfrm>
                <a:off x="2782471" y="947426"/>
                <a:ext cx="7843982" cy="107721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类比到因特网，提供了类似的解决方法，那就是“</a:t>
                </a:r>
                <a:r>
                  <a:rPr lang="zh-CN" altLang="en-US"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套接字（</a:t>
                </a:r>
                <a:r>
                  <a:rPr lang="en-US" altLang="zh-CN"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Socket</a:t>
                </a:r>
                <a:r>
                  <a:rPr lang="zh-CN" altLang="en-US"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31" name="Text Box 14"/>
          <p:cNvSpPr txBox="1">
            <a:spLocks noChangeArrowheads="1"/>
          </p:cNvSpPr>
          <p:nvPr/>
        </p:nvSpPr>
        <p:spPr bwMode="auto">
          <a:xfrm>
            <a:off x="786251" y="1879771"/>
            <a:ext cx="11405749" cy="48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20000"/>
              </a:lnSpc>
              <a:defRPr/>
            </a:pPr>
            <a:r>
              <a:rPr lang="zh-CN" altLang="en-US" sz="2400" dirty="0">
                <a:latin typeface="思源黑体 CN Normal" panose="020B0400000000000000" pitchFamily="34" charset="-122"/>
                <a:ea typeface="思源黑体 CN Normal" panose="020B0400000000000000" pitchFamily="34" charset="-122"/>
                <a:cs typeface="Times New Roman" panose="02020603050405020304" pitchFamily="18" charset="0"/>
              </a:rPr>
              <a:t>每个网络应用进程都有一个属于自己的套接字，该套接字在整个因特网上独一无二。</a:t>
            </a:r>
          </a:p>
        </p:txBody>
      </p:sp>
      <p:grpSp>
        <p:nvGrpSpPr>
          <p:cNvPr id="32" name="组合 31"/>
          <p:cNvGrpSpPr/>
          <p:nvPr/>
        </p:nvGrpSpPr>
        <p:grpSpPr>
          <a:xfrm>
            <a:off x="780783" y="2633194"/>
            <a:ext cx="1104898" cy="1104898"/>
            <a:chOff x="737414" y="3164436"/>
            <a:chExt cx="1900298" cy="1900298"/>
          </a:xfrm>
        </p:grpSpPr>
        <p:grpSp>
          <p:nvGrpSpPr>
            <p:cNvPr id="33" name="组合 32"/>
            <p:cNvGrpSpPr/>
            <p:nvPr/>
          </p:nvGrpSpPr>
          <p:grpSpPr>
            <a:xfrm>
              <a:off x="737414" y="3164436"/>
              <a:ext cx="1900298" cy="1900298"/>
              <a:chOff x="795138" y="3164436"/>
              <a:chExt cx="1900298" cy="1900298"/>
            </a:xfrm>
          </p:grpSpPr>
          <p:sp>
            <p:nvSpPr>
              <p:cNvPr id="35" name="椭圆 34"/>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36" name="椭圆 35"/>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34" name="Text Box 79"/>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主机地址</a:t>
              </a:r>
            </a:p>
          </p:txBody>
        </p:sp>
      </p:grpSp>
      <p:sp>
        <p:nvSpPr>
          <p:cNvPr id="49" name="文本框 48"/>
          <p:cNvSpPr txBox="1"/>
          <p:nvPr/>
        </p:nvSpPr>
        <p:spPr>
          <a:xfrm>
            <a:off x="1927414" y="2640747"/>
            <a:ext cx="9897793" cy="1011752"/>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标识该网络应用进程运行在因特网上哪一台主机上，通常使用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32</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位的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地址进行标识</a:t>
            </a:r>
            <a:r>
              <a:rPr lang="zh-CN" altLang="en-US" sz="2400" dirty="0">
                <a:latin typeface="思源黑体 CN Normal" panose="020B0400000000000000" pitchFamily="34" charset="-122"/>
                <a:ea typeface="思源黑体 CN Normal" panose="020B0400000000000000" pitchFamily="34" charset="-122"/>
              </a:rPr>
              <a:t>。</a:t>
            </a:r>
          </a:p>
        </p:txBody>
      </p:sp>
      <p:grpSp>
        <p:nvGrpSpPr>
          <p:cNvPr id="50" name="组合 49"/>
          <p:cNvGrpSpPr/>
          <p:nvPr/>
        </p:nvGrpSpPr>
        <p:grpSpPr>
          <a:xfrm>
            <a:off x="780783" y="3849644"/>
            <a:ext cx="1104898" cy="1104898"/>
            <a:chOff x="737414" y="3164436"/>
            <a:chExt cx="1900298" cy="1900298"/>
          </a:xfrm>
        </p:grpSpPr>
        <p:grpSp>
          <p:nvGrpSpPr>
            <p:cNvPr id="51" name="组合 50"/>
            <p:cNvGrpSpPr/>
            <p:nvPr/>
          </p:nvGrpSpPr>
          <p:grpSpPr>
            <a:xfrm>
              <a:off x="737414" y="3164436"/>
              <a:ext cx="1900298" cy="1900298"/>
              <a:chOff x="795138" y="3164436"/>
              <a:chExt cx="1900298" cy="1900298"/>
            </a:xfrm>
          </p:grpSpPr>
          <p:sp>
            <p:nvSpPr>
              <p:cNvPr id="53" name="椭圆 52"/>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54" name="椭圆 53"/>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52" name="Text Box 79"/>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端口地址</a:t>
              </a:r>
            </a:p>
          </p:txBody>
        </p:sp>
      </p:grpSp>
      <p:sp>
        <p:nvSpPr>
          <p:cNvPr id="55" name="文本框 54"/>
          <p:cNvSpPr txBox="1"/>
          <p:nvPr/>
        </p:nvSpPr>
        <p:spPr>
          <a:xfrm>
            <a:off x="1936513" y="4126426"/>
            <a:ext cx="9897793" cy="525465"/>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在该主机上标识该网络应用进程，通常使用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位的端口号进行标识</a:t>
            </a:r>
            <a:r>
              <a:rPr lang="zh-CN" altLang="en-US" sz="2400" dirty="0">
                <a:latin typeface="思源黑体 CN Normal" panose="020B0400000000000000" pitchFamily="34" charset="-122"/>
                <a:ea typeface="思源黑体 CN Normal" panose="020B0400000000000000" pitchFamily="34" charset="-122"/>
              </a:rPr>
              <a:t>。</a:t>
            </a:r>
          </a:p>
        </p:txBody>
      </p:sp>
      <p:grpSp>
        <p:nvGrpSpPr>
          <p:cNvPr id="57" name="组合 56"/>
          <p:cNvGrpSpPr/>
          <p:nvPr/>
        </p:nvGrpSpPr>
        <p:grpSpPr>
          <a:xfrm>
            <a:off x="1854705" y="5030251"/>
            <a:ext cx="5879184" cy="517461"/>
            <a:chOff x="4765725" y="2375498"/>
            <a:chExt cx="3356289" cy="701023"/>
          </a:xfrm>
        </p:grpSpPr>
        <p:sp>
          <p:nvSpPr>
            <p:cNvPr id="58" name="矩形: 圆角 57"/>
            <p:cNvSpPr/>
            <p:nvPr/>
          </p:nvSpPr>
          <p:spPr>
            <a:xfrm>
              <a:off x="4765725" y="2375498"/>
              <a:ext cx="3349041"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9" name="文本框 58"/>
            <p:cNvSpPr txBox="1"/>
            <p:nvPr/>
          </p:nvSpPr>
          <p:spPr>
            <a:xfrm>
              <a:off x="4840676" y="2433883"/>
              <a:ext cx="3281338" cy="625434"/>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e.g.</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 Server</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80</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Mail Server</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60" name="文本框 59"/>
          <p:cNvSpPr txBox="1"/>
          <p:nvPr/>
        </p:nvSpPr>
        <p:spPr>
          <a:xfrm>
            <a:off x="2290628" y="5652665"/>
            <a:ext cx="3906972" cy="531620"/>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所以套接字的长度为</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48</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位</a:t>
            </a:r>
            <a:r>
              <a:rPr lang="zh-CN" altLang="en-US" sz="2400" dirty="0">
                <a:latin typeface="思源黑体 CN Normal" panose="020B0400000000000000" pitchFamily="34" charset="-122"/>
                <a:ea typeface="思源黑体 CN Normal" panose="020B0400000000000000" pitchFamily="34" charset="-122"/>
              </a:rPr>
              <a:t>。</a:t>
            </a:r>
          </a:p>
        </p:txBody>
      </p:sp>
      <p:sp>
        <p:nvSpPr>
          <p:cNvPr id="2" name="灯片编号占位符 1">
            <a:extLst>
              <a:ext uri="{FF2B5EF4-FFF2-40B4-BE49-F238E27FC236}">
                <a16:creationId xmlns:a16="http://schemas.microsoft.com/office/drawing/2014/main" id="{6B394412-595D-4B80-AE8D-E8DE5741FF59}"/>
              </a:ext>
            </a:extLst>
          </p:cNvPr>
          <p:cNvSpPr>
            <a:spLocks noGrp="1"/>
          </p:cNvSpPr>
          <p:nvPr>
            <p:ph type="sldNum" sz="quarter" idx="12"/>
          </p:nvPr>
        </p:nvSpPr>
        <p:spPr/>
        <p:txBody>
          <a:bodyPr/>
          <a:lstStyle/>
          <a:p>
            <a:fld id="{91F2D4EF-46D4-4764-B373-FC59CD1D281E}" type="slidenum">
              <a:rPr lang="zh-CN" altLang="en-US" smtClean="0"/>
              <a:t>31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 calcmode="lin" valueType="num">
                                      <p:cBhvr>
                                        <p:cTn id="17" dur="500" fill="hold"/>
                                        <p:tgtEl>
                                          <p:spTgt spid="32"/>
                                        </p:tgtEl>
                                        <p:attrNameLst>
                                          <p:attrName>style.rotation</p:attrName>
                                        </p:attrNameLst>
                                      </p:cBhvr>
                                      <p:tavLst>
                                        <p:tav tm="0">
                                          <p:val>
                                            <p:fltVal val="90"/>
                                          </p:val>
                                        </p:tav>
                                        <p:tav tm="100000">
                                          <p:val>
                                            <p:fltVal val="0"/>
                                          </p:val>
                                        </p:tav>
                                      </p:tavLst>
                                    </p:anim>
                                    <p:animEffect transition="in" filter="fade">
                                      <p:cBhvr>
                                        <p:cTn id="18" dur="500"/>
                                        <p:tgtEl>
                                          <p:spTgt spid="3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 calcmode="lin" valueType="num">
                                      <p:cBhvr>
                                        <p:cTn id="28" dur="500" fill="hold"/>
                                        <p:tgtEl>
                                          <p:spTgt spid="50"/>
                                        </p:tgtEl>
                                        <p:attrNameLst>
                                          <p:attrName>style.rotation</p:attrName>
                                        </p:attrNameLst>
                                      </p:cBhvr>
                                      <p:tavLst>
                                        <p:tav tm="0">
                                          <p:val>
                                            <p:fltVal val="90"/>
                                          </p:val>
                                        </p:tav>
                                        <p:tav tm="100000">
                                          <p:val>
                                            <p:fltVal val="0"/>
                                          </p:val>
                                        </p:tav>
                                      </p:tavLst>
                                    </p:anim>
                                    <p:animEffect transition="in" filter="fade">
                                      <p:cBhvr>
                                        <p:cTn id="29" dur="500"/>
                                        <p:tgtEl>
                                          <p:spTgt spid="50"/>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wipe(left)">
                                      <p:cBhvr>
                                        <p:cTn id="33" dur="500"/>
                                        <p:tgtEl>
                                          <p:spTgt spid="55"/>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9" grpId="0"/>
      <p:bldP spid="55" grpId="0"/>
      <p:bldP spid="6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p:nvGrpSpPr>
        <p:grpSpPr>
          <a:xfrm>
            <a:off x="291667" y="0"/>
            <a:ext cx="9043595" cy="1750507"/>
            <a:chOff x="551030" y="-368704"/>
            <a:chExt cx="9043595" cy="1750507"/>
          </a:xfrm>
        </p:grpSpPr>
        <p:grpSp>
          <p:nvGrpSpPr>
            <p:cNvPr id="12" name="组合 11"/>
            <p:cNvGrpSpPr/>
            <p:nvPr/>
          </p:nvGrpSpPr>
          <p:grpSpPr>
            <a:xfrm>
              <a:off x="1201631" y="303926"/>
              <a:ext cx="8392994" cy="1077877"/>
              <a:chOff x="1839058" y="967770"/>
              <a:chExt cx="8392994" cy="1077877"/>
            </a:xfrm>
          </p:grpSpPr>
          <p:sp>
            <p:nvSpPr>
              <p:cNvPr id="14" name="矩形: 圆角 13"/>
              <p:cNvSpPr/>
              <p:nvPr/>
            </p:nvSpPr>
            <p:spPr>
              <a:xfrm>
                <a:off x="1839058" y="967770"/>
                <a:ext cx="8211892" cy="103425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 name="文本框 14"/>
              <p:cNvSpPr txBox="1"/>
              <p:nvPr/>
            </p:nvSpPr>
            <p:spPr>
              <a:xfrm>
                <a:off x="2735502" y="968429"/>
                <a:ext cx="7496550" cy="107721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类比到因特网，提供了类似的解决方法，那就是“</a:t>
                </a:r>
                <a:r>
                  <a:rPr lang="zh-CN" altLang="en-US"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套接字（</a:t>
                </a:r>
                <a:r>
                  <a:rPr lang="en-US" altLang="zh-CN"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Socket</a:t>
                </a:r>
                <a:r>
                  <a:rPr lang="zh-CN" altLang="en-US"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4" name="组合 23"/>
          <p:cNvGrpSpPr/>
          <p:nvPr/>
        </p:nvGrpSpPr>
        <p:grpSpPr>
          <a:xfrm>
            <a:off x="840668" y="1833141"/>
            <a:ext cx="6932022" cy="662297"/>
            <a:chOff x="1403750" y="3494650"/>
            <a:chExt cx="6932022" cy="662297"/>
          </a:xfrm>
        </p:grpSpPr>
        <p:grpSp>
          <p:nvGrpSpPr>
            <p:cNvPr id="25" name="组合 24"/>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p:cNvSpPr txBox="1">
              <a:spLocks noChangeArrowheads="1"/>
            </p:cNvSpPr>
            <p:nvPr/>
          </p:nvSpPr>
          <p:spPr bwMode="auto">
            <a:xfrm>
              <a:off x="1985931" y="3494650"/>
              <a:ext cx="6349841"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进程通过套接字来接收和发送报文</a:t>
              </a:r>
            </a:p>
          </p:txBody>
        </p:sp>
      </p:grpSp>
      <p:grpSp>
        <p:nvGrpSpPr>
          <p:cNvPr id="29" name="组合 28"/>
          <p:cNvGrpSpPr/>
          <p:nvPr/>
        </p:nvGrpSpPr>
        <p:grpSpPr>
          <a:xfrm>
            <a:off x="840668" y="2491317"/>
            <a:ext cx="5420432" cy="662297"/>
            <a:chOff x="1403750" y="3494650"/>
            <a:chExt cx="5420432" cy="662297"/>
          </a:xfrm>
        </p:grpSpPr>
        <p:grpSp>
          <p:nvGrpSpPr>
            <p:cNvPr id="30" name="组合 29"/>
            <p:cNvGrpSpPr/>
            <p:nvPr/>
          </p:nvGrpSpPr>
          <p:grpSpPr>
            <a:xfrm>
              <a:off x="1403750" y="3593123"/>
              <a:ext cx="490436" cy="476221"/>
              <a:chOff x="1403750" y="3593123"/>
              <a:chExt cx="808892" cy="785446"/>
            </a:xfrm>
          </p:grpSpPr>
          <p:sp>
            <p:nvSpPr>
              <p:cNvPr id="38" name="对话气泡: 椭圆形 3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5931" y="3494650"/>
              <a:ext cx="4838251"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套接字相当于一个通道</a:t>
              </a:r>
            </a:p>
          </p:txBody>
        </p:sp>
      </p:grpSp>
      <p:grpSp>
        <p:nvGrpSpPr>
          <p:cNvPr id="136" name="组合 135"/>
          <p:cNvGrpSpPr/>
          <p:nvPr/>
        </p:nvGrpSpPr>
        <p:grpSpPr>
          <a:xfrm>
            <a:off x="7955280" y="2164081"/>
            <a:ext cx="3866996" cy="3657810"/>
            <a:chOff x="4481876" y="2803038"/>
            <a:chExt cx="3411944" cy="2971741"/>
          </a:xfrm>
        </p:grpSpPr>
        <p:sp>
          <p:nvSpPr>
            <p:cNvPr id="128" name="Freeform 5"/>
            <p:cNvSpPr/>
            <p:nvPr/>
          </p:nvSpPr>
          <p:spPr bwMode="auto">
            <a:xfrm>
              <a:off x="5790037" y="4749052"/>
              <a:ext cx="793971" cy="494172"/>
            </a:xfrm>
            <a:custGeom>
              <a:avLst/>
              <a:gdLst>
                <a:gd name="T0" fmla="*/ 1 w 2135"/>
                <a:gd name="T1" fmla="*/ 0 h 1662"/>
                <a:gd name="T2" fmla="*/ 1 w 2135"/>
                <a:gd name="T3" fmla="*/ 0 h 1662"/>
                <a:gd name="T4" fmla="*/ 1 w 2135"/>
                <a:gd name="T5" fmla="*/ 0 h 1662"/>
                <a:gd name="T6" fmla="*/ 1 w 2135"/>
                <a:gd name="T7" fmla="*/ 0 h 1662"/>
                <a:gd name="T8" fmla="*/ 1 w 2135"/>
                <a:gd name="T9" fmla="*/ 0 h 1662"/>
                <a:gd name="T10" fmla="*/ 1 w 2135"/>
                <a:gd name="T11" fmla="*/ 0 h 1662"/>
                <a:gd name="T12" fmla="*/ 1 w 2135"/>
                <a:gd name="T13" fmla="*/ 0 h 1662"/>
                <a:gd name="T14" fmla="*/ 1 w 2135"/>
                <a:gd name="T15" fmla="*/ 0 h 1662"/>
                <a:gd name="T16" fmla="*/ 1 w 2135"/>
                <a:gd name="T17" fmla="*/ 0 h 1662"/>
                <a:gd name="T18" fmla="*/ 1 w 2135"/>
                <a:gd name="T19" fmla="*/ 0 h 1662"/>
                <a:gd name="T20" fmla="*/ 1 w 2135"/>
                <a:gd name="T21" fmla="*/ 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FCD484"/>
            </a:solidFill>
            <a:ln>
              <a:noFill/>
            </a:ln>
          </p:spPr>
          <p:txBody>
            <a:bodyPr wrap="none" anchor="ctr"/>
            <a:lstStyle/>
            <a:p>
              <a:endParaRPr lang="zh-CN" altLang="en-US"/>
            </a:p>
          </p:txBody>
        </p:sp>
        <p:grpSp>
          <p:nvGrpSpPr>
            <p:cNvPr id="109" name="组合 108"/>
            <p:cNvGrpSpPr/>
            <p:nvPr/>
          </p:nvGrpSpPr>
          <p:grpSpPr>
            <a:xfrm>
              <a:off x="4486614" y="3644232"/>
              <a:ext cx="1237866" cy="675572"/>
              <a:chOff x="9668293" y="2348513"/>
              <a:chExt cx="1237866" cy="675572"/>
            </a:xfrm>
          </p:grpSpPr>
          <p:sp>
            <p:nvSpPr>
              <p:cNvPr id="110" name="矩形: 圆角 109"/>
              <p:cNvSpPr/>
              <p:nvPr/>
            </p:nvSpPr>
            <p:spPr>
              <a:xfrm>
                <a:off x="9668293" y="2348513"/>
                <a:ext cx="1226754" cy="675572"/>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宋体" panose="02010600030101010101" pitchFamily="2" charset="-122"/>
                </a:endParaRPr>
              </a:p>
            </p:txBody>
          </p:sp>
          <p:sp>
            <p:nvSpPr>
              <p:cNvPr id="111" name="Text Box 14"/>
              <p:cNvSpPr txBox="1">
                <a:spLocks noChangeArrowheads="1"/>
              </p:cNvSpPr>
              <p:nvPr/>
            </p:nvSpPr>
            <p:spPr bwMode="auto">
              <a:xfrm>
                <a:off x="9679405" y="2356182"/>
                <a:ext cx="1226754" cy="329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process</a:t>
                </a:r>
              </a:p>
            </p:txBody>
          </p:sp>
        </p:grpSp>
        <p:grpSp>
          <p:nvGrpSpPr>
            <p:cNvPr id="94" name="组合 93"/>
            <p:cNvGrpSpPr/>
            <p:nvPr/>
          </p:nvGrpSpPr>
          <p:grpSpPr>
            <a:xfrm>
              <a:off x="4481876" y="4433140"/>
              <a:ext cx="1226754" cy="1102355"/>
              <a:chOff x="9668293" y="1921729"/>
              <a:chExt cx="1226754" cy="1102355"/>
            </a:xfrm>
          </p:grpSpPr>
          <p:sp>
            <p:nvSpPr>
              <p:cNvPr id="96" name="矩形: 圆角 95"/>
              <p:cNvSpPr/>
              <p:nvPr/>
            </p:nvSpPr>
            <p:spPr>
              <a:xfrm>
                <a:off x="9668293" y="1921729"/>
                <a:ext cx="1226754" cy="1102355"/>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宋体" panose="02010600030101010101" pitchFamily="2" charset="-122"/>
                </a:endParaRPr>
              </a:p>
            </p:txBody>
          </p:sp>
          <p:sp>
            <p:nvSpPr>
              <p:cNvPr id="97" name="Text Box 14"/>
              <p:cNvSpPr txBox="1">
                <a:spLocks noChangeArrowheads="1"/>
              </p:cNvSpPr>
              <p:nvPr/>
            </p:nvSpPr>
            <p:spPr bwMode="auto">
              <a:xfrm>
                <a:off x="9668293" y="2117509"/>
                <a:ext cx="1226754" cy="877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TCP with</a:t>
                </a:r>
              </a:p>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buffers,</a:t>
                </a:r>
              </a:p>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variables</a:t>
                </a:r>
              </a:p>
            </p:txBody>
          </p:sp>
        </p:grpSp>
        <p:grpSp>
          <p:nvGrpSpPr>
            <p:cNvPr id="106" name="组合 105"/>
            <p:cNvGrpSpPr/>
            <p:nvPr/>
          </p:nvGrpSpPr>
          <p:grpSpPr>
            <a:xfrm>
              <a:off x="4521362" y="4086644"/>
              <a:ext cx="1147782" cy="470742"/>
              <a:chOff x="612315" y="5231873"/>
              <a:chExt cx="1521387" cy="569340"/>
            </a:xfrm>
          </p:grpSpPr>
          <p:sp>
            <p:nvSpPr>
              <p:cNvPr id="107" name="矩形: 圆角 106"/>
              <p:cNvSpPr/>
              <p:nvPr/>
            </p:nvSpPr>
            <p:spPr>
              <a:xfrm>
                <a:off x="612315" y="5299868"/>
                <a:ext cx="1521387" cy="501345"/>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00"/>
              </a:p>
            </p:txBody>
          </p:sp>
          <p:sp>
            <p:nvSpPr>
              <p:cNvPr id="108" name="Text Box 79"/>
              <p:cNvSpPr txBox="1">
                <a:spLocks noChangeArrowheads="1"/>
              </p:cNvSpPr>
              <p:nvPr/>
            </p:nvSpPr>
            <p:spPr bwMode="auto">
              <a:xfrm>
                <a:off x="822699" y="5231873"/>
                <a:ext cx="1199478" cy="54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socket</a:t>
                </a:r>
              </a:p>
            </p:txBody>
          </p:sp>
        </p:grpSp>
        <p:cxnSp>
          <p:nvCxnSpPr>
            <p:cNvPr id="3" name="直接箭头连接符 2"/>
            <p:cNvCxnSpPr/>
            <p:nvPr/>
          </p:nvCxnSpPr>
          <p:spPr>
            <a:xfrm>
              <a:off x="5099991" y="4544819"/>
              <a:ext cx="0" cy="204233"/>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V="1">
              <a:off x="5095253" y="3944190"/>
              <a:ext cx="0" cy="214734"/>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6655954" y="3658094"/>
              <a:ext cx="1237866" cy="675572"/>
              <a:chOff x="9668293" y="2348513"/>
              <a:chExt cx="1237866" cy="675572"/>
            </a:xfrm>
          </p:grpSpPr>
          <p:sp>
            <p:nvSpPr>
              <p:cNvPr id="114" name="矩形: 圆角 113"/>
              <p:cNvSpPr/>
              <p:nvPr/>
            </p:nvSpPr>
            <p:spPr>
              <a:xfrm>
                <a:off x="9668293" y="2348513"/>
                <a:ext cx="1226754" cy="675572"/>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宋体" panose="02010600030101010101" pitchFamily="2" charset="-122"/>
                </a:endParaRPr>
              </a:p>
            </p:txBody>
          </p:sp>
          <p:sp>
            <p:nvSpPr>
              <p:cNvPr id="115" name="Text Box 14"/>
              <p:cNvSpPr txBox="1">
                <a:spLocks noChangeArrowheads="1"/>
              </p:cNvSpPr>
              <p:nvPr/>
            </p:nvSpPr>
            <p:spPr bwMode="auto">
              <a:xfrm>
                <a:off x="9679405" y="2356182"/>
                <a:ext cx="1226754" cy="329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process</a:t>
                </a:r>
              </a:p>
            </p:txBody>
          </p:sp>
        </p:grpSp>
        <p:grpSp>
          <p:nvGrpSpPr>
            <p:cNvPr id="116" name="组合 115"/>
            <p:cNvGrpSpPr/>
            <p:nvPr/>
          </p:nvGrpSpPr>
          <p:grpSpPr>
            <a:xfrm>
              <a:off x="6651216" y="4447002"/>
              <a:ext cx="1226754" cy="1102355"/>
              <a:chOff x="9668293" y="1921729"/>
              <a:chExt cx="1226754" cy="1102355"/>
            </a:xfrm>
          </p:grpSpPr>
          <p:sp>
            <p:nvSpPr>
              <p:cNvPr id="117" name="矩形: 圆角 116"/>
              <p:cNvSpPr/>
              <p:nvPr/>
            </p:nvSpPr>
            <p:spPr>
              <a:xfrm>
                <a:off x="9668293" y="1921729"/>
                <a:ext cx="1226754" cy="1102355"/>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宋体" panose="02010600030101010101" pitchFamily="2" charset="-122"/>
                </a:endParaRPr>
              </a:p>
            </p:txBody>
          </p:sp>
          <p:sp>
            <p:nvSpPr>
              <p:cNvPr id="118" name="Text Box 14"/>
              <p:cNvSpPr txBox="1">
                <a:spLocks noChangeArrowheads="1"/>
              </p:cNvSpPr>
              <p:nvPr/>
            </p:nvSpPr>
            <p:spPr bwMode="auto">
              <a:xfrm>
                <a:off x="9668293" y="2117509"/>
                <a:ext cx="1226754" cy="877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TCP with</a:t>
                </a:r>
              </a:p>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buffers,</a:t>
                </a:r>
              </a:p>
              <a:p>
                <a:pPr algn="ctr">
                  <a:lnSpc>
                    <a:spcPct val="11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variables</a:t>
                </a:r>
              </a:p>
            </p:txBody>
          </p:sp>
        </p:grpSp>
        <p:grpSp>
          <p:nvGrpSpPr>
            <p:cNvPr id="119" name="组合 118"/>
            <p:cNvGrpSpPr/>
            <p:nvPr/>
          </p:nvGrpSpPr>
          <p:grpSpPr>
            <a:xfrm>
              <a:off x="6690702" y="4100506"/>
              <a:ext cx="1147782" cy="470742"/>
              <a:chOff x="612315" y="5231873"/>
              <a:chExt cx="1521387" cy="569340"/>
            </a:xfrm>
          </p:grpSpPr>
          <p:sp>
            <p:nvSpPr>
              <p:cNvPr id="120" name="矩形: 圆角 119"/>
              <p:cNvSpPr/>
              <p:nvPr/>
            </p:nvSpPr>
            <p:spPr>
              <a:xfrm>
                <a:off x="612315" y="5299868"/>
                <a:ext cx="1521387" cy="501345"/>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00"/>
              </a:p>
            </p:txBody>
          </p:sp>
          <p:sp>
            <p:nvSpPr>
              <p:cNvPr id="121" name="Text Box 79"/>
              <p:cNvSpPr txBox="1">
                <a:spLocks noChangeArrowheads="1"/>
              </p:cNvSpPr>
              <p:nvPr/>
            </p:nvSpPr>
            <p:spPr bwMode="auto">
              <a:xfrm>
                <a:off x="822699" y="5231873"/>
                <a:ext cx="1199478" cy="54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socket</a:t>
                </a:r>
              </a:p>
            </p:txBody>
          </p:sp>
        </p:grpSp>
        <p:cxnSp>
          <p:nvCxnSpPr>
            <p:cNvPr id="122" name="直接箭头连接符 121"/>
            <p:cNvCxnSpPr/>
            <p:nvPr/>
          </p:nvCxnSpPr>
          <p:spPr>
            <a:xfrm>
              <a:off x="7269331" y="4558681"/>
              <a:ext cx="0" cy="204233"/>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7264593" y="3958052"/>
              <a:ext cx="0" cy="214734"/>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84994" y="5030238"/>
              <a:ext cx="982072" cy="0"/>
            </a:xfrm>
            <a:prstGeom prst="line">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4" name="图片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7966" y="3135374"/>
              <a:ext cx="650586" cy="650586"/>
            </a:xfrm>
            <a:prstGeom prst="rect">
              <a:avLst/>
            </a:prstGeom>
          </p:spPr>
        </p:pic>
        <p:pic>
          <p:nvPicPr>
            <p:cNvPr id="125" name="图片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6571" y="3167913"/>
              <a:ext cx="650586" cy="650586"/>
            </a:xfrm>
            <a:prstGeom prst="rect">
              <a:avLst/>
            </a:prstGeom>
          </p:spPr>
        </p:pic>
        <p:sp>
          <p:nvSpPr>
            <p:cNvPr id="126" name="Text Box 14"/>
            <p:cNvSpPr txBox="1">
              <a:spLocks noChangeArrowheads="1"/>
            </p:cNvSpPr>
            <p:nvPr/>
          </p:nvSpPr>
          <p:spPr bwMode="auto">
            <a:xfrm>
              <a:off x="4723010" y="2803038"/>
              <a:ext cx="840498" cy="521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host or</a:t>
              </a:r>
            </a:p>
            <a:p>
              <a:pPr algn="ctr">
                <a:lnSpc>
                  <a:spcPct val="9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sp>
          <p:nvSpPr>
            <p:cNvPr id="127" name="Text Box 14"/>
            <p:cNvSpPr txBox="1">
              <a:spLocks noChangeArrowheads="1"/>
            </p:cNvSpPr>
            <p:nvPr/>
          </p:nvSpPr>
          <p:spPr bwMode="auto">
            <a:xfrm>
              <a:off x="6798508" y="2830168"/>
              <a:ext cx="840498" cy="521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host or</a:t>
              </a:r>
            </a:p>
            <a:p>
              <a:pPr algn="ctr">
                <a:lnSpc>
                  <a:spcPct val="90000"/>
                </a:lnSpc>
                <a:defRPr/>
              </a:pPr>
              <a:r>
                <a:rPr lang="en-US" altLang="en-US"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sp>
          <p:nvSpPr>
            <p:cNvPr id="130" name="Text Box 32"/>
            <p:cNvSpPr txBox="1">
              <a:spLocks noChangeArrowheads="1"/>
            </p:cNvSpPr>
            <p:nvPr/>
          </p:nvSpPr>
          <p:spPr bwMode="auto">
            <a:xfrm>
              <a:off x="5818324" y="4737466"/>
              <a:ext cx="7425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cs typeface="Times New Roman" panose="02020603050405020304" pitchFamily="18" charset="0"/>
                </a:rPr>
                <a:t>Internet</a:t>
              </a:r>
            </a:p>
          </p:txBody>
        </p:sp>
        <p:cxnSp>
          <p:nvCxnSpPr>
            <p:cNvPr id="131" name="直接箭头连接符 130"/>
            <p:cNvCxnSpPr/>
            <p:nvPr/>
          </p:nvCxnSpPr>
          <p:spPr>
            <a:xfrm flipH="1" flipV="1">
              <a:off x="5304993" y="5557276"/>
              <a:ext cx="258515" cy="217503"/>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5" name="组合 134"/>
            <p:cNvGrpSpPr/>
            <p:nvPr/>
          </p:nvGrpSpPr>
          <p:grpSpPr>
            <a:xfrm>
              <a:off x="5551285" y="3002264"/>
              <a:ext cx="1228987" cy="649637"/>
              <a:chOff x="5551285" y="3002264"/>
              <a:chExt cx="1228987" cy="649637"/>
            </a:xfrm>
          </p:grpSpPr>
          <p:cxnSp>
            <p:nvCxnSpPr>
              <p:cNvPr id="132" name="直接箭头连接符 131"/>
              <p:cNvCxnSpPr/>
              <p:nvPr/>
            </p:nvCxnSpPr>
            <p:spPr>
              <a:xfrm flipH="1">
                <a:off x="5551285" y="3460667"/>
                <a:ext cx="208630" cy="19123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3" name="Text Box 14"/>
              <p:cNvSpPr txBox="1">
                <a:spLocks noChangeArrowheads="1"/>
              </p:cNvSpPr>
              <p:nvPr/>
            </p:nvSpPr>
            <p:spPr bwMode="auto">
              <a:xfrm>
                <a:off x="5581602" y="3002264"/>
                <a:ext cx="1198670"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sz="14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controlled by</a:t>
                </a:r>
              </a:p>
              <a:p>
                <a:pPr algn="ctr">
                  <a:lnSpc>
                    <a:spcPct val="90000"/>
                  </a:lnSpc>
                  <a:defRPr/>
                </a:pPr>
                <a:r>
                  <a:rPr lang="en-US" altLang="en-US" sz="14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app developer</a:t>
                </a:r>
              </a:p>
            </p:txBody>
          </p:sp>
        </p:grpSp>
      </p:grpSp>
      <p:grpSp>
        <p:nvGrpSpPr>
          <p:cNvPr id="137" name="组合 136"/>
          <p:cNvGrpSpPr/>
          <p:nvPr/>
        </p:nvGrpSpPr>
        <p:grpSpPr>
          <a:xfrm>
            <a:off x="813385" y="3260292"/>
            <a:ext cx="5748671" cy="1198165"/>
            <a:chOff x="4650628" y="2375498"/>
            <a:chExt cx="6973900" cy="1365145"/>
          </a:xfrm>
        </p:grpSpPr>
        <p:sp>
          <p:nvSpPr>
            <p:cNvPr id="138" name="矩形: 圆角 137"/>
            <p:cNvSpPr/>
            <p:nvPr/>
          </p:nvSpPr>
          <p:spPr>
            <a:xfrm>
              <a:off x="4650628" y="2375498"/>
              <a:ext cx="6973900" cy="136514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lnSpc>
                  <a:spcPct val="120000"/>
                </a:lnSpc>
              </a:pPr>
              <a:endParaRPr lang="zh-CN" altLang="en-US" sz="900"/>
            </a:p>
          </p:txBody>
        </p:sp>
        <p:sp>
          <p:nvSpPr>
            <p:cNvPr id="139" name="文本框 138"/>
            <p:cNvSpPr txBox="1"/>
            <p:nvPr/>
          </p:nvSpPr>
          <p:spPr>
            <a:xfrm>
              <a:off x="4977549" y="2790316"/>
              <a:ext cx="5847005" cy="644428"/>
            </a:xfrm>
            <a:prstGeom prst="rect">
              <a:avLst/>
            </a:prstGeom>
            <a:noFill/>
          </p:spPr>
          <p:txBody>
            <a:bodyPr wrap="square" rtlCol="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发送进程将报文交给套接字。</a:t>
              </a:r>
            </a:p>
          </p:txBody>
        </p:sp>
      </p:grpSp>
      <p:grpSp>
        <p:nvGrpSpPr>
          <p:cNvPr id="140" name="组合 139"/>
          <p:cNvGrpSpPr/>
          <p:nvPr/>
        </p:nvGrpSpPr>
        <p:grpSpPr>
          <a:xfrm>
            <a:off x="837021" y="4615948"/>
            <a:ext cx="7463617" cy="1198163"/>
            <a:chOff x="4664803" y="2402855"/>
            <a:chExt cx="7169249" cy="1365145"/>
          </a:xfrm>
        </p:grpSpPr>
        <p:sp>
          <p:nvSpPr>
            <p:cNvPr id="141" name="矩形: 圆角 140"/>
            <p:cNvSpPr/>
            <p:nvPr/>
          </p:nvSpPr>
          <p:spPr>
            <a:xfrm>
              <a:off x="4664803" y="2402855"/>
              <a:ext cx="6973900" cy="136514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lnSpc>
                  <a:spcPct val="120000"/>
                </a:lnSpc>
              </a:pPr>
              <a:endParaRPr lang="zh-CN" altLang="en-US" sz="900"/>
            </a:p>
          </p:txBody>
        </p:sp>
        <p:sp>
          <p:nvSpPr>
            <p:cNvPr id="142" name="文本框 141"/>
            <p:cNvSpPr txBox="1"/>
            <p:nvPr/>
          </p:nvSpPr>
          <p:spPr>
            <a:xfrm>
              <a:off x="4767448" y="2723889"/>
              <a:ext cx="7066604" cy="644429"/>
            </a:xfrm>
            <a:prstGeom prst="rect">
              <a:avLst/>
            </a:prstGeom>
            <a:noFill/>
          </p:spPr>
          <p:txBody>
            <a:bodyPr wrap="square" rtlCol="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套接字将这些报文传输到接收进程的套接字。</a:t>
              </a:r>
            </a:p>
          </p:txBody>
        </p:sp>
      </p:grpSp>
      <p:sp>
        <p:nvSpPr>
          <p:cNvPr id="57" name="TextBox 38">
            <a:extLst>
              <a:ext uri="{FF2B5EF4-FFF2-40B4-BE49-F238E27FC236}">
                <a16:creationId xmlns:a16="http://schemas.microsoft.com/office/drawing/2014/main" id="{2FACA784-6350-47F4-B56B-A30E71705DDC}"/>
              </a:ext>
            </a:extLst>
          </p:cNvPr>
          <p:cNvSpPr txBox="1">
            <a:spLocks noChangeArrowheads="1"/>
          </p:cNvSpPr>
          <p:nvPr/>
        </p:nvSpPr>
        <p:spPr bwMode="auto">
          <a:xfrm>
            <a:off x="1355029" y="5858199"/>
            <a:ext cx="8532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latin typeface="楷体" panose="02010609060101010101" pitchFamily="49" charset="-122"/>
                <a:ea typeface="楷体" panose="02010609060101010101" pitchFamily="49" charset="-122"/>
              </a:rPr>
              <a:t>Socket API</a:t>
            </a:r>
            <a:r>
              <a:rPr lang="zh-CN" altLang="en-US" dirty="0">
                <a:solidFill>
                  <a:srgbClr val="FF0000"/>
                </a:solidFill>
                <a:latin typeface="楷体" panose="02010609060101010101" pitchFamily="49" charset="-122"/>
                <a:ea typeface="楷体" panose="02010609060101010101" pitchFamily="49" charset="-122"/>
              </a:rPr>
              <a:t>屏蔽了从运输层开始的所有底层网络协议细节。因此基于</a:t>
            </a:r>
            <a:r>
              <a:rPr lang="en-US" altLang="zh-CN" dirty="0">
                <a:solidFill>
                  <a:srgbClr val="FF0000"/>
                </a:solidFill>
                <a:latin typeface="楷体" panose="02010609060101010101" pitchFamily="49" charset="-122"/>
                <a:ea typeface="楷体" panose="02010609060101010101" pitchFamily="49" charset="-122"/>
              </a:rPr>
              <a:t>Socket API</a:t>
            </a:r>
            <a:r>
              <a:rPr lang="zh-CN" altLang="en-US" dirty="0">
                <a:solidFill>
                  <a:srgbClr val="FF0000"/>
                </a:solidFill>
                <a:latin typeface="楷体" panose="02010609060101010101" pitchFamily="49" charset="-122"/>
                <a:ea typeface="楷体" panose="02010609060101010101" pitchFamily="49" charset="-122"/>
              </a:rPr>
              <a:t>的</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网络应用程序只需要关注应用层协议。</a:t>
            </a:r>
            <a:r>
              <a:rPr lang="en-US" altLang="zh-CN" dirty="0">
                <a:solidFill>
                  <a:srgbClr val="FF0000"/>
                </a:solidFill>
                <a:latin typeface="楷体" panose="02010609060101010101" pitchFamily="49" charset="-122"/>
                <a:ea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rPr>
              <a:t>当利用</a:t>
            </a:r>
            <a:r>
              <a:rPr lang="en-US" altLang="zh-CN" dirty="0">
                <a:solidFill>
                  <a:srgbClr val="FF0000"/>
                </a:solidFill>
                <a:latin typeface="楷体" panose="02010609060101010101" pitchFamily="49" charset="-122"/>
                <a:ea typeface="楷体" panose="02010609060101010101" pitchFamily="49" charset="-122"/>
              </a:rPr>
              <a:t>Socket API</a:t>
            </a:r>
            <a:r>
              <a:rPr lang="zh-CN" altLang="en-US" dirty="0">
                <a:solidFill>
                  <a:srgbClr val="FF0000"/>
                </a:solidFill>
                <a:latin typeface="楷体" panose="02010609060101010101" pitchFamily="49" charset="-122"/>
                <a:ea typeface="楷体" panose="02010609060101010101" pitchFamily="49" charset="-122"/>
              </a:rPr>
              <a:t>创建套接字时，唯一需要</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指定的参数是：</a:t>
            </a:r>
            <a:r>
              <a:rPr lang="en-US" altLang="zh-CN" dirty="0">
                <a:solidFill>
                  <a:srgbClr val="FF0000"/>
                </a:solidFill>
                <a:latin typeface="楷体" panose="02010609060101010101" pitchFamily="49" charset="-122"/>
                <a:ea typeface="楷体" panose="02010609060101010101" pitchFamily="49" charset="-122"/>
              </a:rPr>
              <a:t>TCP/UDP</a:t>
            </a:r>
            <a:r>
              <a:rPr lang="zh-CN" altLang="en-US" dirty="0">
                <a:solidFill>
                  <a:srgbClr val="FF0000"/>
                </a:solidFill>
                <a:latin typeface="楷体" panose="02010609060101010101" pitchFamily="49" charset="-122"/>
                <a:ea typeface="楷体" panose="02010609060101010101" pitchFamily="49" charset="-122"/>
              </a:rPr>
              <a:t>，对方的</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，对方的</a:t>
            </a:r>
            <a:r>
              <a:rPr lang="en-US" altLang="zh-CN" dirty="0">
                <a:solidFill>
                  <a:srgbClr val="FF0000"/>
                </a:solidFill>
                <a:latin typeface="楷体" panose="02010609060101010101" pitchFamily="49" charset="-122"/>
                <a:ea typeface="楷体" panose="02010609060101010101" pitchFamily="49" charset="-122"/>
              </a:rPr>
              <a:t>Port</a:t>
            </a:r>
            <a:r>
              <a:rPr lang="zh-CN" altLang="en-US" dirty="0">
                <a:solidFill>
                  <a:srgbClr val="FF0000"/>
                </a:solidFill>
                <a:latin typeface="楷体" panose="02010609060101010101" pitchFamily="49" charset="-122"/>
                <a:ea typeface="楷体" panose="02010609060101010101" pitchFamily="49" charset="-122"/>
              </a:rPr>
              <a:t>。其他细节不用关心。</a:t>
            </a:r>
          </a:p>
        </p:txBody>
      </p:sp>
      <p:sp>
        <p:nvSpPr>
          <p:cNvPr id="2" name="灯片编号占位符 1">
            <a:extLst>
              <a:ext uri="{FF2B5EF4-FFF2-40B4-BE49-F238E27FC236}">
                <a16:creationId xmlns:a16="http://schemas.microsoft.com/office/drawing/2014/main" id="{4DAD56A8-8B30-409A-B78A-9A423BBEA631}"/>
              </a:ext>
            </a:extLst>
          </p:cNvPr>
          <p:cNvSpPr>
            <a:spLocks noGrp="1"/>
          </p:cNvSpPr>
          <p:nvPr>
            <p:ph type="sldNum" sz="quarter" idx="12"/>
          </p:nvPr>
        </p:nvSpPr>
        <p:spPr/>
        <p:txBody>
          <a:bodyPr/>
          <a:lstStyle/>
          <a:p>
            <a:fld id="{91F2D4EF-46D4-4764-B373-FC59CD1D281E}" type="slidenum">
              <a:rPr lang="zh-CN" altLang="en-US" smtClean="0"/>
              <a:t>32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 calcmode="lin" valueType="num">
                                      <p:cBhvr>
                                        <p:cTn id="15" dur="500" fill="hold"/>
                                        <p:tgtEl>
                                          <p:spTgt spid="136"/>
                                        </p:tgtEl>
                                        <p:attrNameLst>
                                          <p:attrName>ppt_w</p:attrName>
                                        </p:attrNameLst>
                                      </p:cBhvr>
                                      <p:tavLst>
                                        <p:tav tm="0">
                                          <p:val>
                                            <p:fltVal val="0"/>
                                          </p:val>
                                        </p:tav>
                                        <p:tav tm="100000">
                                          <p:val>
                                            <p:strVal val="#ppt_w"/>
                                          </p:val>
                                        </p:tav>
                                      </p:tavLst>
                                    </p:anim>
                                    <p:anim calcmode="lin" valueType="num">
                                      <p:cBhvr>
                                        <p:cTn id="16" dur="500" fill="hold"/>
                                        <p:tgtEl>
                                          <p:spTgt spid="136"/>
                                        </p:tgtEl>
                                        <p:attrNameLst>
                                          <p:attrName>ppt_h</p:attrName>
                                        </p:attrNameLst>
                                      </p:cBhvr>
                                      <p:tavLst>
                                        <p:tav tm="0">
                                          <p:val>
                                            <p:fltVal val="0"/>
                                          </p:val>
                                        </p:tav>
                                        <p:tav tm="100000">
                                          <p:val>
                                            <p:strVal val="#ppt_h"/>
                                          </p:val>
                                        </p:tav>
                                      </p:tavLst>
                                    </p:anim>
                                    <p:animEffect transition="in" filter="fade">
                                      <p:cBhvr>
                                        <p:cTn id="17" dur="500"/>
                                        <p:tgtEl>
                                          <p:spTgt spid="136"/>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fade">
                                      <p:cBhvr>
                                        <p:cTn id="21" dur="500"/>
                                        <p:tgtEl>
                                          <p:spTgt spid="13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500"/>
                                        <p:tgtEl>
                                          <p:spTgt spid="1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p:nvGrpSpPr>
        <p:grpSpPr>
          <a:xfrm>
            <a:off x="291667" y="0"/>
            <a:ext cx="8832013" cy="1861943"/>
            <a:chOff x="551030" y="-368704"/>
            <a:chExt cx="8832013" cy="1861943"/>
          </a:xfrm>
        </p:grpSpPr>
        <p:grpSp>
          <p:nvGrpSpPr>
            <p:cNvPr id="12" name="组合 11"/>
            <p:cNvGrpSpPr/>
            <p:nvPr/>
          </p:nvGrpSpPr>
          <p:grpSpPr>
            <a:xfrm>
              <a:off x="1201631" y="303926"/>
              <a:ext cx="8181412" cy="1189313"/>
              <a:chOff x="1839058" y="967770"/>
              <a:chExt cx="8181412" cy="1189313"/>
            </a:xfrm>
          </p:grpSpPr>
          <p:sp>
            <p:nvSpPr>
              <p:cNvPr id="14" name="矩形: 圆角 13"/>
              <p:cNvSpPr/>
              <p:nvPr/>
            </p:nvSpPr>
            <p:spPr>
              <a:xfrm>
                <a:off x="1839058" y="967770"/>
                <a:ext cx="8181412" cy="1178468"/>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 name="文本框 14"/>
              <p:cNvSpPr txBox="1"/>
              <p:nvPr/>
            </p:nvSpPr>
            <p:spPr>
              <a:xfrm>
                <a:off x="2633688" y="1079865"/>
                <a:ext cx="7285181" cy="107721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类比到因特网，提供了类似的解决方法，那就是“</a:t>
                </a:r>
                <a:r>
                  <a:rPr lang="zh-CN" altLang="en-US"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套接字（</a:t>
                </a:r>
                <a:r>
                  <a:rPr lang="en-US" altLang="zh-CN"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Socket</a:t>
                </a:r>
                <a:r>
                  <a:rPr lang="zh-CN" altLang="en-US" sz="3200" b="1" dirty="0">
                    <a:solidFill>
                      <a:srgbClr val="FFC0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7" name="组合 66"/>
          <p:cNvGrpSpPr/>
          <p:nvPr/>
        </p:nvGrpSpPr>
        <p:grpSpPr>
          <a:xfrm>
            <a:off x="2085709" y="2006709"/>
            <a:ext cx="3336376" cy="549121"/>
            <a:chOff x="954099" y="4444876"/>
            <a:chExt cx="3336376" cy="549121"/>
          </a:xfrm>
        </p:grpSpPr>
        <p:grpSp>
          <p:nvGrpSpPr>
            <p:cNvPr id="68" name="组合 67"/>
            <p:cNvGrpSpPr/>
            <p:nvPr/>
          </p:nvGrpSpPr>
          <p:grpSpPr>
            <a:xfrm>
              <a:off x="954099" y="4444876"/>
              <a:ext cx="529471" cy="523220"/>
              <a:chOff x="737414" y="3164436"/>
              <a:chExt cx="1923001" cy="1900298"/>
            </a:xfrm>
          </p:grpSpPr>
          <p:sp>
            <p:nvSpPr>
              <p:cNvPr id="70" name="椭圆 69"/>
              <p:cNvSpPr/>
              <p:nvPr/>
            </p:nvSpPr>
            <p:spPr>
              <a:xfrm>
                <a:off x="737414" y="3164436"/>
                <a:ext cx="1900298" cy="1900298"/>
              </a:xfrm>
              <a:prstGeom prst="ellipse">
                <a:avLst/>
              </a:prstGeom>
              <a:solidFill>
                <a:srgbClr val="009FF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 name="Text Box 79"/>
              <p:cNvSpPr txBox="1">
                <a:spLocks noChangeArrowheads="1"/>
              </p:cNvSpPr>
              <p:nvPr/>
            </p:nvSpPr>
            <p:spPr bwMode="auto">
              <a:xfrm>
                <a:off x="760117" y="3227998"/>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01</a:t>
                </a:r>
                <a:endParaRPr kumimoji="1"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9" name="文本框 68"/>
            <p:cNvSpPr txBox="1"/>
            <p:nvPr/>
          </p:nvSpPr>
          <p:spPr>
            <a:xfrm>
              <a:off x="1538538" y="4462377"/>
              <a:ext cx="2751937" cy="531620"/>
            </a:xfrm>
            <a:prstGeom prst="rect">
              <a:avLst/>
            </a:prstGeom>
            <a:noFill/>
          </p:spPr>
          <p:txBody>
            <a:bodyPr wrap="square" rtlCol="0">
              <a:spAutoFit/>
            </a:bodyPr>
            <a:lstStyle/>
            <a:p>
              <a:pPr>
                <a:lnSpc>
                  <a:spcPct val="13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协议到底怎样工作</a:t>
              </a:r>
            </a:p>
          </p:txBody>
        </p:sp>
      </p:grpSp>
      <p:grpSp>
        <p:nvGrpSpPr>
          <p:cNvPr id="72" name="组合 71"/>
          <p:cNvGrpSpPr/>
          <p:nvPr/>
        </p:nvGrpSpPr>
        <p:grpSpPr>
          <a:xfrm>
            <a:off x="2085709" y="2628034"/>
            <a:ext cx="4875491" cy="542428"/>
            <a:chOff x="945108" y="5534862"/>
            <a:chExt cx="4875491" cy="542428"/>
          </a:xfrm>
        </p:grpSpPr>
        <p:grpSp>
          <p:nvGrpSpPr>
            <p:cNvPr id="73" name="组合 72"/>
            <p:cNvGrpSpPr/>
            <p:nvPr/>
          </p:nvGrpSpPr>
          <p:grpSpPr>
            <a:xfrm>
              <a:off x="945108" y="5554070"/>
              <a:ext cx="532211" cy="523220"/>
              <a:chOff x="704759" y="3164436"/>
              <a:chExt cx="1932953" cy="1900298"/>
            </a:xfrm>
          </p:grpSpPr>
          <p:sp>
            <p:nvSpPr>
              <p:cNvPr id="75" name="椭圆 74"/>
              <p:cNvSpPr/>
              <p:nvPr/>
            </p:nvSpPr>
            <p:spPr>
              <a:xfrm>
                <a:off x="737414" y="3164436"/>
                <a:ext cx="1900298" cy="1900298"/>
              </a:xfrm>
              <a:prstGeom prst="ellipse">
                <a:avLst/>
              </a:prstGeom>
              <a:solidFill>
                <a:srgbClr val="FFC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Text Box 79"/>
              <p:cNvSpPr txBox="1">
                <a:spLocks noChangeArrowheads="1"/>
              </p:cNvSpPr>
              <p:nvPr/>
            </p:nvSpPr>
            <p:spPr bwMode="auto">
              <a:xfrm>
                <a:off x="704759" y="3262593"/>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02</a:t>
                </a:r>
                <a:endParaRPr kumimoji="1" lang="zh-CN" altLang="en-US"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4" name="文本框 73"/>
            <p:cNvSpPr txBox="1"/>
            <p:nvPr/>
          </p:nvSpPr>
          <p:spPr>
            <a:xfrm>
              <a:off x="1545760" y="5534862"/>
              <a:ext cx="4274839" cy="531620"/>
            </a:xfrm>
            <a:prstGeom prst="rect">
              <a:avLst/>
            </a:prstGeom>
            <a:noFill/>
          </p:spPr>
          <p:txBody>
            <a:bodyPr wrap="square" rtlCol="0">
              <a:spAutoFit/>
            </a:bodyPr>
            <a:lstStyle/>
            <a:p>
              <a:pPr>
                <a:lnSpc>
                  <a:spcPct val="13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传输层的服务是如何提供的</a:t>
              </a:r>
            </a:p>
          </p:txBody>
        </p:sp>
      </p:grpSp>
      <p:grpSp>
        <p:nvGrpSpPr>
          <p:cNvPr id="77" name="组合 76"/>
          <p:cNvGrpSpPr/>
          <p:nvPr/>
        </p:nvGrpSpPr>
        <p:grpSpPr>
          <a:xfrm>
            <a:off x="2094700" y="3297764"/>
            <a:ext cx="3336376" cy="549121"/>
            <a:chOff x="954099" y="4444876"/>
            <a:chExt cx="3336376" cy="549121"/>
          </a:xfrm>
        </p:grpSpPr>
        <p:grpSp>
          <p:nvGrpSpPr>
            <p:cNvPr id="78" name="组合 77"/>
            <p:cNvGrpSpPr/>
            <p:nvPr/>
          </p:nvGrpSpPr>
          <p:grpSpPr>
            <a:xfrm>
              <a:off x="954099" y="4444876"/>
              <a:ext cx="529471" cy="523220"/>
              <a:chOff x="737414" y="3164436"/>
              <a:chExt cx="1923001" cy="1900298"/>
            </a:xfrm>
          </p:grpSpPr>
          <p:sp>
            <p:nvSpPr>
              <p:cNvPr id="80" name="椭圆 79"/>
              <p:cNvSpPr/>
              <p:nvPr/>
            </p:nvSpPr>
            <p:spPr>
              <a:xfrm>
                <a:off x="737414" y="3164436"/>
                <a:ext cx="1900298" cy="1900298"/>
              </a:xfrm>
              <a:prstGeom prst="ellipse">
                <a:avLst/>
              </a:prstGeom>
              <a:solidFill>
                <a:srgbClr val="009FF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1" name="Text Box 79"/>
              <p:cNvSpPr txBox="1">
                <a:spLocks noChangeArrowheads="1"/>
              </p:cNvSpPr>
              <p:nvPr/>
            </p:nvSpPr>
            <p:spPr bwMode="auto">
              <a:xfrm>
                <a:off x="760117" y="3227998"/>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03</a:t>
                </a:r>
                <a:endParaRPr kumimoji="1"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9" name="文本框 78"/>
            <p:cNvSpPr txBox="1"/>
            <p:nvPr/>
          </p:nvSpPr>
          <p:spPr>
            <a:xfrm>
              <a:off x="1538538" y="4462377"/>
              <a:ext cx="2751937" cy="531620"/>
            </a:xfrm>
            <a:prstGeom prst="rect">
              <a:avLst/>
            </a:prstGeom>
            <a:noFill/>
          </p:spPr>
          <p:txBody>
            <a:bodyPr wrap="square" rtlCol="0">
              <a:spAutoFit/>
            </a:bodyPr>
            <a:lstStyle/>
            <a:p>
              <a:pPr>
                <a:lnSpc>
                  <a:spcPct val="13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套接字如何工作</a:t>
              </a:r>
            </a:p>
          </p:txBody>
        </p:sp>
      </p:grpSp>
      <p:grpSp>
        <p:nvGrpSpPr>
          <p:cNvPr id="32" name="组合 31"/>
          <p:cNvGrpSpPr/>
          <p:nvPr/>
        </p:nvGrpSpPr>
        <p:grpSpPr>
          <a:xfrm>
            <a:off x="2094700" y="3957250"/>
            <a:ext cx="3336376" cy="549121"/>
            <a:chOff x="954099" y="4444876"/>
            <a:chExt cx="3336376" cy="549121"/>
          </a:xfrm>
        </p:grpSpPr>
        <p:grpSp>
          <p:nvGrpSpPr>
            <p:cNvPr id="33" name="组合 32"/>
            <p:cNvGrpSpPr/>
            <p:nvPr/>
          </p:nvGrpSpPr>
          <p:grpSpPr>
            <a:xfrm>
              <a:off x="954099" y="4444876"/>
              <a:ext cx="529471" cy="523220"/>
              <a:chOff x="737414" y="3164436"/>
              <a:chExt cx="1923001" cy="1900298"/>
            </a:xfrm>
          </p:grpSpPr>
          <p:sp>
            <p:nvSpPr>
              <p:cNvPr id="35" name="椭圆 34"/>
              <p:cNvSpPr/>
              <p:nvPr/>
            </p:nvSpPr>
            <p:spPr>
              <a:xfrm>
                <a:off x="737414" y="3164436"/>
                <a:ext cx="1900298" cy="1900298"/>
              </a:xfrm>
              <a:prstGeom prst="ellipse">
                <a:avLst/>
              </a:prstGeom>
              <a:solidFill>
                <a:srgbClr val="FFC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Text Box 79"/>
              <p:cNvSpPr txBox="1">
                <a:spLocks noChangeArrowheads="1"/>
              </p:cNvSpPr>
              <p:nvPr/>
            </p:nvSpPr>
            <p:spPr bwMode="auto">
              <a:xfrm>
                <a:off x="760117" y="3227998"/>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04</a:t>
                </a:r>
                <a:endParaRPr kumimoji="1" lang="zh-CN" altLang="en-US"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4" name="文本框 33"/>
            <p:cNvSpPr txBox="1"/>
            <p:nvPr/>
          </p:nvSpPr>
          <p:spPr>
            <a:xfrm>
              <a:off x="1538538" y="4462377"/>
              <a:ext cx="2751937" cy="531620"/>
            </a:xfrm>
            <a:prstGeom prst="rect">
              <a:avLst/>
            </a:prstGeom>
            <a:noFill/>
          </p:spPr>
          <p:txBody>
            <a:bodyPr wrap="square" rtlCol="0">
              <a:spAutoFit/>
            </a:bodyPr>
            <a:lstStyle/>
            <a:p>
              <a:pPr>
                <a:lnSpc>
                  <a:spcPct val="13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地址是怎么回事</a:t>
              </a:r>
            </a:p>
          </p:txBody>
        </p:sp>
      </p:grpSp>
      <p:grpSp>
        <p:nvGrpSpPr>
          <p:cNvPr id="37" name="组合 36"/>
          <p:cNvGrpSpPr/>
          <p:nvPr/>
        </p:nvGrpSpPr>
        <p:grpSpPr>
          <a:xfrm>
            <a:off x="2094700" y="4632363"/>
            <a:ext cx="4875491" cy="542428"/>
            <a:chOff x="945108" y="5534862"/>
            <a:chExt cx="4875491" cy="542428"/>
          </a:xfrm>
        </p:grpSpPr>
        <p:grpSp>
          <p:nvGrpSpPr>
            <p:cNvPr id="38" name="组合 37"/>
            <p:cNvGrpSpPr/>
            <p:nvPr/>
          </p:nvGrpSpPr>
          <p:grpSpPr>
            <a:xfrm>
              <a:off x="945108" y="5554070"/>
              <a:ext cx="532211" cy="523220"/>
              <a:chOff x="704759" y="3164436"/>
              <a:chExt cx="1932953" cy="1900298"/>
            </a:xfrm>
          </p:grpSpPr>
          <p:sp>
            <p:nvSpPr>
              <p:cNvPr id="40" name="椭圆 39"/>
              <p:cNvSpPr/>
              <p:nvPr/>
            </p:nvSpPr>
            <p:spPr>
              <a:xfrm>
                <a:off x="737414" y="3164436"/>
                <a:ext cx="1900298" cy="1900298"/>
              </a:xfrm>
              <a:prstGeom prst="ellipse">
                <a:avLst/>
              </a:prstGeom>
              <a:solidFill>
                <a:srgbClr val="009FF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Text Box 79"/>
              <p:cNvSpPr txBox="1">
                <a:spLocks noChangeArrowheads="1"/>
              </p:cNvSpPr>
              <p:nvPr/>
            </p:nvSpPr>
            <p:spPr bwMode="auto">
              <a:xfrm>
                <a:off x="704759" y="3262593"/>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05</a:t>
                </a:r>
                <a:endParaRPr kumimoji="1"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9" name="文本框 38"/>
            <p:cNvSpPr txBox="1"/>
            <p:nvPr/>
          </p:nvSpPr>
          <p:spPr>
            <a:xfrm>
              <a:off x="1545760" y="5534862"/>
              <a:ext cx="4274839" cy="531620"/>
            </a:xfrm>
            <a:prstGeom prst="rect">
              <a:avLst/>
            </a:prstGeom>
            <a:noFill/>
          </p:spPr>
          <p:txBody>
            <a:bodyPr wrap="square" rtlCol="0">
              <a:spAutoFit/>
            </a:bodyPr>
            <a:lstStyle/>
            <a:p>
              <a:pPr>
                <a:lnSpc>
                  <a:spcPct val="13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网卡和网线起了什么样的作用</a:t>
              </a:r>
            </a:p>
          </p:txBody>
        </p:sp>
      </p:grpSp>
      <p:grpSp>
        <p:nvGrpSpPr>
          <p:cNvPr id="42" name="组合 41"/>
          <p:cNvGrpSpPr/>
          <p:nvPr/>
        </p:nvGrpSpPr>
        <p:grpSpPr>
          <a:xfrm>
            <a:off x="2103691" y="5315540"/>
            <a:ext cx="5589547" cy="549121"/>
            <a:chOff x="954099" y="4444876"/>
            <a:chExt cx="5589547" cy="549121"/>
          </a:xfrm>
        </p:grpSpPr>
        <p:grpSp>
          <p:nvGrpSpPr>
            <p:cNvPr id="43" name="组合 42"/>
            <p:cNvGrpSpPr/>
            <p:nvPr/>
          </p:nvGrpSpPr>
          <p:grpSpPr>
            <a:xfrm>
              <a:off x="954099" y="4444876"/>
              <a:ext cx="529471" cy="523220"/>
              <a:chOff x="737414" y="3164436"/>
              <a:chExt cx="1923001" cy="1900298"/>
            </a:xfrm>
          </p:grpSpPr>
          <p:sp>
            <p:nvSpPr>
              <p:cNvPr id="45" name="椭圆 44"/>
              <p:cNvSpPr/>
              <p:nvPr/>
            </p:nvSpPr>
            <p:spPr>
              <a:xfrm>
                <a:off x="737414" y="3164436"/>
                <a:ext cx="1900298" cy="1900298"/>
              </a:xfrm>
              <a:prstGeom prst="ellipse">
                <a:avLst/>
              </a:prstGeom>
              <a:solidFill>
                <a:srgbClr val="FFC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Text Box 79"/>
              <p:cNvSpPr txBox="1">
                <a:spLocks noChangeArrowheads="1"/>
              </p:cNvSpPr>
              <p:nvPr/>
            </p:nvSpPr>
            <p:spPr bwMode="auto">
              <a:xfrm>
                <a:off x="760117" y="3227998"/>
                <a:ext cx="1900298" cy="170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06</a:t>
                </a:r>
                <a:endParaRPr kumimoji="1" lang="zh-CN" altLang="en-US" sz="2400" b="1"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4" name="文本框 43"/>
            <p:cNvSpPr txBox="1"/>
            <p:nvPr/>
          </p:nvSpPr>
          <p:spPr>
            <a:xfrm>
              <a:off x="1538538" y="4462377"/>
              <a:ext cx="5005108" cy="531620"/>
            </a:xfrm>
            <a:prstGeom prst="rect">
              <a:avLst/>
            </a:prstGeom>
            <a:noFill/>
          </p:spPr>
          <p:txBody>
            <a:bodyPr wrap="square" rtlCol="0">
              <a:spAutoFit/>
            </a:bodyPr>
            <a:lstStyle/>
            <a:p>
              <a:pPr>
                <a:lnSpc>
                  <a:spcPct val="13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如何保证网络应用的安全性和性能</a:t>
              </a:r>
            </a:p>
          </p:txBody>
        </p:sp>
      </p:grpSp>
      <p:sp>
        <p:nvSpPr>
          <p:cNvPr id="47" name="Rectangle 3">
            <a:extLst>
              <a:ext uri="{FF2B5EF4-FFF2-40B4-BE49-F238E27FC236}">
                <a16:creationId xmlns:a16="http://schemas.microsoft.com/office/drawing/2014/main" id="{0D9EBB73-5A15-497F-ACDA-D2AD6C791702}"/>
              </a:ext>
            </a:extLst>
          </p:cNvPr>
          <p:cNvSpPr txBox="1">
            <a:spLocks noChangeArrowheads="1"/>
          </p:cNvSpPr>
          <p:nvPr/>
        </p:nvSpPr>
        <p:spPr>
          <a:xfrm>
            <a:off x="6869691" y="2024210"/>
            <a:ext cx="5005108" cy="2786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ea typeface="楷体" panose="02010609060101010101" pitchFamily="49" charset="-122"/>
                <a:cs typeface="Arial" panose="020B0604020202020204" pitchFamily="34" charset="0"/>
              </a:rPr>
              <a:t>祝贺你！至此你已经获得了构造属于你自己的网络应用所需要的最基本最基本的知识！</a:t>
            </a:r>
          </a:p>
          <a:p>
            <a:r>
              <a:rPr lang="zh-CN" altLang="en-US" dirty="0">
                <a:ea typeface="楷体" panose="02010609060101010101" pitchFamily="49" charset="-122"/>
                <a:cs typeface="Arial" panose="020B0604020202020204" pitchFamily="34" charset="0"/>
              </a:rPr>
              <a:t>但是这还远远不够，你还需要继续学习</a:t>
            </a:r>
          </a:p>
        </p:txBody>
      </p:sp>
      <p:sp>
        <p:nvSpPr>
          <p:cNvPr id="2" name="灯片编号占位符 1">
            <a:extLst>
              <a:ext uri="{FF2B5EF4-FFF2-40B4-BE49-F238E27FC236}">
                <a16:creationId xmlns:a16="http://schemas.microsoft.com/office/drawing/2014/main" id="{A80EDD4F-4EDF-49F7-BEB4-A082489F1774}"/>
              </a:ext>
            </a:extLst>
          </p:cNvPr>
          <p:cNvSpPr>
            <a:spLocks noGrp="1"/>
          </p:cNvSpPr>
          <p:nvPr>
            <p:ph type="sldNum" sz="quarter" idx="12"/>
          </p:nvPr>
        </p:nvSpPr>
        <p:spPr/>
        <p:txBody>
          <a:bodyPr/>
          <a:lstStyle/>
          <a:p>
            <a:fld id="{91F2D4EF-46D4-4764-B373-FC59CD1D281E}" type="slidenum">
              <a:rPr lang="zh-CN" altLang="en-US" smtClean="0"/>
              <a:t>33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47">
                                            <p:txEl>
                                              <p:pRg st="1" end="1"/>
                                            </p:txEl>
                                          </p:spTgt>
                                        </p:tgtEl>
                                        <p:attrNameLst>
                                          <p:attrName>style.visibility</p:attrName>
                                        </p:attrNameLst>
                                      </p:cBhvr>
                                      <p:to>
                                        <p:strVal val="visible"/>
                                      </p:to>
                                    </p:set>
                                    <p:anim calcmode="discrete" valueType="clr">
                                      <p:cBhvr override="childStyle">
                                        <p:cTn id="13" dur="80"/>
                                        <p:tgtEl>
                                          <p:spTgt spid="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7">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47">
                                            <p:txEl>
                                              <p:pRg st="1" end="1"/>
                                            </p:txEl>
                                          </p:spTgt>
                                        </p:tgtEl>
                                        <p:attrNameLst>
                                          <p:attrName>fill.type</p:attrName>
                                        </p:attrNameLst>
                                      </p:cBhvr>
                                      <p:to>
                                        <p:strVal val="solid"/>
                                      </p:to>
                                    </p:set>
                                  </p:childTnLst>
                                </p:cTn>
                              </p:par>
                            </p:childTnLst>
                          </p:cTn>
                        </p:par>
                        <p:par>
                          <p:cTn id="16" fill="hold">
                            <p:stCondLst>
                              <p:cond delay="720"/>
                            </p:stCondLst>
                            <p:childTnLst>
                              <p:par>
                                <p:cTn id="17" presetID="22" presetClass="entr" presetSubtype="8"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childTnLst>
                          </p:cTn>
                        </p:par>
                        <p:par>
                          <p:cTn id="20" fill="hold">
                            <p:stCondLst>
                              <p:cond delay="1220"/>
                            </p:stCondLst>
                            <p:childTnLst>
                              <p:par>
                                <p:cTn id="21" presetID="22" presetClass="entr" presetSubtype="8"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720"/>
                            </p:stCondLst>
                            <p:childTnLst>
                              <p:par>
                                <p:cTn id="25" presetID="22" presetClass="entr" presetSubtype="8"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222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2720"/>
                            </p:stCondLst>
                            <p:childTnLst>
                              <p:par>
                                <p:cTn id="33" presetID="22" presetClass="entr" presetSubtype="8"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3220"/>
                            </p:stCondLst>
                            <p:childTnLst>
                              <p:par>
                                <p:cTn id="37" presetID="22" presetClass="entr" presetSubtype="8"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组合 25"/>
          <p:cNvGrpSpPr/>
          <p:nvPr/>
        </p:nvGrpSpPr>
        <p:grpSpPr>
          <a:xfrm>
            <a:off x="430213" y="0"/>
            <a:ext cx="7462502" cy="1428589"/>
            <a:chOff x="551030" y="-368704"/>
            <a:chExt cx="7462502" cy="1428589"/>
          </a:xfrm>
        </p:grpSpPr>
        <p:grpSp>
          <p:nvGrpSpPr>
            <p:cNvPr id="27" name="组合 26"/>
            <p:cNvGrpSpPr/>
            <p:nvPr/>
          </p:nvGrpSpPr>
          <p:grpSpPr>
            <a:xfrm>
              <a:off x="1201631" y="303925"/>
              <a:ext cx="6811901" cy="687997"/>
              <a:chOff x="1839058" y="967769"/>
              <a:chExt cx="6811901" cy="687997"/>
            </a:xfrm>
          </p:grpSpPr>
          <p:sp>
            <p:nvSpPr>
              <p:cNvPr id="34" name="矩形: 圆角 33"/>
              <p:cNvSpPr/>
              <p:nvPr/>
            </p:nvSpPr>
            <p:spPr>
              <a:xfrm>
                <a:off x="1839058" y="967769"/>
                <a:ext cx="681190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5" name="文本框 34"/>
              <p:cNvSpPr txBox="1"/>
              <p:nvPr/>
            </p:nvSpPr>
            <p:spPr>
              <a:xfrm>
                <a:off x="2786093" y="1009435"/>
                <a:ext cx="557610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本章重点讨论的网络应用</a:t>
                </a:r>
              </a:p>
            </p:txBody>
          </p:sp>
        </p:gr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2" name="组合 21"/>
          <p:cNvGrpSpPr/>
          <p:nvPr/>
        </p:nvGrpSpPr>
        <p:grpSpPr>
          <a:xfrm>
            <a:off x="3022401" y="2089201"/>
            <a:ext cx="1663649" cy="1663649"/>
            <a:chOff x="737414" y="3164436"/>
            <a:chExt cx="1900298" cy="1900298"/>
          </a:xfrm>
        </p:grpSpPr>
        <p:grpSp>
          <p:nvGrpSpPr>
            <p:cNvPr id="23" name="组合 22"/>
            <p:cNvGrpSpPr/>
            <p:nvPr/>
          </p:nvGrpSpPr>
          <p:grpSpPr>
            <a:xfrm>
              <a:off x="737414" y="3164436"/>
              <a:ext cx="1900298" cy="1900298"/>
              <a:chOff x="795138" y="3164436"/>
              <a:chExt cx="1900298" cy="1900298"/>
            </a:xfrm>
          </p:grpSpPr>
          <p:sp>
            <p:nvSpPr>
              <p:cNvPr id="25" name="椭圆 24"/>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sp>
            <p:nvSpPr>
              <p:cNvPr id="28" name="椭圆 27"/>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grpSp>
        <p:sp>
          <p:nvSpPr>
            <p:cNvPr id="24" name="Text Box 79"/>
            <p:cNvSpPr txBox="1">
              <a:spLocks noChangeArrowheads="1"/>
            </p:cNvSpPr>
            <p:nvPr/>
          </p:nvSpPr>
          <p:spPr bwMode="auto">
            <a:xfrm>
              <a:off x="1138447" y="3841137"/>
              <a:ext cx="1089383" cy="54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WEB</a:t>
              </a:r>
            </a:p>
          </p:txBody>
        </p:sp>
      </p:grpSp>
      <p:grpSp>
        <p:nvGrpSpPr>
          <p:cNvPr id="42" name="组合 41"/>
          <p:cNvGrpSpPr/>
          <p:nvPr/>
        </p:nvGrpSpPr>
        <p:grpSpPr>
          <a:xfrm>
            <a:off x="3175201" y="4512836"/>
            <a:ext cx="1663649" cy="1663649"/>
            <a:chOff x="737414" y="3164436"/>
            <a:chExt cx="1900298" cy="1900298"/>
          </a:xfrm>
        </p:grpSpPr>
        <p:grpSp>
          <p:nvGrpSpPr>
            <p:cNvPr id="43" name="组合 42"/>
            <p:cNvGrpSpPr/>
            <p:nvPr/>
          </p:nvGrpSpPr>
          <p:grpSpPr>
            <a:xfrm>
              <a:off x="737414" y="3164436"/>
              <a:ext cx="1900298" cy="1900298"/>
              <a:chOff x="795138" y="3164436"/>
              <a:chExt cx="1900298" cy="1900298"/>
            </a:xfrm>
          </p:grpSpPr>
          <p:sp>
            <p:nvSpPr>
              <p:cNvPr id="45" name="椭圆 44"/>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6" name="椭圆 45"/>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44" name="Text Box 79"/>
            <p:cNvSpPr txBox="1">
              <a:spLocks noChangeArrowheads="1"/>
            </p:cNvSpPr>
            <p:nvPr/>
          </p:nvSpPr>
          <p:spPr bwMode="auto">
            <a:xfrm>
              <a:off x="896618" y="3847792"/>
              <a:ext cx="1573043" cy="5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p>
          </p:txBody>
        </p:sp>
      </p:grpSp>
      <p:grpSp>
        <p:nvGrpSpPr>
          <p:cNvPr id="47" name="组合 46"/>
          <p:cNvGrpSpPr/>
          <p:nvPr/>
        </p:nvGrpSpPr>
        <p:grpSpPr>
          <a:xfrm>
            <a:off x="6363429" y="4459965"/>
            <a:ext cx="1663649" cy="1663649"/>
            <a:chOff x="737414" y="3164436"/>
            <a:chExt cx="1900298" cy="1900298"/>
          </a:xfrm>
        </p:grpSpPr>
        <p:grpSp>
          <p:nvGrpSpPr>
            <p:cNvPr id="48" name="组合 47"/>
            <p:cNvGrpSpPr/>
            <p:nvPr/>
          </p:nvGrpSpPr>
          <p:grpSpPr>
            <a:xfrm>
              <a:off x="737414" y="3164436"/>
              <a:ext cx="1900298" cy="1900298"/>
              <a:chOff x="795138" y="3164436"/>
              <a:chExt cx="1900298" cy="1900298"/>
            </a:xfrm>
          </p:grpSpPr>
          <p:sp>
            <p:nvSpPr>
              <p:cNvPr id="50" name="椭圆 49"/>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sp>
            <p:nvSpPr>
              <p:cNvPr id="51" name="椭圆 50"/>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grpSp>
        <p:sp>
          <p:nvSpPr>
            <p:cNvPr id="49" name="Text Box 79"/>
            <p:cNvSpPr txBox="1">
              <a:spLocks noChangeArrowheads="1"/>
            </p:cNvSpPr>
            <p:nvPr/>
          </p:nvSpPr>
          <p:spPr bwMode="auto">
            <a:xfrm>
              <a:off x="1159336" y="3846632"/>
              <a:ext cx="1089383" cy="53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P2P</a:t>
              </a:r>
            </a:p>
          </p:txBody>
        </p:sp>
      </p:grpSp>
      <p:grpSp>
        <p:nvGrpSpPr>
          <p:cNvPr id="52" name="组合 51">
            <a:extLst>
              <a:ext uri="{FF2B5EF4-FFF2-40B4-BE49-F238E27FC236}">
                <a16:creationId xmlns:a16="http://schemas.microsoft.com/office/drawing/2014/main" id="{4CD6273A-C36F-4316-871B-B6AC43947600}"/>
              </a:ext>
            </a:extLst>
          </p:cNvPr>
          <p:cNvGrpSpPr/>
          <p:nvPr/>
        </p:nvGrpSpPr>
        <p:grpSpPr>
          <a:xfrm>
            <a:off x="6229066" y="2155912"/>
            <a:ext cx="1663649" cy="1663649"/>
            <a:chOff x="737414" y="3164436"/>
            <a:chExt cx="1900298" cy="1900298"/>
          </a:xfrm>
        </p:grpSpPr>
        <p:grpSp>
          <p:nvGrpSpPr>
            <p:cNvPr id="53" name="组合 52">
              <a:extLst>
                <a:ext uri="{FF2B5EF4-FFF2-40B4-BE49-F238E27FC236}">
                  <a16:creationId xmlns:a16="http://schemas.microsoft.com/office/drawing/2014/main" id="{AC1A65C9-310E-46C8-8EB2-EEEF8A5F2B6B}"/>
                </a:ext>
              </a:extLst>
            </p:cNvPr>
            <p:cNvGrpSpPr/>
            <p:nvPr/>
          </p:nvGrpSpPr>
          <p:grpSpPr>
            <a:xfrm>
              <a:off x="737414" y="3164436"/>
              <a:ext cx="1900298" cy="1900298"/>
              <a:chOff x="795138" y="3164436"/>
              <a:chExt cx="1900298" cy="1900298"/>
            </a:xfrm>
          </p:grpSpPr>
          <p:sp>
            <p:nvSpPr>
              <p:cNvPr id="55" name="椭圆 54">
                <a:extLst>
                  <a:ext uri="{FF2B5EF4-FFF2-40B4-BE49-F238E27FC236}">
                    <a16:creationId xmlns:a16="http://schemas.microsoft.com/office/drawing/2014/main" id="{30C81DB2-5177-49F0-846E-58B82E9172C7}"/>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8F11A4D9-B503-430F-AC27-E03DE04C1FE0}"/>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54" name="Text Box 79">
              <a:extLst>
                <a:ext uri="{FF2B5EF4-FFF2-40B4-BE49-F238E27FC236}">
                  <a16:creationId xmlns:a16="http://schemas.microsoft.com/office/drawing/2014/main" id="{7803DDB0-0F4C-4AA9-97D1-9B38719D0774}"/>
                </a:ext>
              </a:extLst>
            </p:cNvPr>
            <p:cNvSpPr txBox="1">
              <a:spLocks noChangeArrowheads="1"/>
            </p:cNvSpPr>
            <p:nvPr/>
          </p:nvSpPr>
          <p:spPr bwMode="auto">
            <a:xfrm>
              <a:off x="896618" y="3847792"/>
              <a:ext cx="1573043" cy="5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SMTP</a:t>
              </a:r>
            </a:p>
          </p:txBody>
        </p:sp>
      </p:grpSp>
      <p:sp>
        <p:nvSpPr>
          <p:cNvPr id="2" name="灯片编号占位符 1">
            <a:extLst>
              <a:ext uri="{FF2B5EF4-FFF2-40B4-BE49-F238E27FC236}">
                <a16:creationId xmlns:a16="http://schemas.microsoft.com/office/drawing/2014/main" id="{09ED461E-7B63-4CC7-846A-6CFB5DC1A18F}"/>
              </a:ext>
            </a:extLst>
          </p:cNvPr>
          <p:cNvSpPr>
            <a:spLocks noGrp="1"/>
          </p:cNvSpPr>
          <p:nvPr>
            <p:ph type="sldNum" sz="quarter" idx="12"/>
          </p:nvPr>
        </p:nvSpPr>
        <p:spPr/>
        <p:txBody>
          <a:bodyPr/>
          <a:lstStyle/>
          <a:p>
            <a:fld id="{91F2D4EF-46D4-4764-B373-FC59CD1D281E}" type="slidenum">
              <a:rPr lang="zh-CN" altLang="en-US" smtClean="0"/>
              <a:t>34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 calcmode="lin" valueType="num">
                                      <p:cBhvr>
                                        <p:cTn id="13" dur="500" fill="hold"/>
                                        <p:tgtEl>
                                          <p:spTgt spid="22"/>
                                        </p:tgtEl>
                                        <p:attrNameLst>
                                          <p:attrName>style.rotation</p:attrName>
                                        </p:attrNameLst>
                                      </p:cBhvr>
                                      <p:tavLst>
                                        <p:tav tm="0">
                                          <p:val>
                                            <p:fltVal val="90"/>
                                          </p:val>
                                        </p:tav>
                                        <p:tav tm="100000">
                                          <p:val>
                                            <p:fltVal val="0"/>
                                          </p:val>
                                        </p:tav>
                                      </p:tavLst>
                                    </p:anim>
                                    <p:animEffect transition="in" filter="fade">
                                      <p:cBhvr>
                                        <p:cTn id="14" dur="500"/>
                                        <p:tgtEl>
                                          <p:spTgt spid="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p:cTn id="18" dur="500" fill="hold"/>
                                        <p:tgtEl>
                                          <p:spTgt spid="52"/>
                                        </p:tgtEl>
                                        <p:attrNameLst>
                                          <p:attrName>ppt_w</p:attrName>
                                        </p:attrNameLst>
                                      </p:cBhvr>
                                      <p:tavLst>
                                        <p:tav tm="0">
                                          <p:val>
                                            <p:fltVal val="0"/>
                                          </p:val>
                                        </p:tav>
                                        <p:tav tm="100000">
                                          <p:val>
                                            <p:strVal val="#ppt_w"/>
                                          </p:val>
                                        </p:tav>
                                      </p:tavLst>
                                    </p:anim>
                                    <p:anim calcmode="lin" valueType="num">
                                      <p:cBhvr>
                                        <p:cTn id="19" dur="500" fill="hold"/>
                                        <p:tgtEl>
                                          <p:spTgt spid="52"/>
                                        </p:tgtEl>
                                        <p:attrNameLst>
                                          <p:attrName>ppt_h</p:attrName>
                                        </p:attrNameLst>
                                      </p:cBhvr>
                                      <p:tavLst>
                                        <p:tav tm="0">
                                          <p:val>
                                            <p:fltVal val="0"/>
                                          </p:val>
                                        </p:tav>
                                        <p:tav tm="100000">
                                          <p:val>
                                            <p:strVal val="#ppt_h"/>
                                          </p:val>
                                        </p:tav>
                                      </p:tavLst>
                                    </p:anim>
                                    <p:anim calcmode="lin" valueType="num">
                                      <p:cBhvr>
                                        <p:cTn id="20" dur="500" fill="hold"/>
                                        <p:tgtEl>
                                          <p:spTgt spid="52"/>
                                        </p:tgtEl>
                                        <p:attrNameLst>
                                          <p:attrName>style.rotation</p:attrName>
                                        </p:attrNameLst>
                                      </p:cBhvr>
                                      <p:tavLst>
                                        <p:tav tm="0">
                                          <p:val>
                                            <p:fltVal val="90"/>
                                          </p:val>
                                        </p:tav>
                                        <p:tav tm="100000">
                                          <p:val>
                                            <p:fltVal val="0"/>
                                          </p:val>
                                        </p:tav>
                                      </p:tavLst>
                                    </p:anim>
                                    <p:animEffect transition="in" filter="fade">
                                      <p:cBhvr>
                                        <p:cTn id="21" dur="500"/>
                                        <p:tgtEl>
                                          <p:spTgt spid="52"/>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 calcmode="lin" valueType="num">
                                      <p:cBhvr>
                                        <p:cTn id="27" dur="500" fill="hold"/>
                                        <p:tgtEl>
                                          <p:spTgt spid="42"/>
                                        </p:tgtEl>
                                        <p:attrNameLst>
                                          <p:attrName>style.rotation</p:attrName>
                                        </p:attrNameLst>
                                      </p:cBhvr>
                                      <p:tavLst>
                                        <p:tav tm="0">
                                          <p:val>
                                            <p:fltVal val="90"/>
                                          </p:val>
                                        </p:tav>
                                        <p:tav tm="100000">
                                          <p:val>
                                            <p:fltVal val="0"/>
                                          </p:val>
                                        </p:tav>
                                      </p:tavLst>
                                    </p:anim>
                                    <p:animEffect transition="in" filter="fade">
                                      <p:cBhvr>
                                        <p:cTn id="28" dur="500"/>
                                        <p:tgtEl>
                                          <p:spTgt spid="42"/>
                                        </p:tgtEl>
                                      </p:cBhvr>
                                    </p:animEffect>
                                  </p:childTnLst>
                                </p:cTn>
                              </p:par>
                            </p:childTnLst>
                          </p:cTn>
                        </p:par>
                        <p:par>
                          <p:cTn id="29" fill="hold">
                            <p:stCondLst>
                              <p:cond delay="2000"/>
                            </p:stCondLst>
                            <p:childTnLst>
                              <p:par>
                                <p:cTn id="30" presetID="31"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fltVal val="0"/>
                                          </p:val>
                                        </p:tav>
                                        <p:tav tm="100000">
                                          <p:val>
                                            <p:strVal val="#ppt_w"/>
                                          </p:val>
                                        </p:tav>
                                      </p:tavLst>
                                    </p:anim>
                                    <p:anim calcmode="lin" valueType="num">
                                      <p:cBhvr>
                                        <p:cTn id="33" dur="500" fill="hold"/>
                                        <p:tgtEl>
                                          <p:spTgt spid="47"/>
                                        </p:tgtEl>
                                        <p:attrNameLst>
                                          <p:attrName>ppt_h</p:attrName>
                                        </p:attrNameLst>
                                      </p:cBhvr>
                                      <p:tavLst>
                                        <p:tav tm="0">
                                          <p:val>
                                            <p:fltVal val="0"/>
                                          </p:val>
                                        </p:tav>
                                        <p:tav tm="100000">
                                          <p:val>
                                            <p:strVal val="#ppt_h"/>
                                          </p:val>
                                        </p:tav>
                                      </p:tavLst>
                                    </p:anim>
                                    <p:anim calcmode="lin" valueType="num">
                                      <p:cBhvr>
                                        <p:cTn id="34" dur="500" fill="hold"/>
                                        <p:tgtEl>
                                          <p:spTgt spid="47"/>
                                        </p:tgtEl>
                                        <p:attrNameLst>
                                          <p:attrName>style.rotation</p:attrName>
                                        </p:attrNameLst>
                                      </p:cBhvr>
                                      <p:tavLst>
                                        <p:tav tm="0">
                                          <p:val>
                                            <p:fltVal val="90"/>
                                          </p:val>
                                        </p:tav>
                                        <p:tav tm="100000">
                                          <p:val>
                                            <p:fltVal val="0"/>
                                          </p:val>
                                        </p:tav>
                                      </p:tavLst>
                                    </p:anim>
                                    <p:animEffect transition="in" filter="fade">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638942" y="176949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340054" y="2478880"/>
            <a:ext cx="9141823" cy="2496624"/>
            <a:chOff x="1018843" y="2308548"/>
            <a:chExt cx="9141823" cy="2496624"/>
          </a:xfrm>
        </p:grpSpPr>
        <p:grpSp>
          <p:nvGrpSpPr>
            <p:cNvPr id="9" name="组合 8"/>
            <p:cNvGrpSpPr/>
            <p:nvPr/>
          </p:nvGrpSpPr>
          <p:grpSpPr>
            <a:xfrm>
              <a:off x="1018843" y="2308548"/>
              <a:ext cx="9141823" cy="1926072"/>
              <a:chOff x="764133" y="1731411"/>
              <a:chExt cx="6856376" cy="1444554"/>
            </a:xfrm>
          </p:grpSpPr>
          <p:sp>
            <p:nvSpPr>
              <p:cNvPr id="11" name="矩形 10"/>
              <p:cNvSpPr/>
              <p:nvPr/>
            </p:nvSpPr>
            <p:spPr>
              <a:xfrm>
                <a:off x="764133" y="1731411"/>
                <a:ext cx="6856376" cy="848742"/>
              </a:xfrm>
              <a:prstGeom prst="rect">
                <a:avLst/>
              </a:prstGeom>
            </p:spPr>
            <p:txBody>
              <a:bodyPr wrap="squar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Web</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和</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HTTP </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3841577" y="2550440"/>
                <a:ext cx="2200365"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eb  and  HTTP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3396816" y="2317253"/>
                <a:ext cx="623009" cy="684802"/>
              </a:xfrm>
              <a:prstGeom prst="rect">
                <a:avLst/>
              </a:prstGeom>
            </p:spPr>
            <p:txBody>
              <a:bodyPr wrap="none">
                <a:spAutoFit/>
              </a:bodyPr>
              <a:lstStyle/>
              <a:p>
                <a:r>
                  <a:rPr lang="en-US" altLang="zh-CN" sz="8000" baseline="-25000" dirty="0">
                    <a:solidFill>
                      <a:srgbClr val="2E95D1"/>
                    </a:solidFill>
                    <a:latin typeface="Times New Roman" panose="02020603050405020304" pitchFamily="18" charset="0"/>
                    <a:cs typeface="Times New Roman" panose="02020603050405020304" pitchFamily="18" charset="0"/>
                  </a:rPr>
                  <a:t>W</a:t>
                </a:r>
                <a:endParaRPr lang="zh-CN" altLang="en-US" sz="80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3527756" y="3175965"/>
                <a:ext cx="241599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685552" y="4097286"/>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309224" y="217879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1F9CFE91-1F77-4B98-BD5A-D9B3FC9F0DAD}"/>
              </a:ext>
            </a:extLst>
          </p:cNvPr>
          <p:cNvSpPr>
            <a:spLocks noGrp="1"/>
          </p:cNvSpPr>
          <p:nvPr>
            <p:ph type="sldNum" sz="quarter" idx="12"/>
          </p:nvPr>
        </p:nvSpPr>
        <p:spPr/>
        <p:txBody>
          <a:bodyPr/>
          <a:lstStyle/>
          <a:p>
            <a:fld id="{91F2D4EF-46D4-4764-B373-FC59CD1D281E}" type="slidenum">
              <a:rPr lang="zh-CN" altLang="en-US" smtClean="0"/>
              <a:t>35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30213" y="0"/>
            <a:ext cx="4395786" cy="1428589"/>
            <a:chOff x="551030" y="-368704"/>
            <a:chExt cx="4395786" cy="1428589"/>
          </a:xfrm>
        </p:grpSpPr>
        <p:grpSp>
          <p:nvGrpSpPr>
            <p:cNvPr id="27" name="组合 26"/>
            <p:cNvGrpSpPr/>
            <p:nvPr/>
          </p:nvGrpSpPr>
          <p:grpSpPr>
            <a:xfrm>
              <a:off x="1201631" y="303925"/>
              <a:ext cx="3745185" cy="687997"/>
              <a:chOff x="1839058" y="967769"/>
              <a:chExt cx="3745185" cy="687997"/>
            </a:xfrm>
          </p:grpSpPr>
          <p:sp>
            <p:nvSpPr>
              <p:cNvPr id="34" name="矩形: 圆角 33"/>
              <p:cNvSpPr/>
              <p:nvPr/>
            </p:nvSpPr>
            <p:spPr>
              <a:xfrm>
                <a:off x="1839058" y="967769"/>
                <a:ext cx="37451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5" name="文本框 34"/>
              <p:cNvSpPr txBox="1"/>
              <p:nvPr/>
            </p:nvSpPr>
            <p:spPr>
              <a:xfrm>
                <a:off x="2786093" y="1009435"/>
                <a:ext cx="252721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历史的回顾</a:t>
                </a:r>
              </a:p>
            </p:txBody>
          </p:sp>
        </p:gr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5" name="组合 54"/>
          <p:cNvGrpSpPr/>
          <p:nvPr/>
        </p:nvGrpSpPr>
        <p:grpSpPr>
          <a:xfrm>
            <a:off x="800038" y="4153193"/>
            <a:ext cx="7154734" cy="603899"/>
            <a:chOff x="1263766" y="4108538"/>
            <a:chExt cx="10185433" cy="603899"/>
          </a:xfrm>
        </p:grpSpPr>
        <p:sp>
          <p:nvSpPr>
            <p:cNvPr id="56" name="矩形: 圆角 55"/>
            <p:cNvSpPr/>
            <p:nvPr/>
          </p:nvSpPr>
          <p:spPr>
            <a:xfrm>
              <a:off x="1263767" y="4127662"/>
              <a:ext cx="9896157"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矩形 56"/>
            <p:cNvSpPr/>
            <p:nvPr/>
          </p:nvSpPr>
          <p:spPr>
            <a:xfrm>
              <a:off x="1263766" y="4108538"/>
              <a:ext cx="10185433" cy="584775"/>
            </a:xfrm>
            <a:prstGeom prst="rect">
              <a:avLst/>
            </a:prstGeom>
          </p:spPr>
          <p:txBody>
            <a:bodyPr wrap="square">
              <a:spAutoFit/>
            </a:bodyPr>
            <a:lstStyle/>
            <a:p>
              <a:pPr algn="ctr"/>
              <a:r>
                <a:rPr kumimoji="1"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广播收音机</a:t>
              </a:r>
              <a:r>
                <a:rPr kumimoji="1" lang="en-US" altLang="zh-CN"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电视机和</a:t>
              </a:r>
              <a:r>
                <a:rPr kumimoji="1" lang="en-US" altLang="zh-CN"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的异同点</a:t>
              </a:r>
            </a:p>
          </p:txBody>
        </p:sp>
      </p:grpSp>
      <p:grpSp>
        <p:nvGrpSpPr>
          <p:cNvPr id="85" name="组合 84"/>
          <p:cNvGrpSpPr/>
          <p:nvPr/>
        </p:nvGrpSpPr>
        <p:grpSpPr>
          <a:xfrm>
            <a:off x="800038" y="4891956"/>
            <a:ext cx="11120185" cy="580865"/>
            <a:chOff x="1403750" y="3494650"/>
            <a:chExt cx="11120185" cy="580865"/>
          </a:xfrm>
        </p:grpSpPr>
        <p:grpSp>
          <p:nvGrpSpPr>
            <p:cNvPr id="86" name="组合 85"/>
            <p:cNvGrpSpPr/>
            <p:nvPr/>
          </p:nvGrpSpPr>
          <p:grpSpPr>
            <a:xfrm>
              <a:off x="1403750" y="3593123"/>
              <a:ext cx="490436" cy="476221"/>
              <a:chOff x="1403750" y="3593123"/>
              <a:chExt cx="808892" cy="785446"/>
            </a:xfrm>
          </p:grpSpPr>
          <p:sp>
            <p:nvSpPr>
              <p:cNvPr id="88" name="对话气泡: 椭圆形 8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p>
            </p:txBody>
          </p:sp>
          <p:sp>
            <p:nvSpPr>
              <p:cNvPr id="8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7" name="Text Box 79"/>
            <p:cNvSpPr txBox="1">
              <a:spLocks noChangeArrowheads="1"/>
            </p:cNvSpPr>
            <p:nvPr/>
          </p:nvSpPr>
          <p:spPr bwMode="auto">
            <a:xfrm>
              <a:off x="1985931" y="3494650"/>
              <a:ext cx="105380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都是广播和按需操作</a:t>
              </a:r>
            </a:p>
          </p:txBody>
        </p:sp>
      </p:grpSp>
      <p:grpSp>
        <p:nvGrpSpPr>
          <p:cNvPr id="90" name="组合 89"/>
          <p:cNvGrpSpPr/>
          <p:nvPr/>
        </p:nvGrpSpPr>
        <p:grpSpPr>
          <a:xfrm>
            <a:off x="800038" y="5601010"/>
            <a:ext cx="11120183" cy="580865"/>
            <a:chOff x="1403750" y="3494650"/>
            <a:chExt cx="11120183" cy="580865"/>
          </a:xfrm>
        </p:grpSpPr>
        <p:grpSp>
          <p:nvGrpSpPr>
            <p:cNvPr id="91" name="组合 90"/>
            <p:cNvGrpSpPr/>
            <p:nvPr/>
          </p:nvGrpSpPr>
          <p:grpSpPr>
            <a:xfrm>
              <a:off x="1403750" y="3593123"/>
              <a:ext cx="490436" cy="476221"/>
              <a:chOff x="1403750" y="3593123"/>
              <a:chExt cx="808892" cy="785446"/>
            </a:xfrm>
          </p:grpSpPr>
          <p:sp>
            <p:nvSpPr>
              <p:cNvPr id="93" name="对话气泡: 椭圆形 9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p>
            </p:txBody>
          </p:sp>
          <p:sp>
            <p:nvSpPr>
              <p:cNvPr id="9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2" name="Text Box 79"/>
            <p:cNvSpPr txBox="1">
              <a:spLocks noChangeArrowheads="1"/>
            </p:cNvSpPr>
            <p:nvPr/>
          </p:nvSpPr>
          <p:spPr bwMode="auto">
            <a:xfrm>
              <a:off x="1985930" y="3494650"/>
              <a:ext cx="10538003"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你不能发布电视节目，但可以发布</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内容</a:t>
              </a:r>
            </a:p>
          </p:txBody>
        </p:sp>
      </p:grpSp>
      <p:grpSp>
        <p:nvGrpSpPr>
          <p:cNvPr id="21" name="组合 20">
            <a:extLst>
              <a:ext uri="{FF2B5EF4-FFF2-40B4-BE49-F238E27FC236}">
                <a16:creationId xmlns:a16="http://schemas.microsoft.com/office/drawing/2014/main" id="{2849B355-3FFE-49A4-823B-F875C05180BC}"/>
              </a:ext>
            </a:extLst>
          </p:cNvPr>
          <p:cNvGrpSpPr/>
          <p:nvPr/>
        </p:nvGrpSpPr>
        <p:grpSpPr>
          <a:xfrm>
            <a:off x="800038" y="1476493"/>
            <a:ext cx="11120185" cy="1134862"/>
            <a:chOff x="1403750" y="3494650"/>
            <a:chExt cx="11120185" cy="1134862"/>
          </a:xfrm>
        </p:grpSpPr>
        <p:grpSp>
          <p:nvGrpSpPr>
            <p:cNvPr id="22" name="组合 21">
              <a:extLst>
                <a:ext uri="{FF2B5EF4-FFF2-40B4-BE49-F238E27FC236}">
                  <a16:creationId xmlns:a16="http://schemas.microsoft.com/office/drawing/2014/main" id="{6DDA36FB-BE18-4145-8ACC-9ACA975344AB}"/>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E9830A48-5C96-4182-B95C-65010D79C93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5" name="round-web-cam_17861">
                <a:extLst>
                  <a:ext uri="{FF2B5EF4-FFF2-40B4-BE49-F238E27FC236}">
                    <a16:creationId xmlns:a16="http://schemas.microsoft.com/office/drawing/2014/main" id="{3FFDB79B-20D4-4F1D-A430-EB7A379770A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2C5A5C5-5533-4820-9AB5-8BF6D3718113}"/>
                </a:ext>
              </a:extLst>
            </p:cNvPr>
            <p:cNvSpPr txBox="1">
              <a:spLocks noChangeArrowheads="1"/>
            </p:cNvSpPr>
            <p:nvPr/>
          </p:nvSpPr>
          <p:spPr bwMode="auto">
            <a:xfrm>
              <a:off x="1985931" y="3494650"/>
              <a:ext cx="10538004"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19</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年代，电话的发明，扩展了人类通信的范围，增强了人类通信的实效性</a:t>
              </a:r>
            </a:p>
          </p:txBody>
        </p:sp>
      </p:grpSp>
      <p:grpSp>
        <p:nvGrpSpPr>
          <p:cNvPr id="29" name="组合 28">
            <a:extLst>
              <a:ext uri="{FF2B5EF4-FFF2-40B4-BE49-F238E27FC236}">
                <a16:creationId xmlns:a16="http://schemas.microsoft.com/office/drawing/2014/main" id="{AA6C49BA-873B-467A-A28F-D20401B7D608}"/>
              </a:ext>
            </a:extLst>
          </p:cNvPr>
          <p:cNvGrpSpPr/>
          <p:nvPr/>
        </p:nvGrpSpPr>
        <p:grpSpPr>
          <a:xfrm>
            <a:off x="800038" y="2614451"/>
            <a:ext cx="11120185" cy="580865"/>
            <a:chOff x="1403750" y="3494650"/>
            <a:chExt cx="11120185" cy="580865"/>
          </a:xfrm>
        </p:grpSpPr>
        <p:grpSp>
          <p:nvGrpSpPr>
            <p:cNvPr id="30" name="组合 29">
              <a:extLst>
                <a:ext uri="{FF2B5EF4-FFF2-40B4-BE49-F238E27FC236}">
                  <a16:creationId xmlns:a16="http://schemas.microsoft.com/office/drawing/2014/main" id="{479E7F99-D07B-450D-BF7B-B4D7886B53FC}"/>
                </a:ext>
              </a:extLst>
            </p:cNvPr>
            <p:cNvGrpSpPr/>
            <p:nvPr/>
          </p:nvGrpSpPr>
          <p:grpSpPr>
            <a:xfrm>
              <a:off x="1403750" y="3593123"/>
              <a:ext cx="490436" cy="476221"/>
              <a:chOff x="1403750" y="3593123"/>
              <a:chExt cx="808892" cy="785446"/>
            </a:xfrm>
          </p:grpSpPr>
          <p:sp>
            <p:nvSpPr>
              <p:cNvPr id="32" name="对话气泡: 椭圆形 31">
                <a:extLst>
                  <a:ext uri="{FF2B5EF4-FFF2-40B4-BE49-F238E27FC236}">
                    <a16:creationId xmlns:a16="http://schemas.microsoft.com/office/drawing/2014/main" id="{DDFC7643-6B7E-4524-AB02-B74AAEB4C52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p>
            </p:txBody>
          </p:sp>
          <p:sp>
            <p:nvSpPr>
              <p:cNvPr id="36" name="round-web-cam_17861">
                <a:extLst>
                  <a:ext uri="{FF2B5EF4-FFF2-40B4-BE49-F238E27FC236}">
                    <a16:creationId xmlns:a16="http://schemas.microsoft.com/office/drawing/2014/main" id="{6A22CF6B-3A90-43AE-AC0A-4D9C76683BA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1" name="Text Box 79">
              <a:extLst>
                <a:ext uri="{FF2B5EF4-FFF2-40B4-BE49-F238E27FC236}">
                  <a16:creationId xmlns:a16="http://schemas.microsoft.com/office/drawing/2014/main" id="{8660C8D9-830F-43CA-819F-E8A34D0ACDD7}"/>
                </a:ext>
              </a:extLst>
            </p:cNvPr>
            <p:cNvSpPr txBox="1">
              <a:spLocks noChangeArrowheads="1"/>
            </p:cNvSpPr>
            <p:nvPr/>
          </p:nvSpPr>
          <p:spPr bwMode="auto">
            <a:xfrm>
              <a:off x="1985931" y="3494650"/>
              <a:ext cx="105380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年代，广播收音机和电视的发明，极大的丰富了人类可获取信息</a:t>
              </a:r>
            </a:p>
          </p:txBody>
        </p:sp>
      </p:grpSp>
      <p:grpSp>
        <p:nvGrpSpPr>
          <p:cNvPr id="37" name="组合 36">
            <a:extLst>
              <a:ext uri="{FF2B5EF4-FFF2-40B4-BE49-F238E27FC236}">
                <a16:creationId xmlns:a16="http://schemas.microsoft.com/office/drawing/2014/main" id="{2930453C-670E-403D-B339-77675523B017}"/>
              </a:ext>
            </a:extLst>
          </p:cNvPr>
          <p:cNvGrpSpPr/>
          <p:nvPr/>
        </p:nvGrpSpPr>
        <p:grpSpPr>
          <a:xfrm>
            <a:off x="800038" y="3266480"/>
            <a:ext cx="11120185" cy="580865"/>
            <a:chOff x="1403750" y="3494650"/>
            <a:chExt cx="11120185" cy="580865"/>
          </a:xfrm>
        </p:grpSpPr>
        <p:grpSp>
          <p:nvGrpSpPr>
            <p:cNvPr id="38" name="组合 37">
              <a:extLst>
                <a:ext uri="{FF2B5EF4-FFF2-40B4-BE49-F238E27FC236}">
                  <a16:creationId xmlns:a16="http://schemas.microsoft.com/office/drawing/2014/main" id="{C8D03F22-3AB2-4BC1-8E51-CA9977F5266B}"/>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CD1EE942-648A-41E2-B101-B233BEB9A36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p>
            </p:txBody>
          </p:sp>
          <p:sp>
            <p:nvSpPr>
              <p:cNvPr id="41" name="round-web-cam_17861">
                <a:extLst>
                  <a:ext uri="{FF2B5EF4-FFF2-40B4-BE49-F238E27FC236}">
                    <a16:creationId xmlns:a16="http://schemas.microsoft.com/office/drawing/2014/main" id="{395EC1D8-7430-46D0-901E-0FBA4CD68CC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0CD18949-D6DF-4452-99D2-F72A5E381729}"/>
                </a:ext>
              </a:extLst>
            </p:cNvPr>
            <p:cNvSpPr txBox="1">
              <a:spLocks noChangeArrowheads="1"/>
            </p:cNvSpPr>
            <p:nvPr/>
          </p:nvSpPr>
          <p:spPr bwMode="auto">
            <a:xfrm>
              <a:off x="1985931" y="3494650"/>
              <a:ext cx="105380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90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的发明，极大的提高了人类主动获取信息的能力</a:t>
              </a:r>
            </a:p>
          </p:txBody>
        </p:sp>
      </p:grpSp>
      <p:sp>
        <p:nvSpPr>
          <p:cNvPr id="2" name="灯片编号占位符 1">
            <a:extLst>
              <a:ext uri="{FF2B5EF4-FFF2-40B4-BE49-F238E27FC236}">
                <a16:creationId xmlns:a16="http://schemas.microsoft.com/office/drawing/2014/main" id="{12D604B8-5A39-4159-B382-A5A71A0C0CDC}"/>
              </a:ext>
            </a:extLst>
          </p:cNvPr>
          <p:cNvSpPr>
            <a:spLocks noGrp="1"/>
          </p:cNvSpPr>
          <p:nvPr>
            <p:ph type="sldNum" sz="quarter" idx="12"/>
          </p:nvPr>
        </p:nvSpPr>
        <p:spPr/>
        <p:txBody>
          <a:bodyPr/>
          <a:lstStyle/>
          <a:p>
            <a:fld id="{91F2D4EF-46D4-4764-B373-FC59CD1D281E}" type="slidenum">
              <a:rPr lang="zh-CN" altLang="en-US" smtClean="0"/>
              <a:t>36</a:t>
            </a:fld>
            <a:endParaRPr lang="zh-CN" altLang="en-US"/>
          </a:p>
        </p:txBody>
      </p:sp>
    </p:spTree>
    <p:extLst>
      <p:ext uri="{BB962C8B-B14F-4D97-AF65-F5344CB8AC3E}">
        <p14:creationId xmlns:p14="http://schemas.microsoft.com/office/powerpoint/2010/main" val="4307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50"/>
                                        <p:tgtEl>
                                          <p:spTgt spid="26"/>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left)">
                                      <p:cBhvr>
                                        <p:cTn id="28" dur="500"/>
                                        <p:tgtEl>
                                          <p:spTgt spid="85"/>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542126" cy="1428589"/>
            <a:chOff x="551030" y="-368704"/>
            <a:chExt cx="4542126" cy="1428589"/>
          </a:xfrm>
        </p:grpSpPr>
        <p:grpSp>
          <p:nvGrpSpPr>
            <p:cNvPr id="29" name="组合 28"/>
            <p:cNvGrpSpPr/>
            <p:nvPr/>
          </p:nvGrpSpPr>
          <p:grpSpPr>
            <a:xfrm>
              <a:off x="1201631" y="303925"/>
              <a:ext cx="3891525" cy="687997"/>
              <a:chOff x="1839058" y="967769"/>
              <a:chExt cx="3891525" cy="687997"/>
            </a:xfrm>
          </p:grpSpPr>
          <p:sp>
            <p:nvSpPr>
              <p:cNvPr id="31" name="矩形: 圆角 30"/>
              <p:cNvSpPr/>
              <p:nvPr/>
            </p:nvSpPr>
            <p:spPr>
              <a:xfrm>
                <a:off x="1839058" y="967769"/>
                <a:ext cx="38915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94449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的构成</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723825" y="1668482"/>
            <a:ext cx="4282514" cy="1687963"/>
            <a:chOff x="1403750" y="3593123"/>
            <a:chExt cx="4282514" cy="1687963"/>
          </a:xfrm>
        </p:grpSpPr>
        <p:grpSp>
          <p:nvGrpSpPr>
            <p:cNvPr id="68" name="组合 67"/>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3700333"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IIS</a:t>
              </a:r>
            </a:p>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Apache</a:t>
              </a:r>
            </a:p>
            <a:p>
              <a:pPr>
                <a:lnSpc>
                  <a:spcPct val="110000"/>
                </a:lnSpc>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TomCat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61" name="Text Box 7"/>
          <p:cNvSpPr txBox="1">
            <a:spLocks noChangeArrowheads="1"/>
          </p:cNvSpPr>
          <p:nvPr/>
        </p:nvSpPr>
        <p:spPr bwMode="auto">
          <a:xfrm>
            <a:off x="5869418" y="3616783"/>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9"/>
          <p:cNvSpPr txBox="1">
            <a:spLocks noChangeArrowheads="1"/>
          </p:cNvSpPr>
          <p:nvPr/>
        </p:nvSpPr>
        <p:spPr bwMode="auto">
          <a:xfrm>
            <a:off x="8952677" y="4911810"/>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3" name="Text Box 23"/>
          <p:cNvSpPr txBox="1">
            <a:spLocks noChangeArrowheads="1"/>
          </p:cNvSpPr>
          <p:nvPr/>
        </p:nvSpPr>
        <p:spPr bwMode="auto">
          <a:xfrm>
            <a:off x="5869418" y="5731913"/>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4" name="Group 35"/>
          <p:cNvGrpSpPr/>
          <p:nvPr/>
        </p:nvGrpSpPr>
        <p:grpSpPr bwMode="auto">
          <a:xfrm>
            <a:off x="7434254" y="2931897"/>
            <a:ext cx="2101850" cy="946150"/>
            <a:chOff x="3640" y="1346"/>
            <a:chExt cx="1324" cy="596"/>
          </a:xfrm>
        </p:grpSpPr>
        <p:sp>
          <p:nvSpPr>
            <p:cNvPr id="165"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67" name="Group 36"/>
          <p:cNvGrpSpPr/>
          <p:nvPr/>
        </p:nvGrpSpPr>
        <p:grpSpPr bwMode="auto">
          <a:xfrm>
            <a:off x="7545379" y="3139860"/>
            <a:ext cx="1971675" cy="904875"/>
            <a:chOff x="4141" y="394"/>
            <a:chExt cx="1242" cy="570"/>
          </a:xfrm>
        </p:grpSpPr>
        <p:sp>
          <p:nvSpPr>
            <p:cNvPr id="168"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Text Box 26"/>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0" name="Group 37"/>
          <p:cNvGrpSpPr/>
          <p:nvPr/>
        </p:nvGrpSpPr>
        <p:grpSpPr bwMode="auto">
          <a:xfrm rot="-3183056">
            <a:off x="7486765" y="4294178"/>
            <a:ext cx="2101850" cy="946150"/>
            <a:chOff x="3640" y="1346"/>
            <a:chExt cx="1324" cy="596"/>
          </a:xfrm>
        </p:grpSpPr>
        <p:sp>
          <p:nvSpPr>
            <p:cNvPr id="171"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3" name="Group 40"/>
          <p:cNvGrpSpPr/>
          <p:nvPr/>
        </p:nvGrpSpPr>
        <p:grpSpPr bwMode="auto">
          <a:xfrm rot="-3264937">
            <a:off x="7532802" y="4533890"/>
            <a:ext cx="1971675" cy="904875"/>
            <a:chOff x="4141" y="394"/>
            <a:chExt cx="1242" cy="570"/>
          </a:xfrm>
        </p:grpSpPr>
        <p:sp>
          <p:nvSpPr>
            <p:cNvPr id="174"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Text Box 26"/>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176" name="图片 1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6126" y="2358978"/>
            <a:ext cx="2025965" cy="1440461"/>
          </a:xfrm>
          <a:prstGeom prst="rect">
            <a:avLst/>
          </a:prstGeom>
        </p:spPr>
      </p:pic>
      <p:pic>
        <p:nvPicPr>
          <p:cNvPr id="177" name="图片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4383" y="4159745"/>
            <a:ext cx="864933" cy="1729866"/>
          </a:xfrm>
          <a:prstGeom prst="rect">
            <a:avLst/>
          </a:prstGeom>
        </p:spPr>
      </p:pic>
      <p:pic>
        <p:nvPicPr>
          <p:cNvPr id="178" name="图片 1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4157" y="2839076"/>
            <a:ext cx="2164871" cy="2164871"/>
          </a:xfrm>
          <a:prstGeom prst="rect">
            <a:avLst/>
          </a:prstGeom>
        </p:spPr>
      </p:pic>
      <p:pic>
        <p:nvPicPr>
          <p:cNvPr id="179" name="图片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3694" y="2023407"/>
            <a:ext cx="954750" cy="681482"/>
          </a:xfrm>
          <a:prstGeom prst="rect">
            <a:avLst/>
          </a:prstGeom>
        </p:spPr>
      </p:pic>
      <p:pic>
        <p:nvPicPr>
          <p:cNvPr id="180" name="图片 17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7474" y="1854524"/>
            <a:ext cx="1009913" cy="1009913"/>
          </a:xfrm>
          <a:prstGeom prst="rect">
            <a:avLst/>
          </a:prstGeom>
        </p:spPr>
      </p:pic>
      <p:pic>
        <p:nvPicPr>
          <p:cNvPr id="181" name="图片 180"/>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67501" y="1891265"/>
            <a:ext cx="822597" cy="817113"/>
          </a:xfrm>
          <a:prstGeom prst="rect">
            <a:avLst/>
          </a:prstGeom>
        </p:spPr>
      </p:pic>
      <p:sp>
        <p:nvSpPr>
          <p:cNvPr id="2" name="灯片编号占位符 1">
            <a:extLst>
              <a:ext uri="{FF2B5EF4-FFF2-40B4-BE49-F238E27FC236}">
                <a16:creationId xmlns:a16="http://schemas.microsoft.com/office/drawing/2014/main" id="{71442D06-DE95-40D4-99F5-2B4D3B40F13F}"/>
              </a:ext>
            </a:extLst>
          </p:cNvPr>
          <p:cNvSpPr>
            <a:spLocks noGrp="1"/>
          </p:cNvSpPr>
          <p:nvPr>
            <p:ph type="sldNum" sz="quarter" idx="12"/>
          </p:nvPr>
        </p:nvSpPr>
        <p:spPr/>
        <p:txBody>
          <a:bodyPr/>
          <a:lstStyle/>
          <a:p>
            <a:fld id="{91F2D4EF-46D4-4764-B373-FC59CD1D281E}" type="slidenum">
              <a:rPr lang="zh-CN" altLang="en-US" smtClean="0"/>
              <a:t>37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500"/>
                                        <p:tgtEl>
                                          <p:spTgt spid="16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3"/>
                                        </p:tgtEl>
                                        <p:attrNameLst>
                                          <p:attrName>style.visibility</p:attrName>
                                        </p:attrNameLst>
                                      </p:cBhvr>
                                      <p:to>
                                        <p:strVal val="visible"/>
                                      </p:to>
                                    </p:set>
                                    <p:animEffect transition="in" filter="fade">
                                      <p:cBhvr>
                                        <p:cTn id="25" dur="500"/>
                                        <p:tgtEl>
                                          <p:spTgt spid="163"/>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fade">
                                      <p:cBhvr>
                                        <p:cTn id="29" dur="500"/>
                                        <p:tgtEl>
                                          <p:spTgt spid="1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wipe(left)">
                                      <p:cBhvr>
                                        <p:cTn id="36" dur="500"/>
                                        <p:tgtEl>
                                          <p:spTgt spid="164"/>
                                        </p:tgtEl>
                                      </p:cBhvr>
                                    </p:animEffect>
                                  </p:childTnLst>
                                </p:cTn>
                              </p:par>
                              <p:par>
                                <p:cTn id="37" presetID="22" presetClass="entr" presetSubtype="2" fill="hold" nodeType="withEffect">
                                  <p:stCondLst>
                                    <p:cond delay="0"/>
                                  </p:stCondLst>
                                  <p:childTnLst>
                                    <p:set>
                                      <p:cBhvr>
                                        <p:cTn id="38" dur="1" fill="hold">
                                          <p:stCondLst>
                                            <p:cond delay="0"/>
                                          </p:stCondLst>
                                        </p:cTn>
                                        <p:tgtEl>
                                          <p:spTgt spid="167"/>
                                        </p:tgtEl>
                                        <p:attrNameLst>
                                          <p:attrName>style.visibility</p:attrName>
                                        </p:attrNameLst>
                                      </p:cBhvr>
                                      <p:to>
                                        <p:strVal val="visible"/>
                                      </p:to>
                                    </p:set>
                                    <p:animEffect transition="in" filter="wipe(right)">
                                      <p:cBhvr>
                                        <p:cTn id="39" dur="500"/>
                                        <p:tgtEl>
                                          <p:spTgt spid="167"/>
                                        </p:tgtEl>
                                      </p:cBhvr>
                                    </p:animEffect>
                                  </p:childTnLst>
                                </p:cTn>
                              </p:par>
                              <p:par>
                                <p:cTn id="40" presetID="22" presetClass="entr" presetSubtype="4" fill="hold" nodeType="with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wipe(down)">
                                      <p:cBhvr>
                                        <p:cTn id="42" dur="500"/>
                                        <p:tgtEl>
                                          <p:spTgt spid="170"/>
                                        </p:tgtEl>
                                      </p:cBhvr>
                                    </p:animEffect>
                                  </p:childTnLst>
                                </p:cTn>
                              </p:par>
                              <p:par>
                                <p:cTn id="43" presetID="22" presetClass="entr" presetSubtype="2" fill="hold" nodeType="withEffect">
                                  <p:stCondLst>
                                    <p:cond delay="0"/>
                                  </p:stCondLst>
                                  <p:childTnLst>
                                    <p:set>
                                      <p:cBhvr>
                                        <p:cTn id="44" dur="1" fill="hold">
                                          <p:stCondLst>
                                            <p:cond delay="0"/>
                                          </p:stCondLst>
                                        </p:cTn>
                                        <p:tgtEl>
                                          <p:spTgt spid="173"/>
                                        </p:tgtEl>
                                        <p:attrNameLst>
                                          <p:attrName>style.visibility</p:attrName>
                                        </p:attrNameLst>
                                      </p:cBhvr>
                                      <p:to>
                                        <p:strVal val="visible"/>
                                      </p:to>
                                    </p:set>
                                    <p:animEffect transition="in" filter="wipe(right)">
                                      <p:cBhvr>
                                        <p:cTn id="45" dur="500"/>
                                        <p:tgtEl>
                                          <p:spTgt spid="173"/>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repeatCount="2000" fill="hold" nodeType="clickEffect">
                                  <p:stCondLst>
                                    <p:cond delay="0"/>
                                  </p:stCondLst>
                                  <p:childTnLst>
                                    <p:animEffect transition="out" filter="fade">
                                      <p:cBhvr>
                                        <p:cTn id="49" dur="500" tmFilter="0, 0; .2, .5; .8, .5; 1, 0"/>
                                        <p:tgtEl>
                                          <p:spTgt spid="178"/>
                                        </p:tgtEl>
                                      </p:cBhvr>
                                    </p:animEffect>
                                    <p:animScale>
                                      <p:cBhvr>
                                        <p:cTn id="50" dur="250" autoRev="1" fill="hold"/>
                                        <p:tgtEl>
                                          <p:spTgt spid="178"/>
                                        </p:tgtEl>
                                      </p:cBhvr>
                                      <p:by x="105000" y="105000"/>
                                    </p:animScale>
                                  </p:childTnLst>
                                </p:cTn>
                              </p:par>
                            </p:childTnLst>
                          </p:cTn>
                        </p:par>
                        <p:par>
                          <p:cTn id="51" fill="hold">
                            <p:stCondLst>
                              <p:cond delay="500"/>
                            </p:stCondLst>
                            <p:childTnLst>
                              <p:par>
                                <p:cTn id="52" presetID="53" presetClass="entr" presetSubtype="16" fill="hold" nodeType="afterEffect">
                                  <p:stCondLst>
                                    <p:cond delay="0"/>
                                  </p:stCondLst>
                                  <p:childTnLst>
                                    <p:set>
                                      <p:cBhvr>
                                        <p:cTn id="53" dur="1" fill="hold">
                                          <p:stCondLst>
                                            <p:cond delay="0"/>
                                          </p:stCondLst>
                                        </p:cTn>
                                        <p:tgtEl>
                                          <p:spTgt spid="179"/>
                                        </p:tgtEl>
                                        <p:attrNameLst>
                                          <p:attrName>style.visibility</p:attrName>
                                        </p:attrNameLst>
                                      </p:cBhvr>
                                      <p:to>
                                        <p:strVal val="visible"/>
                                      </p:to>
                                    </p:set>
                                    <p:anim calcmode="lin" valueType="num">
                                      <p:cBhvr>
                                        <p:cTn id="54" dur="500" fill="hold"/>
                                        <p:tgtEl>
                                          <p:spTgt spid="179"/>
                                        </p:tgtEl>
                                        <p:attrNameLst>
                                          <p:attrName>ppt_w</p:attrName>
                                        </p:attrNameLst>
                                      </p:cBhvr>
                                      <p:tavLst>
                                        <p:tav tm="0">
                                          <p:val>
                                            <p:fltVal val="0"/>
                                          </p:val>
                                        </p:tav>
                                        <p:tav tm="100000">
                                          <p:val>
                                            <p:strVal val="#ppt_w"/>
                                          </p:val>
                                        </p:tav>
                                      </p:tavLst>
                                    </p:anim>
                                    <p:anim calcmode="lin" valueType="num">
                                      <p:cBhvr>
                                        <p:cTn id="55" dur="500" fill="hold"/>
                                        <p:tgtEl>
                                          <p:spTgt spid="179"/>
                                        </p:tgtEl>
                                        <p:attrNameLst>
                                          <p:attrName>ppt_h</p:attrName>
                                        </p:attrNameLst>
                                      </p:cBhvr>
                                      <p:tavLst>
                                        <p:tav tm="0">
                                          <p:val>
                                            <p:fltVal val="0"/>
                                          </p:val>
                                        </p:tav>
                                        <p:tav tm="100000">
                                          <p:val>
                                            <p:strVal val="#ppt_h"/>
                                          </p:val>
                                        </p:tav>
                                      </p:tavLst>
                                    </p:anim>
                                    <p:animEffect transition="in" filter="fade">
                                      <p:cBhvr>
                                        <p:cTn id="56" dur="500"/>
                                        <p:tgtEl>
                                          <p:spTgt spid="179"/>
                                        </p:tgtEl>
                                      </p:cBhvr>
                                    </p:animEffect>
                                  </p:childTnLst>
                                </p:cTn>
                              </p:par>
                            </p:childTnLst>
                          </p:cTn>
                        </p:par>
                        <p:par>
                          <p:cTn id="57" fill="hold">
                            <p:stCondLst>
                              <p:cond delay="1000"/>
                            </p:stCondLst>
                            <p:childTnLst>
                              <p:par>
                                <p:cTn id="58" presetID="53" presetClass="entr" presetSubtype="16" fill="hold" nodeType="afterEffect">
                                  <p:stCondLst>
                                    <p:cond delay="0"/>
                                  </p:stCondLst>
                                  <p:childTnLst>
                                    <p:set>
                                      <p:cBhvr>
                                        <p:cTn id="59" dur="1" fill="hold">
                                          <p:stCondLst>
                                            <p:cond delay="0"/>
                                          </p:stCondLst>
                                        </p:cTn>
                                        <p:tgtEl>
                                          <p:spTgt spid="181"/>
                                        </p:tgtEl>
                                        <p:attrNameLst>
                                          <p:attrName>style.visibility</p:attrName>
                                        </p:attrNameLst>
                                      </p:cBhvr>
                                      <p:to>
                                        <p:strVal val="visible"/>
                                      </p:to>
                                    </p:set>
                                    <p:anim calcmode="lin" valueType="num">
                                      <p:cBhvr>
                                        <p:cTn id="60" dur="500" fill="hold"/>
                                        <p:tgtEl>
                                          <p:spTgt spid="181"/>
                                        </p:tgtEl>
                                        <p:attrNameLst>
                                          <p:attrName>ppt_w</p:attrName>
                                        </p:attrNameLst>
                                      </p:cBhvr>
                                      <p:tavLst>
                                        <p:tav tm="0">
                                          <p:val>
                                            <p:fltVal val="0"/>
                                          </p:val>
                                        </p:tav>
                                        <p:tav tm="100000">
                                          <p:val>
                                            <p:strVal val="#ppt_w"/>
                                          </p:val>
                                        </p:tav>
                                      </p:tavLst>
                                    </p:anim>
                                    <p:anim calcmode="lin" valueType="num">
                                      <p:cBhvr>
                                        <p:cTn id="61" dur="500" fill="hold"/>
                                        <p:tgtEl>
                                          <p:spTgt spid="181"/>
                                        </p:tgtEl>
                                        <p:attrNameLst>
                                          <p:attrName>ppt_h</p:attrName>
                                        </p:attrNameLst>
                                      </p:cBhvr>
                                      <p:tavLst>
                                        <p:tav tm="0">
                                          <p:val>
                                            <p:fltVal val="0"/>
                                          </p:val>
                                        </p:tav>
                                        <p:tav tm="100000">
                                          <p:val>
                                            <p:strVal val="#ppt_h"/>
                                          </p:val>
                                        </p:tav>
                                      </p:tavLst>
                                    </p:anim>
                                    <p:animEffect transition="in" filter="fade">
                                      <p:cBhvr>
                                        <p:cTn id="62" dur="500"/>
                                        <p:tgtEl>
                                          <p:spTgt spid="181"/>
                                        </p:tgtEl>
                                      </p:cBhvr>
                                    </p:animEffect>
                                  </p:childTnLst>
                                </p:cTn>
                              </p:par>
                            </p:childTnLst>
                          </p:cTn>
                        </p:par>
                        <p:par>
                          <p:cTn id="63" fill="hold">
                            <p:stCondLst>
                              <p:cond delay="1500"/>
                            </p:stCondLst>
                            <p:childTnLst>
                              <p:par>
                                <p:cTn id="64" presetID="53" presetClass="entr" presetSubtype="16" fill="hold" nodeType="afterEffect">
                                  <p:stCondLst>
                                    <p:cond delay="0"/>
                                  </p:stCondLst>
                                  <p:childTnLst>
                                    <p:set>
                                      <p:cBhvr>
                                        <p:cTn id="65" dur="1" fill="hold">
                                          <p:stCondLst>
                                            <p:cond delay="0"/>
                                          </p:stCondLst>
                                        </p:cTn>
                                        <p:tgtEl>
                                          <p:spTgt spid="180"/>
                                        </p:tgtEl>
                                        <p:attrNameLst>
                                          <p:attrName>style.visibility</p:attrName>
                                        </p:attrNameLst>
                                      </p:cBhvr>
                                      <p:to>
                                        <p:strVal val="visible"/>
                                      </p:to>
                                    </p:set>
                                    <p:anim calcmode="lin" valueType="num">
                                      <p:cBhvr>
                                        <p:cTn id="66" dur="500" fill="hold"/>
                                        <p:tgtEl>
                                          <p:spTgt spid="180"/>
                                        </p:tgtEl>
                                        <p:attrNameLst>
                                          <p:attrName>ppt_w</p:attrName>
                                        </p:attrNameLst>
                                      </p:cBhvr>
                                      <p:tavLst>
                                        <p:tav tm="0">
                                          <p:val>
                                            <p:fltVal val="0"/>
                                          </p:val>
                                        </p:tav>
                                        <p:tav tm="100000">
                                          <p:val>
                                            <p:strVal val="#ppt_w"/>
                                          </p:val>
                                        </p:tav>
                                      </p:tavLst>
                                    </p:anim>
                                    <p:anim calcmode="lin" valueType="num">
                                      <p:cBhvr>
                                        <p:cTn id="67" dur="500" fill="hold"/>
                                        <p:tgtEl>
                                          <p:spTgt spid="180"/>
                                        </p:tgtEl>
                                        <p:attrNameLst>
                                          <p:attrName>ppt_h</p:attrName>
                                        </p:attrNameLst>
                                      </p:cBhvr>
                                      <p:tavLst>
                                        <p:tav tm="0">
                                          <p:val>
                                            <p:fltVal val="0"/>
                                          </p:val>
                                        </p:tav>
                                        <p:tav tm="100000">
                                          <p:val>
                                            <p:strVal val="#ppt_h"/>
                                          </p:val>
                                        </p:tav>
                                      </p:tavLst>
                                    </p:anim>
                                    <p:animEffect transition="in" filter="fade">
                                      <p:cBhvr>
                                        <p:cTn id="68" dur="500"/>
                                        <p:tgtEl>
                                          <p:spTgt spid="1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79"/>
                                        </p:tgtEl>
                                      </p:cBhvr>
                                    </p:animEffect>
                                    <p:set>
                                      <p:cBhvr>
                                        <p:cTn id="73" dur="1" fill="hold">
                                          <p:stCondLst>
                                            <p:cond delay="499"/>
                                          </p:stCondLst>
                                        </p:cTn>
                                        <p:tgtEl>
                                          <p:spTgt spid="17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81"/>
                                        </p:tgtEl>
                                      </p:cBhvr>
                                    </p:animEffect>
                                    <p:set>
                                      <p:cBhvr>
                                        <p:cTn id="76" dur="1" fill="hold">
                                          <p:stCondLst>
                                            <p:cond delay="499"/>
                                          </p:stCondLst>
                                        </p:cTn>
                                        <p:tgtEl>
                                          <p:spTgt spid="18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80"/>
                                        </p:tgtEl>
                                      </p:cBhvr>
                                    </p:animEffect>
                                    <p:set>
                                      <p:cBhvr>
                                        <p:cTn id="79" dur="1" fill="hold">
                                          <p:stCondLst>
                                            <p:cond delay="499"/>
                                          </p:stCondLst>
                                        </p:cTn>
                                        <p:tgtEl>
                                          <p:spTgt spid="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542126" cy="1428589"/>
            <a:chOff x="551030" y="-368704"/>
            <a:chExt cx="4542126" cy="1428589"/>
          </a:xfrm>
        </p:grpSpPr>
        <p:grpSp>
          <p:nvGrpSpPr>
            <p:cNvPr id="29" name="组合 28"/>
            <p:cNvGrpSpPr/>
            <p:nvPr/>
          </p:nvGrpSpPr>
          <p:grpSpPr>
            <a:xfrm>
              <a:off x="1201631" y="303925"/>
              <a:ext cx="3891525" cy="687997"/>
              <a:chOff x="1839058" y="967769"/>
              <a:chExt cx="3891525" cy="687997"/>
            </a:xfrm>
          </p:grpSpPr>
          <p:sp>
            <p:nvSpPr>
              <p:cNvPr id="31" name="矩形: 圆角 30"/>
              <p:cNvSpPr/>
              <p:nvPr/>
            </p:nvSpPr>
            <p:spPr>
              <a:xfrm>
                <a:off x="1839058" y="967769"/>
                <a:ext cx="38915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94449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的构成</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723078" y="1716611"/>
            <a:ext cx="2024800" cy="1687963"/>
            <a:chOff x="1403750" y="3593123"/>
            <a:chExt cx="2024800" cy="1687963"/>
          </a:xfrm>
        </p:grpSpPr>
        <p:grpSp>
          <p:nvGrpSpPr>
            <p:cNvPr id="68" name="组合 67"/>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1442619"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IE</a:t>
              </a:r>
            </a:p>
            <a:p>
              <a:pPr>
                <a:lnSpc>
                  <a:spcPct val="110000"/>
                </a:lnSpc>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Maxthon</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Firefox</a:t>
              </a:r>
            </a:p>
          </p:txBody>
        </p:sp>
      </p:grpSp>
      <p:sp>
        <p:nvSpPr>
          <p:cNvPr id="33" name="Text Box 7"/>
          <p:cNvSpPr txBox="1">
            <a:spLocks noChangeArrowheads="1"/>
          </p:cNvSpPr>
          <p:nvPr/>
        </p:nvSpPr>
        <p:spPr bwMode="auto">
          <a:xfrm>
            <a:off x="5868764" y="3616385"/>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9"/>
          <p:cNvSpPr txBox="1">
            <a:spLocks noChangeArrowheads="1"/>
          </p:cNvSpPr>
          <p:nvPr/>
        </p:nvSpPr>
        <p:spPr bwMode="auto">
          <a:xfrm>
            <a:off x="8952023" y="4911412"/>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Text Box 23"/>
          <p:cNvSpPr txBox="1">
            <a:spLocks noChangeArrowheads="1"/>
          </p:cNvSpPr>
          <p:nvPr/>
        </p:nvSpPr>
        <p:spPr bwMode="auto">
          <a:xfrm>
            <a:off x="5868764" y="5731515"/>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6" name="Group 35"/>
          <p:cNvGrpSpPr/>
          <p:nvPr/>
        </p:nvGrpSpPr>
        <p:grpSpPr bwMode="auto">
          <a:xfrm>
            <a:off x="7433600" y="2931499"/>
            <a:ext cx="2101850" cy="946150"/>
            <a:chOff x="3640" y="1346"/>
            <a:chExt cx="1324" cy="596"/>
          </a:xfrm>
        </p:grpSpPr>
        <p:sp>
          <p:nvSpPr>
            <p:cNvPr id="37"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39" name="Group 36"/>
          <p:cNvGrpSpPr/>
          <p:nvPr/>
        </p:nvGrpSpPr>
        <p:grpSpPr bwMode="auto">
          <a:xfrm>
            <a:off x="7544725" y="3139462"/>
            <a:ext cx="1971675" cy="904875"/>
            <a:chOff x="4141" y="394"/>
            <a:chExt cx="1242" cy="570"/>
          </a:xfrm>
        </p:grpSpPr>
        <p:sp>
          <p:nvSpPr>
            <p:cNvPr id="40"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Text Box 26"/>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42" name="Group 37"/>
          <p:cNvGrpSpPr/>
          <p:nvPr/>
        </p:nvGrpSpPr>
        <p:grpSpPr bwMode="auto">
          <a:xfrm rot="-3183056">
            <a:off x="7486111" y="4293780"/>
            <a:ext cx="2101850" cy="946150"/>
            <a:chOff x="3640" y="1346"/>
            <a:chExt cx="1324" cy="596"/>
          </a:xfrm>
        </p:grpSpPr>
        <p:sp>
          <p:nvSpPr>
            <p:cNvPr id="43"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45" name="Group 40"/>
          <p:cNvGrpSpPr/>
          <p:nvPr/>
        </p:nvGrpSpPr>
        <p:grpSpPr bwMode="auto">
          <a:xfrm rot="-3264937">
            <a:off x="7532148" y="4533492"/>
            <a:ext cx="1971675" cy="904875"/>
            <a:chOff x="4141" y="394"/>
            <a:chExt cx="1242" cy="570"/>
          </a:xfrm>
        </p:grpSpPr>
        <p:sp>
          <p:nvSpPr>
            <p:cNvPr id="46"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26"/>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5472" y="2358580"/>
            <a:ext cx="2025965" cy="1440461"/>
          </a:xfrm>
          <a:prstGeom prst="rect">
            <a:avLst/>
          </a:prstGeom>
        </p:spPr>
      </p:pic>
      <p:pic>
        <p:nvPicPr>
          <p:cNvPr id="49" name="图片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729" y="4159347"/>
            <a:ext cx="864933" cy="1729866"/>
          </a:xfrm>
          <a:prstGeom prst="rect">
            <a:avLst/>
          </a:prstGeom>
        </p:spPr>
      </p:pic>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3503" y="2822913"/>
            <a:ext cx="2164871" cy="2164871"/>
          </a:xfrm>
          <a:prstGeom prst="rect">
            <a:avLst/>
          </a:prstGeom>
        </p:spPr>
      </p:pic>
      <p:grpSp>
        <p:nvGrpSpPr>
          <p:cNvPr id="54" name="组合 53"/>
          <p:cNvGrpSpPr/>
          <p:nvPr/>
        </p:nvGrpSpPr>
        <p:grpSpPr>
          <a:xfrm>
            <a:off x="6264003" y="4816378"/>
            <a:ext cx="702865" cy="669490"/>
            <a:chOff x="2894674" y="4639906"/>
            <a:chExt cx="702865" cy="669490"/>
          </a:xfrm>
        </p:grpSpPr>
        <p:sp>
          <p:nvSpPr>
            <p:cNvPr id="55" name="对话气泡: 圆角矩形 54"/>
            <p:cNvSpPr/>
            <p:nvPr/>
          </p:nvSpPr>
          <p:spPr>
            <a:xfrm>
              <a:off x="2894674" y="4639906"/>
              <a:ext cx="702865" cy="669490"/>
            </a:xfrm>
            <a:prstGeom prst="wedgeRoundRectCallout">
              <a:avLst>
                <a:gd name="adj1" fmla="val 95069"/>
                <a:gd name="adj2" fmla="val 37293"/>
                <a:gd name="adj3" fmla="val 16667"/>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rotWithShape="1">
            <a:blip r:embed="rId7" cstate="print">
              <a:extLst>
                <a:ext uri="{28A0092B-C50C-407E-A947-70E740481C1C}">
                  <a14:useLocalDpi xmlns:a14="http://schemas.microsoft.com/office/drawing/2010/main" val="0"/>
                </a:ext>
              </a:extLst>
            </a:blip>
            <a:srcRect l="53256" t="19656" r="22455" b="41789"/>
            <a:stretch>
              <a:fillRect/>
            </a:stretch>
          </p:blipFill>
          <p:spPr>
            <a:xfrm>
              <a:off x="2945967" y="4682263"/>
              <a:ext cx="590369" cy="584775"/>
            </a:xfrm>
            <a:prstGeom prst="roundRect">
              <a:avLst>
                <a:gd name="adj" fmla="val 24100"/>
              </a:avLst>
            </a:prstGeom>
          </p:spPr>
        </p:pic>
      </p:grpSp>
      <p:pic>
        <p:nvPicPr>
          <p:cNvPr id="57" name="图片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54546" y="2676088"/>
            <a:ext cx="685623" cy="590862"/>
          </a:xfrm>
          <a:prstGeom prst="rect">
            <a:avLst/>
          </a:prstGeom>
        </p:spPr>
      </p:pic>
      <p:pic>
        <p:nvPicPr>
          <p:cNvPr id="58" name="图片 57"/>
          <p:cNvPicPr>
            <a:picLocks noChangeAspect="1"/>
          </p:cNvPicPr>
          <p:nvPr/>
        </p:nvPicPr>
        <p:blipFill rotWithShape="1">
          <a:blip r:embed="rId9" cstate="print">
            <a:extLst>
              <a:ext uri="{28A0092B-C50C-407E-A947-70E740481C1C}">
                <a14:useLocalDpi xmlns:a14="http://schemas.microsoft.com/office/drawing/2010/main" val="0"/>
              </a:ext>
            </a:extLst>
          </a:blip>
          <a:srcRect l="6364" t="5302" r="6547" b="7610"/>
          <a:stretch>
            <a:fillRect/>
          </a:stretch>
        </p:blipFill>
        <p:spPr>
          <a:xfrm>
            <a:off x="7420792" y="1792326"/>
            <a:ext cx="1013583" cy="1013583"/>
          </a:xfrm>
          <a:prstGeom prst="roundRect">
            <a:avLst>
              <a:gd name="adj" fmla="val 27688"/>
            </a:avLst>
          </a:prstGeom>
        </p:spPr>
      </p:pic>
      <p:pic>
        <p:nvPicPr>
          <p:cNvPr id="60" name="图片 59"/>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8476" y="1730763"/>
            <a:ext cx="1221539" cy="1221539"/>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37425" y="1890866"/>
            <a:ext cx="1115990" cy="961747"/>
          </a:xfrm>
          <a:prstGeom prst="rect">
            <a:avLst/>
          </a:prstGeom>
        </p:spPr>
      </p:pic>
      <p:sp>
        <p:nvSpPr>
          <p:cNvPr id="2" name="灯片编号占位符 1">
            <a:extLst>
              <a:ext uri="{FF2B5EF4-FFF2-40B4-BE49-F238E27FC236}">
                <a16:creationId xmlns:a16="http://schemas.microsoft.com/office/drawing/2014/main" id="{0657E455-041A-4DD4-922E-60EE44126F59}"/>
              </a:ext>
            </a:extLst>
          </p:cNvPr>
          <p:cNvSpPr>
            <a:spLocks noGrp="1"/>
          </p:cNvSpPr>
          <p:nvPr>
            <p:ph type="sldNum" sz="quarter" idx="12"/>
          </p:nvPr>
        </p:nvSpPr>
        <p:spPr/>
        <p:txBody>
          <a:bodyPr/>
          <a:lstStyle/>
          <a:p>
            <a:fld id="{91F2D4EF-46D4-4764-B373-FC59CD1D281E}" type="slidenum">
              <a:rPr lang="zh-CN" altLang="en-US" smtClean="0"/>
              <a:t>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 calcmode="lin" valueType="num">
                                      <p:cBhvr>
                                        <p:cTn id="13" dur="500" fill="hold"/>
                                        <p:tgtEl>
                                          <p:spTgt spid="57"/>
                                        </p:tgtEl>
                                        <p:attrNameLst>
                                          <p:attrName>style.rotation</p:attrName>
                                        </p:attrNameLst>
                                      </p:cBhvr>
                                      <p:tavLst>
                                        <p:tav tm="0">
                                          <p:val>
                                            <p:fltVal val="360"/>
                                          </p:val>
                                        </p:tav>
                                        <p:tav tm="100000">
                                          <p:val>
                                            <p:fltVal val="0"/>
                                          </p:val>
                                        </p:tav>
                                      </p:tavLst>
                                    </p:anim>
                                    <p:animEffect transition="in" filter="fade">
                                      <p:cBhvr>
                                        <p:cTn id="14" dur="500"/>
                                        <p:tgtEl>
                                          <p:spTgt spid="57"/>
                                        </p:tgtEl>
                                      </p:cBhvr>
                                    </p:animEffect>
                                  </p:childTnLst>
                                </p:cTn>
                              </p:par>
                              <p:par>
                                <p:cTn id="15" presetID="22" presetClass="entr" presetSubtype="2"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right)">
                                      <p:cBhvr>
                                        <p:cTn id="17" dur="500"/>
                                        <p:tgtEl>
                                          <p:spTgt spid="54"/>
                                        </p:tgtEl>
                                      </p:cBhvr>
                                    </p:animEffect>
                                  </p:childTnLst>
                                </p:cTn>
                              </p:par>
                            </p:childTnLst>
                          </p:cTn>
                        </p:par>
                        <p:par>
                          <p:cTn id="18" fill="hold">
                            <p:stCondLst>
                              <p:cond delay="1000"/>
                            </p:stCondLst>
                            <p:childTnLst>
                              <p:par>
                                <p:cTn id="19" presetID="26" presetClass="emph" presetSubtype="0" repeatCount="2000" fill="hold" nodeType="afterEffect">
                                  <p:stCondLst>
                                    <p:cond delay="0"/>
                                  </p:stCondLst>
                                  <p:childTnLst>
                                    <p:animEffect transition="out" filter="fade">
                                      <p:cBhvr>
                                        <p:cTn id="20" dur="500" tmFilter="0, 0; .2, .5; .8, .5; 1, 0"/>
                                        <p:tgtEl>
                                          <p:spTgt spid="48"/>
                                        </p:tgtEl>
                                      </p:cBhvr>
                                    </p:animEffect>
                                    <p:animScale>
                                      <p:cBhvr>
                                        <p:cTn id="21" dur="250" autoRev="1" fill="hold"/>
                                        <p:tgtEl>
                                          <p:spTgt spid="48"/>
                                        </p:tgtEl>
                                      </p:cBhvr>
                                      <p:by x="105000" y="105000"/>
                                    </p:animScale>
                                  </p:childTnLst>
                                </p:cTn>
                              </p:par>
                              <p:par>
                                <p:cTn id="22" presetID="26" presetClass="emph" presetSubtype="0" repeatCount="2000" fill="hold" nodeType="withEffect">
                                  <p:stCondLst>
                                    <p:cond delay="0"/>
                                  </p:stCondLst>
                                  <p:childTnLst>
                                    <p:animEffect transition="out" filter="fade">
                                      <p:cBhvr>
                                        <p:cTn id="23" dur="500" tmFilter="0, 0; .2, .5; .8, .5; 1, 0"/>
                                        <p:tgtEl>
                                          <p:spTgt spid="49"/>
                                        </p:tgtEl>
                                      </p:cBhvr>
                                    </p:animEffect>
                                    <p:animScale>
                                      <p:cBhvr>
                                        <p:cTn id="24" dur="250" autoRev="1" fill="hold"/>
                                        <p:tgtEl>
                                          <p:spTgt spid="49"/>
                                        </p:tgtEl>
                                      </p:cBhvr>
                                      <p:by x="105000" y="105000"/>
                                    </p:animScale>
                                  </p:childTnLst>
                                </p:cTn>
                              </p:par>
                              <p:par>
                                <p:cTn id="25" presetID="26" presetClass="emph" presetSubtype="0" repeatCount="2000" fill="hold" nodeType="withEffect">
                                  <p:stCondLst>
                                    <p:cond delay="0"/>
                                  </p:stCondLst>
                                  <p:childTnLst>
                                    <p:animEffect transition="out" filter="fade">
                                      <p:cBhvr>
                                        <p:cTn id="26" dur="500" tmFilter="0, 0; .2, .5; .8, .5; 1, 0"/>
                                        <p:tgtEl>
                                          <p:spTgt spid="57"/>
                                        </p:tgtEl>
                                      </p:cBhvr>
                                    </p:animEffect>
                                    <p:animScale>
                                      <p:cBhvr>
                                        <p:cTn id="27" dur="250" autoRev="1" fill="hold"/>
                                        <p:tgtEl>
                                          <p:spTgt spid="57"/>
                                        </p:tgtEl>
                                      </p:cBhvr>
                                      <p:by x="105000" y="105000"/>
                                    </p:animScale>
                                  </p:childTnLst>
                                </p:cTn>
                              </p:par>
                              <p:par>
                                <p:cTn id="28" presetID="26" presetClass="emph" presetSubtype="0" repeatCount="2000" fill="hold" nodeType="withEffect">
                                  <p:stCondLst>
                                    <p:cond delay="0"/>
                                  </p:stCondLst>
                                  <p:childTnLst>
                                    <p:animEffect transition="out" filter="fade">
                                      <p:cBhvr>
                                        <p:cTn id="29" dur="500" tmFilter="0, 0; .2, .5; .8, .5; 1, 0"/>
                                        <p:tgtEl>
                                          <p:spTgt spid="54"/>
                                        </p:tgtEl>
                                      </p:cBhvr>
                                    </p:animEffect>
                                    <p:animScale>
                                      <p:cBhvr>
                                        <p:cTn id="30" dur="250" autoRev="1" fill="hold"/>
                                        <p:tgtEl>
                                          <p:spTgt spid="54"/>
                                        </p:tgtEl>
                                      </p:cBhvr>
                                      <p:by x="105000" y="105000"/>
                                    </p:animScale>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Effect transition="in" filter="fade">
                                      <p:cBhvr>
                                        <p:cTn id="36" dur="500"/>
                                        <p:tgtEl>
                                          <p:spTgt spid="58"/>
                                        </p:tgtEl>
                                      </p:cBhvr>
                                    </p:animEffect>
                                  </p:childTnLst>
                                </p:cTn>
                              </p:par>
                            </p:childTnLst>
                          </p:cTn>
                        </p:par>
                        <p:par>
                          <p:cTn id="37" fill="hold">
                            <p:stCondLst>
                              <p:cond delay="2000"/>
                            </p:stCondLst>
                            <p:childTnLst>
                              <p:par>
                                <p:cTn id="38" presetID="53" presetClass="entr" presetSubtype="16"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p:cTn id="46" dur="500" fill="hold"/>
                                        <p:tgtEl>
                                          <p:spTgt spid="61"/>
                                        </p:tgtEl>
                                        <p:attrNameLst>
                                          <p:attrName>ppt_w</p:attrName>
                                        </p:attrNameLst>
                                      </p:cBhvr>
                                      <p:tavLst>
                                        <p:tav tm="0">
                                          <p:val>
                                            <p:fltVal val="0"/>
                                          </p:val>
                                        </p:tav>
                                        <p:tav tm="100000">
                                          <p:val>
                                            <p:strVal val="#ppt_w"/>
                                          </p:val>
                                        </p:tav>
                                      </p:tavLst>
                                    </p:anim>
                                    <p:anim calcmode="lin" valueType="num">
                                      <p:cBhvr>
                                        <p:cTn id="47" dur="500" fill="hold"/>
                                        <p:tgtEl>
                                          <p:spTgt spid="61"/>
                                        </p:tgtEl>
                                        <p:attrNameLst>
                                          <p:attrName>ppt_h</p:attrName>
                                        </p:attrNameLst>
                                      </p:cBhvr>
                                      <p:tavLst>
                                        <p:tav tm="0">
                                          <p:val>
                                            <p:fltVal val="0"/>
                                          </p:val>
                                        </p:tav>
                                        <p:tav tm="100000">
                                          <p:val>
                                            <p:strVal val="#ppt_h"/>
                                          </p:val>
                                        </p:tav>
                                      </p:tavLst>
                                    </p:anim>
                                    <p:animEffect transition="in" filter="fade">
                                      <p:cBhvr>
                                        <p:cTn id="48" dur="500"/>
                                        <p:tgtEl>
                                          <p:spTgt spid="6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58"/>
                                        </p:tgtEl>
                                      </p:cBhvr>
                                    </p:animEffect>
                                    <p:set>
                                      <p:cBhvr>
                                        <p:cTn id="53" dur="1" fill="hold">
                                          <p:stCondLst>
                                            <p:cond delay="499"/>
                                          </p:stCondLst>
                                        </p:cTn>
                                        <p:tgtEl>
                                          <p:spTgt spid="5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0"/>
                                        </p:tgtEl>
                                      </p:cBhvr>
                                    </p:animEffect>
                                    <p:set>
                                      <p:cBhvr>
                                        <p:cTn id="56" dur="1" fill="hold">
                                          <p:stCondLst>
                                            <p:cond delay="499"/>
                                          </p:stCondLst>
                                        </p:cTn>
                                        <p:tgtEl>
                                          <p:spTgt spid="6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61"/>
                                        </p:tgtEl>
                                      </p:cBhvr>
                                    </p:animEffect>
                                    <p:set>
                                      <p:cBhvr>
                                        <p:cTn id="59"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542126" cy="1428589"/>
            <a:chOff x="551030" y="-368704"/>
            <a:chExt cx="4542126" cy="1428589"/>
          </a:xfrm>
        </p:grpSpPr>
        <p:grpSp>
          <p:nvGrpSpPr>
            <p:cNvPr id="29" name="组合 28"/>
            <p:cNvGrpSpPr/>
            <p:nvPr/>
          </p:nvGrpSpPr>
          <p:grpSpPr>
            <a:xfrm>
              <a:off x="1201631" y="303925"/>
              <a:ext cx="3891525" cy="687997"/>
              <a:chOff x="1839058" y="967769"/>
              <a:chExt cx="3891525" cy="687997"/>
            </a:xfrm>
          </p:grpSpPr>
          <p:sp>
            <p:nvSpPr>
              <p:cNvPr id="31" name="矩形: 圆角 30"/>
              <p:cNvSpPr/>
              <p:nvPr/>
            </p:nvSpPr>
            <p:spPr>
              <a:xfrm>
                <a:off x="1839058" y="967769"/>
                <a:ext cx="38915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94449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的构成</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689825" y="1657340"/>
            <a:ext cx="1681900" cy="476221"/>
            <a:chOff x="1403750" y="3593123"/>
            <a:chExt cx="1681900" cy="476221"/>
          </a:xfrm>
        </p:grpSpPr>
        <p:grpSp>
          <p:nvGrpSpPr>
            <p:cNvPr id="68" name="组合 67"/>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10997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grpSp>
      <p:grpSp>
        <p:nvGrpSpPr>
          <p:cNvPr id="120" name="组合 119"/>
          <p:cNvGrpSpPr/>
          <p:nvPr/>
        </p:nvGrpSpPr>
        <p:grpSpPr>
          <a:xfrm>
            <a:off x="789037" y="2331766"/>
            <a:ext cx="4136924" cy="1091681"/>
            <a:chOff x="4650628" y="2375499"/>
            <a:chExt cx="3697917" cy="765317"/>
          </a:xfrm>
        </p:grpSpPr>
        <p:sp>
          <p:nvSpPr>
            <p:cNvPr id="121" name="矩形: 圆角 120"/>
            <p:cNvSpPr/>
            <p:nvPr/>
          </p:nvSpPr>
          <p:spPr>
            <a:xfrm>
              <a:off x="4650628" y="2375499"/>
              <a:ext cx="3697917"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122" name="文本框 121"/>
            <p:cNvSpPr txBox="1"/>
            <p:nvPr/>
          </p:nvSpPr>
          <p:spPr>
            <a:xfrm>
              <a:off x="4749078" y="2558250"/>
              <a:ext cx="3455192" cy="582566"/>
            </a:xfrm>
            <a:prstGeom prst="rect">
              <a:avLst/>
            </a:prstGeom>
            <a:noFill/>
          </p:spPr>
          <p:txBody>
            <a:bodyPr wrap="square" rtlCol="0">
              <a:spAutoFit/>
            </a:body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信息表达的协议</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——HTML</a:t>
              </a:r>
            </a:p>
          </p:txBody>
        </p:sp>
      </p:grpSp>
      <p:grpSp>
        <p:nvGrpSpPr>
          <p:cNvPr id="123" name="组合 122"/>
          <p:cNvGrpSpPr/>
          <p:nvPr/>
        </p:nvGrpSpPr>
        <p:grpSpPr>
          <a:xfrm>
            <a:off x="789801" y="3423447"/>
            <a:ext cx="4136160" cy="999971"/>
            <a:chOff x="4650628" y="2375498"/>
            <a:chExt cx="3579232" cy="701023"/>
          </a:xfrm>
        </p:grpSpPr>
        <p:sp>
          <p:nvSpPr>
            <p:cNvPr id="124" name="矩形: 圆角 123"/>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125" name="文本框 124"/>
            <p:cNvSpPr txBox="1"/>
            <p:nvPr/>
          </p:nvSpPr>
          <p:spPr>
            <a:xfrm>
              <a:off x="4659771" y="2558249"/>
              <a:ext cx="3455192" cy="323647"/>
            </a:xfrm>
            <a:prstGeom prst="rect">
              <a:avLst/>
            </a:prstGeom>
            <a:noFill/>
          </p:spPr>
          <p:txBody>
            <a:bodyPr wrap="square" rtlCol="0">
              <a:spAutoFit/>
            </a:body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信息传输的协议</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p>
          </p:txBody>
        </p:sp>
      </p:grpSp>
      <p:sp>
        <p:nvSpPr>
          <p:cNvPr id="126" name="Rectangle 11"/>
          <p:cNvSpPr>
            <a:spLocks noChangeArrowheads="1"/>
          </p:cNvSpPr>
          <p:nvPr/>
        </p:nvSpPr>
        <p:spPr bwMode="auto">
          <a:xfrm>
            <a:off x="741811" y="4647521"/>
            <a:ext cx="4136160" cy="92156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属于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模式</a:t>
            </a:r>
          </a:p>
        </p:txBody>
      </p:sp>
      <p:sp>
        <p:nvSpPr>
          <p:cNvPr id="33" name="Text Box 7"/>
          <p:cNvSpPr txBox="1">
            <a:spLocks noChangeArrowheads="1"/>
          </p:cNvSpPr>
          <p:nvPr/>
        </p:nvSpPr>
        <p:spPr bwMode="auto">
          <a:xfrm>
            <a:off x="5875538" y="3611008"/>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9"/>
          <p:cNvSpPr txBox="1">
            <a:spLocks noChangeArrowheads="1"/>
          </p:cNvSpPr>
          <p:nvPr/>
        </p:nvSpPr>
        <p:spPr bwMode="auto">
          <a:xfrm>
            <a:off x="8958797" y="4906035"/>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Text Box 23"/>
          <p:cNvSpPr txBox="1">
            <a:spLocks noChangeArrowheads="1"/>
          </p:cNvSpPr>
          <p:nvPr/>
        </p:nvSpPr>
        <p:spPr bwMode="auto">
          <a:xfrm>
            <a:off x="5875538" y="5726138"/>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6" name="Group 35"/>
          <p:cNvGrpSpPr/>
          <p:nvPr/>
        </p:nvGrpSpPr>
        <p:grpSpPr bwMode="auto">
          <a:xfrm>
            <a:off x="7440374" y="2926122"/>
            <a:ext cx="2101850" cy="946150"/>
            <a:chOff x="3640" y="1346"/>
            <a:chExt cx="1324" cy="596"/>
          </a:xfrm>
        </p:grpSpPr>
        <p:sp>
          <p:nvSpPr>
            <p:cNvPr id="37"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39" name="Group 36"/>
          <p:cNvGrpSpPr/>
          <p:nvPr/>
        </p:nvGrpSpPr>
        <p:grpSpPr bwMode="auto">
          <a:xfrm>
            <a:off x="7551499" y="3134085"/>
            <a:ext cx="1971675" cy="904875"/>
            <a:chOff x="4141" y="394"/>
            <a:chExt cx="1242" cy="570"/>
          </a:xfrm>
        </p:grpSpPr>
        <p:sp>
          <p:nvSpPr>
            <p:cNvPr id="40"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Text Box 26"/>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42" name="Group 37"/>
          <p:cNvGrpSpPr/>
          <p:nvPr/>
        </p:nvGrpSpPr>
        <p:grpSpPr bwMode="auto">
          <a:xfrm rot="-3183056">
            <a:off x="7492885" y="4288403"/>
            <a:ext cx="2101850" cy="946150"/>
            <a:chOff x="3640" y="1346"/>
            <a:chExt cx="1324" cy="596"/>
          </a:xfrm>
        </p:grpSpPr>
        <p:sp>
          <p:nvSpPr>
            <p:cNvPr id="43"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45" name="Group 40"/>
          <p:cNvGrpSpPr/>
          <p:nvPr/>
        </p:nvGrpSpPr>
        <p:grpSpPr bwMode="auto">
          <a:xfrm rot="-3264937">
            <a:off x="7538922" y="4528115"/>
            <a:ext cx="1971675" cy="904875"/>
            <a:chOff x="4141" y="394"/>
            <a:chExt cx="1242" cy="570"/>
          </a:xfrm>
        </p:grpSpPr>
        <p:sp>
          <p:nvSpPr>
            <p:cNvPr id="46"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26"/>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2246" y="2353203"/>
            <a:ext cx="2025965" cy="1440461"/>
          </a:xfrm>
          <a:prstGeom prst="rect">
            <a:avLst/>
          </a:prstGeom>
        </p:spPr>
      </p:pic>
      <p:pic>
        <p:nvPicPr>
          <p:cNvPr id="49" name="图片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0503" y="4153970"/>
            <a:ext cx="864933" cy="1729866"/>
          </a:xfrm>
          <a:prstGeom prst="rect">
            <a:avLst/>
          </a:prstGeom>
        </p:spPr>
      </p:pic>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277" y="2817536"/>
            <a:ext cx="2164871" cy="2164871"/>
          </a:xfrm>
          <a:prstGeom prst="rect">
            <a:avLst/>
          </a:prstGeom>
        </p:spPr>
      </p:pic>
      <p:grpSp>
        <p:nvGrpSpPr>
          <p:cNvPr id="62" name="组合 61"/>
          <p:cNvGrpSpPr/>
          <p:nvPr/>
        </p:nvGrpSpPr>
        <p:grpSpPr>
          <a:xfrm>
            <a:off x="7714576" y="1725386"/>
            <a:ext cx="1894664" cy="517461"/>
            <a:chOff x="4650628" y="2375498"/>
            <a:chExt cx="3579232" cy="701023"/>
          </a:xfrm>
        </p:grpSpPr>
        <p:sp>
          <p:nvSpPr>
            <p:cNvPr id="63" name="矩形: 圆角 62"/>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64" name="文本框 63"/>
            <p:cNvSpPr txBox="1"/>
            <p:nvPr/>
          </p:nvSpPr>
          <p:spPr>
            <a:xfrm>
              <a:off x="4774667" y="2451085"/>
              <a:ext cx="34551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HTTP/1.0</a:t>
              </a:r>
            </a:p>
          </p:txBody>
        </p:sp>
      </p:grpSp>
      <p:grpSp>
        <p:nvGrpSpPr>
          <p:cNvPr id="65" name="组合 64"/>
          <p:cNvGrpSpPr/>
          <p:nvPr/>
        </p:nvGrpSpPr>
        <p:grpSpPr>
          <a:xfrm>
            <a:off x="7704846" y="2291564"/>
            <a:ext cx="1894664" cy="517461"/>
            <a:chOff x="4650628" y="2375498"/>
            <a:chExt cx="3579232" cy="701023"/>
          </a:xfrm>
        </p:grpSpPr>
        <p:sp>
          <p:nvSpPr>
            <p:cNvPr id="66" name="矩形: 圆角 65"/>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67" name="文本框 66"/>
            <p:cNvSpPr txBox="1"/>
            <p:nvPr/>
          </p:nvSpPr>
          <p:spPr>
            <a:xfrm>
              <a:off x="4774667" y="2451085"/>
              <a:ext cx="34551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HTTP1.1…</a:t>
              </a:r>
            </a:p>
          </p:txBody>
        </p:sp>
      </p:grpSp>
      <p:sp>
        <p:nvSpPr>
          <p:cNvPr id="2" name="灯片编号占位符 1">
            <a:extLst>
              <a:ext uri="{FF2B5EF4-FFF2-40B4-BE49-F238E27FC236}">
                <a16:creationId xmlns:a16="http://schemas.microsoft.com/office/drawing/2014/main" id="{3CD40DEB-FD6D-415B-B9D1-7C2A38184297}"/>
              </a:ext>
            </a:extLst>
          </p:cNvPr>
          <p:cNvSpPr>
            <a:spLocks noGrp="1"/>
          </p:cNvSpPr>
          <p:nvPr>
            <p:ph type="sldNum" sz="quarter" idx="12"/>
          </p:nvPr>
        </p:nvSpPr>
        <p:spPr/>
        <p:txBody>
          <a:bodyPr/>
          <a:lstStyle/>
          <a:p>
            <a:fld id="{91F2D4EF-46D4-4764-B373-FC59CD1D281E}" type="slidenum">
              <a:rPr lang="zh-CN" altLang="en-US" smtClean="0"/>
              <a:t>39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randombar(horizontal)">
                                      <p:cBhvr>
                                        <p:cTn id="19" dur="500"/>
                                        <p:tgtEl>
                                          <p:spTgt spid="126"/>
                                        </p:tgtEl>
                                      </p:cBhvr>
                                    </p:animEffect>
                                  </p:childTnLst>
                                </p:cTn>
                              </p:par>
                            </p:childTnLst>
                          </p:cTn>
                        </p:par>
                        <p:par>
                          <p:cTn id="20" fill="hold">
                            <p:stCondLst>
                              <p:cond delay="2000"/>
                            </p:stCondLst>
                            <p:childTnLst>
                              <p:par>
                                <p:cTn id="21" presetID="26" presetClass="emph" presetSubtype="0" repeatCount="2000" fill="hold" nodeType="afterEffect">
                                  <p:stCondLst>
                                    <p:cond delay="0"/>
                                  </p:stCondLst>
                                  <p:childTnLst>
                                    <p:animEffect transition="out" filter="fade">
                                      <p:cBhvr>
                                        <p:cTn id="22" dur="500" tmFilter="0, 0; .2, .5; .8, .5; 1, 0"/>
                                        <p:tgtEl>
                                          <p:spTgt spid="36"/>
                                        </p:tgtEl>
                                      </p:cBhvr>
                                    </p:animEffect>
                                    <p:animScale>
                                      <p:cBhvr>
                                        <p:cTn id="23" dur="250" autoRev="1" fill="hold"/>
                                        <p:tgtEl>
                                          <p:spTgt spid="36"/>
                                        </p:tgtEl>
                                      </p:cBhvr>
                                      <p:by x="105000" y="105000"/>
                                    </p:animScale>
                                  </p:childTnLst>
                                </p:cTn>
                              </p:par>
                              <p:par>
                                <p:cTn id="24" presetID="26" presetClass="emph" presetSubtype="0" repeatCount="2000" fill="hold" nodeType="withEffect">
                                  <p:stCondLst>
                                    <p:cond delay="0"/>
                                  </p:stCondLst>
                                  <p:childTnLst>
                                    <p:animEffect transition="out" filter="fade">
                                      <p:cBhvr>
                                        <p:cTn id="25" dur="500" tmFilter="0, 0; .2, .5; .8, .5; 1, 0"/>
                                        <p:tgtEl>
                                          <p:spTgt spid="39"/>
                                        </p:tgtEl>
                                      </p:cBhvr>
                                    </p:animEffect>
                                    <p:animScale>
                                      <p:cBhvr>
                                        <p:cTn id="26" dur="250" autoRev="1" fill="hold"/>
                                        <p:tgtEl>
                                          <p:spTgt spid="39"/>
                                        </p:tgtEl>
                                      </p:cBhvr>
                                      <p:by x="105000" y="105000"/>
                                    </p:animScale>
                                  </p:childTnLst>
                                </p:cTn>
                              </p:par>
                              <p:par>
                                <p:cTn id="27" presetID="26" presetClass="emph" presetSubtype="0" repeatCount="2000" fill="hold" nodeType="withEffect">
                                  <p:stCondLst>
                                    <p:cond delay="0"/>
                                  </p:stCondLst>
                                  <p:childTnLst>
                                    <p:animEffect transition="out" filter="fade">
                                      <p:cBhvr>
                                        <p:cTn id="28" dur="500" tmFilter="0, 0; .2, .5; .8, .5; 1, 0"/>
                                        <p:tgtEl>
                                          <p:spTgt spid="42"/>
                                        </p:tgtEl>
                                      </p:cBhvr>
                                    </p:animEffect>
                                    <p:animScale>
                                      <p:cBhvr>
                                        <p:cTn id="29" dur="250" autoRev="1" fill="hold"/>
                                        <p:tgtEl>
                                          <p:spTgt spid="42"/>
                                        </p:tgtEl>
                                      </p:cBhvr>
                                      <p:by x="105000" y="105000"/>
                                    </p:animScale>
                                  </p:childTnLst>
                                </p:cTn>
                              </p:par>
                              <p:par>
                                <p:cTn id="30" presetID="26" presetClass="emph" presetSubtype="0" repeatCount="2000" fill="hold" nodeType="withEffect">
                                  <p:stCondLst>
                                    <p:cond delay="0"/>
                                  </p:stCondLst>
                                  <p:childTnLst>
                                    <p:animEffect transition="out" filter="fade">
                                      <p:cBhvr>
                                        <p:cTn id="31" dur="500" tmFilter="0, 0; .2, .5; .8, .5; 1, 0"/>
                                        <p:tgtEl>
                                          <p:spTgt spid="45"/>
                                        </p:tgtEl>
                                      </p:cBhvr>
                                    </p:animEffect>
                                    <p:animScale>
                                      <p:cBhvr>
                                        <p:cTn id="32" dur="250" autoRev="1" fill="hold"/>
                                        <p:tgtEl>
                                          <p:spTgt spid="45"/>
                                        </p:tgtEl>
                                      </p:cBhvr>
                                      <p:by x="105000" y="105000"/>
                                    </p:animScale>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1578052" y="654361"/>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78035" y="1865941"/>
            <a:ext cx="7447879" cy="2563744"/>
            <a:chOff x="1316608" y="2212404"/>
            <a:chExt cx="7447879" cy="2563744"/>
          </a:xfrm>
        </p:grpSpPr>
        <p:grpSp>
          <p:nvGrpSpPr>
            <p:cNvPr id="9" name="组合 8"/>
            <p:cNvGrpSpPr/>
            <p:nvPr/>
          </p:nvGrpSpPr>
          <p:grpSpPr>
            <a:xfrm>
              <a:off x="1316608" y="2212404"/>
              <a:ext cx="7447879" cy="2001898"/>
              <a:chOff x="987456" y="1659302"/>
              <a:chExt cx="5585917" cy="1501423"/>
            </a:xfrm>
          </p:grpSpPr>
          <p:sp>
            <p:nvSpPr>
              <p:cNvPr id="11" name="矩形 10"/>
              <p:cNvSpPr/>
              <p:nvPr/>
            </p:nvSpPr>
            <p:spPr>
              <a:xfrm>
                <a:off x="1048777" y="1659302"/>
                <a:ext cx="5524596" cy="1014123"/>
              </a:xfrm>
              <a:prstGeom prst="rect">
                <a:avLst/>
              </a:prstGeom>
            </p:spPr>
            <p:txBody>
              <a:bodyPr wrap="none">
                <a:spAutoFit/>
              </a:bodyPr>
              <a:lstStyle/>
              <a:p>
                <a:pPr algn="ctr">
                  <a:lnSpc>
                    <a:spcPct val="110000"/>
                  </a:lnSpc>
                </a:pPr>
                <a:r>
                  <a:rPr lang="zh-CN" altLang="en-US" sz="8000" dirty="0">
                    <a:solidFill>
                      <a:schemeClr val="tx1">
                        <a:lumMod val="85000"/>
                        <a:lumOff val="15000"/>
                      </a:schemeClr>
                    </a:solidFill>
                    <a:latin typeface="造字工房朗倩（非商用）常规体" pitchFamily="50" charset="-122"/>
                    <a:ea typeface="造字工房朗倩（非商用）常规体" pitchFamily="50" charset="-122"/>
                  </a:rPr>
                  <a:t>应用层协议原理</a:t>
                </a:r>
              </a:p>
            </p:txBody>
          </p:sp>
          <p:sp>
            <p:nvSpPr>
              <p:cNvPr id="12" name="矩形 11"/>
              <p:cNvSpPr/>
              <p:nvPr/>
            </p:nvSpPr>
            <p:spPr>
              <a:xfrm>
                <a:off x="1300192" y="2551187"/>
                <a:ext cx="5273181"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heory</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Application Layer Protocol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987456" y="2185665"/>
                <a:ext cx="51480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244859" y="3160725"/>
                <a:ext cx="5193639"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525045" y="406826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307789" y="1494547"/>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53C104FB-32F5-495C-A5F1-20F8437C4B03}"/>
              </a:ext>
            </a:extLst>
          </p:cNvPr>
          <p:cNvSpPr>
            <a:spLocks noGrp="1"/>
          </p:cNvSpPr>
          <p:nvPr>
            <p:ph type="sldNum" sz="quarter" idx="12"/>
          </p:nvPr>
        </p:nvSpPr>
        <p:spPr/>
        <p:txBody>
          <a:bodyPr/>
          <a:lstStyle/>
          <a:p>
            <a:fld id="{91F2D4EF-46D4-4764-B373-FC59CD1D281E}" type="slidenum">
              <a:rPr lang="zh-CN" altLang="en-US" smtClean="0"/>
              <a:t>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内容的表达</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3" name="组合 32"/>
          <p:cNvGrpSpPr/>
          <p:nvPr/>
        </p:nvGrpSpPr>
        <p:grpSpPr>
          <a:xfrm>
            <a:off x="1279559" y="1506984"/>
            <a:ext cx="4725984" cy="1071687"/>
            <a:chOff x="1770088" y="2533650"/>
            <a:chExt cx="5684759" cy="1902610"/>
          </a:xfrm>
        </p:grpSpPr>
        <p:sp>
          <p:nvSpPr>
            <p:cNvPr id="34" name="矩形: 圆角 33"/>
            <p:cNvSpPr/>
            <p:nvPr/>
          </p:nvSpPr>
          <p:spPr>
            <a:xfrm>
              <a:off x="1770088" y="2533650"/>
              <a:ext cx="568475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文本框 34"/>
            <p:cNvSpPr txBox="1"/>
            <p:nvPr/>
          </p:nvSpPr>
          <p:spPr>
            <a:xfrm>
              <a:off x="1951184" y="2742395"/>
              <a:ext cx="5411641" cy="1693865"/>
            </a:xfrm>
            <a:prstGeom prst="rect">
              <a:avLst/>
            </a:prstGeom>
            <a:noFill/>
          </p:spPr>
          <p:txBody>
            <a:bodyPr wrap="square" rtlCol="0">
              <a:spAutoFit/>
            </a:bodyPr>
            <a:lstStyle/>
            <a:p>
              <a:r>
                <a:rPr lang="en-US" altLang="zh-CN" sz="2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Web </a:t>
              </a:r>
              <a:r>
                <a:rPr lang="zh-CN" altLang="en-US" sz="2800" dirty="0">
                  <a:latin typeface="Times New Roman" panose="02020603050405020304" pitchFamily="18" charset="0"/>
                  <a:ea typeface="思源黑体 CN Medium" panose="020B0600000000000000" pitchFamily="34" charset="-122"/>
                  <a:cs typeface="Times New Roman" panose="02020603050405020304" pitchFamily="18" charset="0"/>
                </a:rPr>
                <a:t>页面由一些</a:t>
              </a:r>
              <a:r>
                <a:rPr lang="zh-CN" altLang="en-US" sz="2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对象</a:t>
              </a:r>
              <a:r>
                <a:rPr lang="zh-CN" altLang="en-US" sz="2800" dirty="0">
                  <a:latin typeface="Times New Roman" panose="02020603050405020304" pitchFamily="18" charset="0"/>
                  <a:ea typeface="思源黑体 CN Medium" panose="020B0600000000000000" pitchFamily="34" charset="-122"/>
                  <a:cs typeface="Times New Roman" panose="02020603050405020304" pitchFamily="18" charset="0"/>
                </a:rPr>
                <a:t>组成。</a:t>
              </a:r>
            </a:p>
          </p:txBody>
        </p:sp>
        <p:sp>
          <p:nvSpPr>
            <p:cNvPr id="36" name="矩形: 圆角 35"/>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789123" y="2569774"/>
            <a:ext cx="9456092" cy="476221"/>
            <a:chOff x="1403750" y="3593123"/>
            <a:chExt cx="9456092" cy="476221"/>
          </a:xfrm>
        </p:grpSpPr>
        <p:grpSp>
          <p:nvGrpSpPr>
            <p:cNvPr id="38" name="组合 37"/>
            <p:cNvGrpSpPr/>
            <p:nvPr/>
          </p:nvGrpSpPr>
          <p:grpSpPr>
            <a:xfrm>
              <a:off x="1403750" y="3593123"/>
              <a:ext cx="490436" cy="476221"/>
              <a:chOff x="1403750" y="3593123"/>
              <a:chExt cx="808892" cy="785446"/>
            </a:xfrm>
          </p:grpSpPr>
          <p:sp>
            <p:nvSpPr>
              <p:cNvPr id="40" name="对话气泡: 椭圆形 3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p:cNvSpPr txBox="1">
              <a:spLocks noChangeArrowheads="1"/>
            </p:cNvSpPr>
            <p:nvPr/>
          </p:nvSpPr>
          <p:spPr bwMode="auto">
            <a:xfrm>
              <a:off x="1985931" y="3593123"/>
              <a:ext cx="88739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对象可以是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HTML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文件、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JPEG</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图片、音频文件、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Java Applet……</a:t>
              </a:r>
            </a:p>
          </p:txBody>
        </p:sp>
      </p:grpSp>
      <p:grpSp>
        <p:nvGrpSpPr>
          <p:cNvPr id="42" name="组合 41"/>
          <p:cNvGrpSpPr/>
          <p:nvPr/>
        </p:nvGrpSpPr>
        <p:grpSpPr>
          <a:xfrm>
            <a:off x="789123" y="3414217"/>
            <a:ext cx="11257360" cy="476221"/>
            <a:chOff x="1403750" y="3593123"/>
            <a:chExt cx="11257360" cy="476221"/>
          </a:xfrm>
        </p:grpSpPr>
        <p:grpSp>
          <p:nvGrpSpPr>
            <p:cNvPr id="43" name="组合 42"/>
            <p:cNvGrpSpPr/>
            <p:nvPr/>
          </p:nvGrpSpPr>
          <p:grpSpPr>
            <a:xfrm>
              <a:off x="1403750" y="3593123"/>
              <a:ext cx="490436" cy="476221"/>
              <a:chOff x="1403750" y="3593123"/>
              <a:chExt cx="808892" cy="785446"/>
            </a:xfrm>
          </p:grpSpPr>
          <p:sp>
            <p:nvSpPr>
              <p:cNvPr id="45"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1" y="3593123"/>
              <a:ext cx="106751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HTML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文件是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页面的基础，它可以包括各种各样的对象，是一个容器对象。</a:t>
              </a:r>
            </a:p>
          </p:txBody>
        </p:sp>
      </p:grpSp>
      <p:grpSp>
        <p:nvGrpSpPr>
          <p:cNvPr id="47" name="组合 46"/>
          <p:cNvGrpSpPr/>
          <p:nvPr/>
        </p:nvGrpSpPr>
        <p:grpSpPr>
          <a:xfrm>
            <a:off x="789123" y="4198785"/>
            <a:ext cx="6513080" cy="476221"/>
            <a:chOff x="1403750" y="3593123"/>
            <a:chExt cx="6513080" cy="476221"/>
          </a:xfrm>
        </p:grpSpPr>
        <p:grpSp>
          <p:nvGrpSpPr>
            <p:cNvPr id="48" name="组合 47"/>
            <p:cNvGrpSpPr/>
            <p:nvPr/>
          </p:nvGrpSpPr>
          <p:grpSpPr>
            <a:xfrm>
              <a:off x="1403750" y="3593123"/>
              <a:ext cx="490436" cy="476221"/>
              <a:chOff x="1403750" y="3593123"/>
              <a:chExt cx="808892" cy="785446"/>
            </a:xfrm>
          </p:grpSpPr>
          <p:sp>
            <p:nvSpPr>
              <p:cNvPr id="50"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1" y="3593123"/>
              <a:ext cx="593089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任何一个对象都可以用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来定位。</a:t>
              </a:r>
            </a:p>
          </p:txBody>
        </p:sp>
      </p:grpSp>
      <p:sp>
        <p:nvSpPr>
          <p:cNvPr id="52" name="Rectangle 11"/>
          <p:cNvSpPr>
            <a:spLocks noChangeArrowheads="1"/>
          </p:cNvSpPr>
          <p:nvPr/>
        </p:nvSpPr>
        <p:spPr bwMode="auto">
          <a:xfrm>
            <a:off x="2941644" y="5122364"/>
            <a:ext cx="2189362"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的例子</a:t>
            </a:r>
          </a:p>
        </p:txBody>
      </p:sp>
      <p:sp>
        <p:nvSpPr>
          <p:cNvPr id="55" name="AutoShape 6"/>
          <p:cNvSpPr/>
          <p:nvPr/>
        </p:nvSpPr>
        <p:spPr bwMode="auto">
          <a:xfrm rot="16200000">
            <a:off x="6769225" y="4357847"/>
            <a:ext cx="117476" cy="2531904"/>
          </a:xfrm>
          <a:prstGeom prst="leftBrace">
            <a:avLst>
              <a:gd name="adj1" fmla="val 58871"/>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AutoShape 7"/>
          <p:cNvSpPr/>
          <p:nvPr/>
        </p:nvSpPr>
        <p:spPr bwMode="auto">
          <a:xfrm rot="16200000">
            <a:off x="8726505" y="4979667"/>
            <a:ext cx="119191" cy="1289976"/>
          </a:xfrm>
          <a:prstGeom prst="leftBrace">
            <a:avLst>
              <a:gd name="adj1" fmla="val 98311"/>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Text Box 8"/>
          <p:cNvSpPr txBox="1">
            <a:spLocks noChangeArrowheads="1"/>
          </p:cNvSpPr>
          <p:nvPr/>
        </p:nvSpPr>
        <p:spPr bwMode="auto">
          <a:xfrm>
            <a:off x="6273152" y="5686506"/>
            <a:ext cx="1223963"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主机名</a:t>
            </a:r>
          </a:p>
        </p:txBody>
      </p:sp>
      <p:sp>
        <p:nvSpPr>
          <p:cNvPr id="58" name="Text Box 9"/>
          <p:cNvSpPr txBox="1">
            <a:spLocks noChangeArrowheads="1"/>
          </p:cNvSpPr>
          <p:nvPr/>
        </p:nvSpPr>
        <p:spPr bwMode="auto">
          <a:xfrm>
            <a:off x="8255781" y="5682537"/>
            <a:ext cx="1098550"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路径名</a:t>
            </a:r>
          </a:p>
        </p:txBody>
      </p:sp>
      <p:sp>
        <p:nvSpPr>
          <p:cNvPr id="60" name="Text Box 5"/>
          <p:cNvSpPr txBox="1">
            <a:spLocks noChangeArrowheads="1"/>
          </p:cNvSpPr>
          <p:nvPr/>
        </p:nvSpPr>
        <p:spPr bwMode="auto">
          <a:xfrm>
            <a:off x="8012490" y="5091460"/>
            <a:ext cx="15087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cs/pic.gif</a:t>
            </a:r>
          </a:p>
        </p:txBody>
      </p:sp>
      <p:sp>
        <p:nvSpPr>
          <p:cNvPr id="61" name="Text Box 5"/>
          <p:cNvSpPr txBox="1">
            <a:spLocks noChangeArrowheads="1"/>
          </p:cNvSpPr>
          <p:nvPr/>
        </p:nvSpPr>
        <p:spPr bwMode="auto">
          <a:xfrm>
            <a:off x="5465967" y="5110466"/>
            <a:ext cx="276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www.hust.edu.cn/</a:t>
            </a:r>
          </a:p>
        </p:txBody>
      </p:sp>
      <p:sp>
        <p:nvSpPr>
          <p:cNvPr id="2" name="灯片编号占位符 1">
            <a:extLst>
              <a:ext uri="{FF2B5EF4-FFF2-40B4-BE49-F238E27FC236}">
                <a16:creationId xmlns:a16="http://schemas.microsoft.com/office/drawing/2014/main" id="{65371714-2ED8-476D-911A-6B19126BBAE9}"/>
              </a:ext>
            </a:extLst>
          </p:cNvPr>
          <p:cNvSpPr>
            <a:spLocks noGrp="1"/>
          </p:cNvSpPr>
          <p:nvPr>
            <p:ph type="sldNum" sz="quarter" idx="12"/>
          </p:nvPr>
        </p:nvSpPr>
        <p:spPr/>
        <p:txBody>
          <a:bodyPr/>
          <a:lstStyle/>
          <a:p>
            <a:fld id="{91F2D4EF-46D4-4764-B373-FC59CD1D281E}" type="slidenum">
              <a:rPr lang="zh-CN" altLang="en-US" smtClean="0"/>
              <a:t>40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right)">
                                      <p:cBhvr>
                                        <p:cTn id="12" dur="500"/>
                                        <p:tgtEl>
                                          <p:spTgt spid="33"/>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randombar(horizontal)">
                                      <p:cBhvr>
                                        <p:cTn id="28" dur="500"/>
                                        <p:tgtEl>
                                          <p:spTgt spid="52"/>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childTnLst>
                          </p:cTn>
                        </p:par>
                        <p:par>
                          <p:cTn id="37" fill="hold">
                            <p:stCondLst>
                              <p:cond delay="4000"/>
                            </p:stCondLst>
                            <p:childTnLst>
                              <p:par>
                                <p:cTn id="38" presetID="16" presetClass="entr" presetSubtype="37"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barn(outVertical)">
                                      <p:cBhvr>
                                        <p:cTn id="40" dur="500"/>
                                        <p:tgtEl>
                                          <p:spTgt spid="5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500" fill="hold"/>
                                        <p:tgtEl>
                                          <p:spTgt spid="57"/>
                                        </p:tgtEl>
                                        <p:attrNameLst>
                                          <p:attrName>ppt_w</p:attrName>
                                        </p:attrNameLst>
                                      </p:cBhvr>
                                      <p:tavLst>
                                        <p:tav tm="0">
                                          <p:val>
                                            <p:fltVal val="0"/>
                                          </p:val>
                                        </p:tav>
                                        <p:tav tm="100000">
                                          <p:val>
                                            <p:strVal val="#ppt_w"/>
                                          </p:val>
                                        </p:tav>
                                      </p:tavLst>
                                    </p:anim>
                                    <p:anim calcmode="lin" valueType="num">
                                      <p:cBhvr>
                                        <p:cTn id="44" dur="500" fill="hold"/>
                                        <p:tgtEl>
                                          <p:spTgt spid="57"/>
                                        </p:tgtEl>
                                        <p:attrNameLst>
                                          <p:attrName>ppt_h</p:attrName>
                                        </p:attrNameLst>
                                      </p:cBhvr>
                                      <p:tavLst>
                                        <p:tav tm="0">
                                          <p:val>
                                            <p:fltVal val="0"/>
                                          </p:val>
                                        </p:tav>
                                        <p:tav tm="100000">
                                          <p:val>
                                            <p:strVal val="#ppt_h"/>
                                          </p:val>
                                        </p:tav>
                                      </p:tavLst>
                                    </p:anim>
                                    <p:animEffect transition="in" filter="fade">
                                      <p:cBhvr>
                                        <p:cTn id="45" dur="500"/>
                                        <p:tgtEl>
                                          <p:spTgt spid="57"/>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barn(outVertical)">
                                      <p:cBhvr>
                                        <p:cTn id="48" dur="500"/>
                                        <p:tgtEl>
                                          <p:spTgt spid="5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p:cTn id="51" dur="500" fill="hold"/>
                                        <p:tgtEl>
                                          <p:spTgt spid="58"/>
                                        </p:tgtEl>
                                        <p:attrNameLst>
                                          <p:attrName>ppt_w</p:attrName>
                                        </p:attrNameLst>
                                      </p:cBhvr>
                                      <p:tavLst>
                                        <p:tav tm="0">
                                          <p:val>
                                            <p:fltVal val="0"/>
                                          </p:val>
                                        </p:tav>
                                        <p:tav tm="100000">
                                          <p:val>
                                            <p:strVal val="#ppt_w"/>
                                          </p:val>
                                        </p:tav>
                                      </p:tavLst>
                                    </p:anim>
                                    <p:anim calcmode="lin" valueType="num">
                                      <p:cBhvr>
                                        <p:cTn id="52" dur="500" fill="hold"/>
                                        <p:tgtEl>
                                          <p:spTgt spid="58"/>
                                        </p:tgtEl>
                                        <p:attrNameLst>
                                          <p:attrName>ppt_h</p:attrName>
                                        </p:attrNameLst>
                                      </p:cBhvr>
                                      <p:tavLst>
                                        <p:tav tm="0">
                                          <p:val>
                                            <p:fltVal val="0"/>
                                          </p:val>
                                        </p:tav>
                                        <p:tav tm="100000">
                                          <p:val>
                                            <p:strVal val="#ppt_h"/>
                                          </p:val>
                                        </p:tav>
                                      </p:tavLst>
                                    </p:anim>
                                    <p:animEffect transition="in" filter="fade">
                                      <p:cBhvr>
                                        <p:cTn id="53" dur="500"/>
                                        <p:tgtEl>
                                          <p:spTgt spid="58"/>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2000" fill="hold" grpId="1" nodeType="clickEffect">
                                  <p:stCondLst>
                                    <p:cond delay="0"/>
                                  </p:stCondLst>
                                  <p:childTnLst>
                                    <p:animEffect transition="out" filter="fade">
                                      <p:cBhvr>
                                        <p:cTn id="57" dur="500" tmFilter="0, 0; .2, .5; .8, .5; 1, 0"/>
                                        <p:tgtEl>
                                          <p:spTgt spid="61"/>
                                        </p:tgtEl>
                                      </p:cBhvr>
                                    </p:animEffect>
                                    <p:animScale>
                                      <p:cBhvr>
                                        <p:cTn id="58" dur="250" autoRev="1" fill="hold"/>
                                        <p:tgtEl>
                                          <p:spTgt spid="61"/>
                                        </p:tgtEl>
                                      </p:cBhvr>
                                      <p:by x="105000" y="105000"/>
                                    </p:animScale>
                                  </p:childTnLst>
                                </p:cTn>
                              </p:par>
                              <p:par>
                                <p:cTn id="59" presetID="26" presetClass="emph" presetSubtype="0" repeatCount="2000" fill="hold" grpId="1" nodeType="withEffect">
                                  <p:stCondLst>
                                    <p:cond delay="0"/>
                                  </p:stCondLst>
                                  <p:childTnLst>
                                    <p:animEffect transition="out" filter="fade">
                                      <p:cBhvr>
                                        <p:cTn id="60" dur="500" tmFilter="0, 0; .2, .5; .8, .5; 1, 0"/>
                                        <p:tgtEl>
                                          <p:spTgt spid="55"/>
                                        </p:tgtEl>
                                      </p:cBhvr>
                                    </p:animEffect>
                                    <p:animScale>
                                      <p:cBhvr>
                                        <p:cTn id="61" dur="250" autoRev="1" fill="hold"/>
                                        <p:tgtEl>
                                          <p:spTgt spid="55"/>
                                        </p:tgtEl>
                                      </p:cBhvr>
                                      <p:by x="105000" y="105000"/>
                                    </p:animScale>
                                  </p:childTnLst>
                                </p:cTn>
                              </p:par>
                              <p:par>
                                <p:cTn id="62" presetID="26" presetClass="emph" presetSubtype="0" repeatCount="2000" fill="hold" grpId="1" nodeType="withEffect">
                                  <p:stCondLst>
                                    <p:cond delay="0"/>
                                  </p:stCondLst>
                                  <p:childTnLst>
                                    <p:animEffect transition="out" filter="fade">
                                      <p:cBhvr>
                                        <p:cTn id="63" dur="500" tmFilter="0, 0; .2, .5; .8, .5; 1, 0"/>
                                        <p:tgtEl>
                                          <p:spTgt spid="57"/>
                                        </p:tgtEl>
                                      </p:cBhvr>
                                    </p:animEffect>
                                    <p:animScale>
                                      <p:cBhvr>
                                        <p:cTn id="64" dur="250" autoRev="1" fill="hold"/>
                                        <p:tgtEl>
                                          <p:spTgt spid="57"/>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repeatCount="2000" fill="hold" grpId="1" nodeType="clickEffect">
                                  <p:stCondLst>
                                    <p:cond delay="0"/>
                                  </p:stCondLst>
                                  <p:childTnLst>
                                    <p:animEffect transition="out" filter="fade">
                                      <p:cBhvr>
                                        <p:cTn id="68" dur="500" tmFilter="0, 0; .2, .5; .8, .5; 1, 0"/>
                                        <p:tgtEl>
                                          <p:spTgt spid="60"/>
                                        </p:tgtEl>
                                      </p:cBhvr>
                                    </p:animEffect>
                                    <p:animScale>
                                      <p:cBhvr>
                                        <p:cTn id="69" dur="250" autoRev="1" fill="hold"/>
                                        <p:tgtEl>
                                          <p:spTgt spid="60"/>
                                        </p:tgtEl>
                                      </p:cBhvr>
                                      <p:by x="105000" y="105000"/>
                                    </p:animScale>
                                  </p:childTnLst>
                                </p:cTn>
                              </p:par>
                              <p:par>
                                <p:cTn id="70" presetID="26" presetClass="emph" presetSubtype="0" repeatCount="2000" fill="hold" grpId="1" nodeType="withEffect">
                                  <p:stCondLst>
                                    <p:cond delay="0"/>
                                  </p:stCondLst>
                                  <p:childTnLst>
                                    <p:animEffect transition="out" filter="fade">
                                      <p:cBhvr>
                                        <p:cTn id="71" dur="500" tmFilter="0, 0; .2, .5; .8, .5; 1, 0"/>
                                        <p:tgtEl>
                                          <p:spTgt spid="56"/>
                                        </p:tgtEl>
                                      </p:cBhvr>
                                    </p:animEffect>
                                    <p:animScale>
                                      <p:cBhvr>
                                        <p:cTn id="72" dur="250" autoRev="1" fill="hold"/>
                                        <p:tgtEl>
                                          <p:spTgt spid="56"/>
                                        </p:tgtEl>
                                      </p:cBhvr>
                                      <p:by x="105000" y="105000"/>
                                    </p:animScale>
                                  </p:childTnLst>
                                </p:cTn>
                              </p:par>
                              <p:par>
                                <p:cTn id="73" presetID="26" presetClass="emph" presetSubtype="0" repeatCount="2000" fill="hold" grpId="1" nodeType="withEffect">
                                  <p:stCondLst>
                                    <p:cond delay="0"/>
                                  </p:stCondLst>
                                  <p:childTnLst>
                                    <p:animEffect transition="out" filter="fade">
                                      <p:cBhvr>
                                        <p:cTn id="74" dur="500" tmFilter="0, 0; .2, .5; .8, .5; 1, 0"/>
                                        <p:tgtEl>
                                          <p:spTgt spid="58"/>
                                        </p:tgtEl>
                                      </p:cBhvr>
                                    </p:animEffect>
                                    <p:animScale>
                                      <p:cBhvr>
                                        <p:cTn id="75" dur="25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5" grpId="1" animBg="1"/>
      <p:bldP spid="56" grpId="0" animBg="1"/>
      <p:bldP spid="56" grpId="1" animBg="1"/>
      <p:bldP spid="57" grpId="0"/>
      <p:bldP spid="57" grpId="1"/>
      <p:bldP spid="58" grpId="0"/>
      <p:bldP spid="58" grpId="1"/>
      <p:bldP spid="60" grpId="0"/>
      <p:bldP spid="60" grpId="1"/>
      <p:bldP spid="61" grpId="0"/>
      <p:bldP spid="6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2" y="0"/>
            <a:ext cx="7705869" cy="1914624"/>
            <a:chOff x="551030" y="-368704"/>
            <a:chExt cx="5665788" cy="1914624"/>
          </a:xfrm>
        </p:grpSpPr>
        <p:grpSp>
          <p:nvGrpSpPr>
            <p:cNvPr id="29" name="组合 28"/>
            <p:cNvGrpSpPr/>
            <p:nvPr/>
          </p:nvGrpSpPr>
          <p:grpSpPr>
            <a:xfrm>
              <a:off x="1201632" y="303925"/>
              <a:ext cx="5015186" cy="1241995"/>
              <a:chOff x="1839059" y="967769"/>
              <a:chExt cx="5015186" cy="1241995"/>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1200329"/>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服务器的虚拟路径</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5371714-2ED8-476D-911A-6B19126BBAE9}"/>
              </a:ext>
            </a:extLst>
          </p:cNvPr>
          <p:cNvSpPr>
            <a:spLocks noGrp="1"/>
          </p:cNvSpPr>
          <p:nvPr>
            <p:ph type="sldNum" sz="quarter" idx="12"/>
          </p:nvPr>
        </p:nvSpPr>
        <p:spPr/>
        <p:txBody>
          <a:bodyPr/>
          <a:lstStyle/>
          <a:p>
            <a:fld id="{91F2D4EF-46D4-4764-B373-FC59CD1D281E}" type="slidenum">
              <a:rPr lang="zh-CN" altLang="en-US" smtClean="0"/>
              <a:t>41</a:t>
            </a:fld>
            <a:endParaRPr lang="zh-CN" altLang="en-US"/>
          </a:p>
        </p:txBody>
      </p:sp>
      <p:sp>
        <p:nvSpPr>
          <p:cNvPr id="53" name="Rectangle 3">
            <a:extLst>
              <a:ext uri="{FF2B5EF4-FFF2-40B4-BE49-F238E27FC236}">
                <a16:creationId xmlns:a16="http://schemas.microsoft.com/office/drawing/2014/main" id="{667B9ED9-DB17-479F-ABF3-46A65F5EC245}"/>
              </a:ext>
            </a:extLst>
          </p:cNvPr>
          <p:cNvSpPr txBox="1">
            <a:spLocks noChangeArrowheads="1"/>
          </p:cNvSpPr>
          <p:nvPr/>
        </p:nvSpPr>
        <p:spPr>
          <a:xfrm>
            <a:off x="1122218" y="1615676"/>
            <a:ext cx="8686800"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latin typeface="楷体" panose="02010609060101010101" pitchFamily="49" charset="-122"/>
                <a:ea typeface="楷体" panose="02010609060101010101" pitchFamily="49" charset="-122"/>
              </a:rPr>
              <a:t>Web</a:t>
            </a:r>
            <a:r>
              <a:rPr lang="zh-CN" altLang="en-US" b="1">
                <a:latin typeface="楷体" panose="02010609060101010101" pitchFamily="49" charset="-122"/>
                <a:ea typeface="楷体" panose="02010609060101010101" pitchFamily="49" charset="-122"/>
              </a:rPr>
              <a:t>服务器的虚拟路径</a:t>
            </a:r>
            <a:endParaRPr lang="en-US" altLang="zh-CN" b="1">
              <a:latin typeface="楷体" panose="02010609060101010101" pitchFamily="49" charset="-122"/>
              <a:ea typeface="楷体" panose="02010609060101010101" pitchFamily="49" charset="-122"/>
            </a:endParaRPr>
          </a:p>
          <a:p>
            <a:pPr lvl="1"/>
            <a:r>
              <a:rPr lang="zh-CN" altLang="en-US">
                <a:latin typeface="楷体" panose="02010609060101010101" pitchFamily="49" charset="-122"/>
                <a:ea typeface="楷体" panose="02010609060101010101" pitchFamily="49" charset="-122"/>
              </a:rPr>
              <a:t>首先一个网站所有的网页及所需的其他资源如图片，</a:t>
            </a:r>
            <a:r>
              <a:rPr lang="en-US" altLang="zh-CN" b="1">
                <a:latin typeface="楷体" panose="02010609060101010101" pitchFamily="49" charset="-122"/>
                <a:ea typeface="楷体" panose="02010609060101010101" pitchFamily="49" charset="-122"/>
              </a:rPr>
              <a:t>Flash</a:t>
            </a:r>
            <a:r>
              <a:rPr lang="zh-CN" altLang="en-US">
                <a:latin typeface="楷体" panose="02010609060101010101" pitchFamily="49" charset="-122"/>
                <a:ea typeface="楷体" panose="02010609060101010101" pitchFamily="49" charset="-122"/>
              </a:rPr>
              <a:t>等都按一定的目录结构存放在</a:t>
            </a:r>
            <a:r>
              <a:rPr lang="en-US" altLang="zh-CN">
                <a:latin typeface="楷体" panose="02010609060101010101" pitchFamily="49" charset="-122"/>
                <a:ea typeface="楷体" panose="02010609060101010101" pitchFamily="49" charset="-122"/>
              </a:rPr>
              <a:t>Web</a:t>
            </a:r>
            <a:r>
              <a:rPr lang="zh-CN" altLang="en-US">
                <a:latin typeface="楷体" panose="02010609060101010101" pitchFamily="49" charset="-122"/>
                <a:ea typeface="楷体" panose="02010609060101010101" pitchFamily="49" charset="-122"/>
              </a:rPr>
              <a:t>服务器上。</a:t>
            </a:r>
          </a:p>
          <a:p>
            <a:pPr lvl="1"/>
            <a:r>
              <a:rPr lang="zh-CN" altLang="en-US">
                <a:latin typeface="楷体" panose="02010609060101010101" pitchFamily="49" charset="-122"/>
                <a:ea typeface="楷体" panose="02010609060101010101" pitchFamily="49" charset="-122"/>
              </a:rPr>
              <a:t>任何一个资源对象都用 </a:t>
            </a:r>
            <a:r>
              <a:rPr lang="en-US" altLang="zh-CN">
                <a:solidFill>
                  <a:srgbClr val="FF0000"/>
                </a:solidFill>
                <a:latin typeface="楷体" panose="02010609060101010101" pitchFamily="49" charset="-122"/>
                <a:ea typeface="楷体" panose="02010609060101010101" pitchFamily="49" charset="-122"/>
              </a:rPr>
              <a:t>URL</a:t>
            </a:r>
            <a:r>
              <a:rPr lang="zh-CN" altLang="en-US">
                <a:latin typeface="楷体" panose="02010609060101010101" pitchFamily="49" charset="-122"/>
                <a:ea typeface="楷体" panose="02010609060101010101" pitchFamily="49" charset="-122"/>
              </a:rPr>
              <a:t>来定位</a:t>
            </a:r>
          </a:p>
          <a:p>
            <a:pPr lvl="1"/>
            <a:r>
              <a:rPr lang="en-US" altLang="zh-CN">
                <a:solidFill>
                  <a:srgbClr val="0000FF"/>
                </a:solidFill>
                <a:latin typeface="楷体" panose="02010609060101010101" pitchFamily="49" charset="-122"/>
                <a:ea typeface="楷体" panose="02010609060101010101" pitchFamily="49" charset="-122"/>
              </a:rPr>
              <a:t>URL</a:t>
            </a:r>
            <a:r>
              <a:rPr lang="zh-CN" altLang="en-US">
                <a:solidFill>
                  <a:srgbClr val="0000FF"/>
                </a:solidFill>
                <a:latin typeface="楷体" panose="02010609060101010101" pitchFamily="49" charset="-122"/>
                <a:ea typeface="楷体" panose="02010609060101010101" pitchFamily="49" charset="-122"/>
              </a:rPr>
              <a:t>的例子</a:t>
            </a:r>
            <a:r>
              <a:rPr lang="en-US" altLang="zh-CN">
                <a:solidFill>
                  <a:schemeClr val="tx2"/>
                </a:solidFill>
                <a:latin typeface="楷体" panose="02010609060101010101" pitchFamily="49" charset="-122"/>
                <a:ea typeface="楷体" panose="02010609060101010101" pitchFamily="49" charset="-122"/>
              </a:rPr>
              <a:t>:</a:t>
            </a:r>
          </a:p>
          <a:p>
            <a:pPr lvl="1">
              <a:buFont typeface="Wingdings" panose="05000000000000000000" pitchFamily="2" charset="2"/>
              <a:buNone/>
            </a:pPr>
            <a:endParaRPr lang="en-US" altLang="zh-CN">
              <a:latin typeface="楷体" panose="02010609060101010101" pitchFamily="49" charset="-122"/>
              <a:ea typeface="楷体" panose="02010609060101010101" pitchFamily="49" charset="-122"/>
            </a:endParaRPr>
          </a:p>
          <a:p>
            <a:pPr lvl="1"/>
            <a:r>
              <a:rPr lang="zh-CN" altLang="en-US">
                <a:latin typeface="楷体" panose="02010609060101010101" pitchFamily="49" charset="-122"/>
                <a:ea typeface="楷体" panose="02010609060101010101" pitchFamily="49" charset="-122"/>
              </a:rPr>
              <a:t>在这个</a:t>
            </a:r>
            <a:r>
              <a:rPr lang="en-US" altLang="zh-CN">
                <a:latin typeface="楷体" panose="02010609060101010101" pitchFamily="49" charset="-122"/>
                <a:ea typeface="楷体" panose="02010609060101010101" pitchFamily="49" charset="-122"/>
              </a:rPr>
              <a:t>URL</a:t>
            </a:r>
            <a:r>
              <a:rPr lang="zh-CN" altLang="en-US">
                <a:latin typeface="楷体" panose="02010609060101010101" pitchFamily="49" charset="-122"/>
                <a:ea typeface="楷体" panose="02010609060101010101" pitchFamily="49" charset="-122"/>
              </a:rPr>
              <a:t>里，路径</a:t>
            </a:r>
            <a:r>
              <a:rPr lang="en-US" altLang="zh-CN">
                <a:latin typeface="楷体" panose="02010609060101010101" pitchFamily="49" charset="-122"/>
                <a:ea typeface="楷体" panose="02010609060101010101" pitchFamily="49" charset="-122"/>
              </a:rPr>
              <a:t>/cs/pic.gif</a:t>
            </a:r>
            <a:r>
              <a:rPr lang="zh-CN" altLang="en-US">
                <a:latin typeface="楷体" panose="02010609060101010101" pitchFamily="49" charset="-122"/>
                <a:ea typeface="楷体" panose="02010609060101010101" pitchFamily="49" charset="-122"/>
              </a:rPr>
              <a:t>表示</a:t>
            </a:r>
            <a:r>
              <a:rPr lang="en-US" altLang="zh-CN">
                <a:latin typeface="楷体" panose="02010609060101010101" pitchFamily="49" charset="-122"/>
                <a:ea typeface="楷体" panose="02010609060101010101" pitchFamily="49" charset="-122"/>
              </a:rPr>
              <a:t>Web</a:t>
            </a:r>
            <a:r>
              <a:rPr lang="zh-CN" altLang="en-US">
                <a:latin typeface="楷体" panose="02010609060101010101" pitchFamily="49" charset="-122"/>
                <a:ea typeface="楷体" panose="02010609060101010101" pitchFamily="49" charset="-122"/>
              </a:rPr>
              <a:t>服务器 </a:t>
            </a:r>
            <a:r>
              <a:rPr lang="en-US" altLang="zh-CN">
                <a:latin typeface="楷体" panose="02010609060101010101" pitchFamily="49" charset="-122"/>
                <a:ea typeface="楷体" panose="02010609060101010101" pitchFamily="49" charset="-122"/>
              </a:rPr>
              <a:t>www.hust.edu.cn</a:t>
            </a:r>
            <a:r>
              <a:rPr lang="zh-CN" altLang="en-US">
                <a:latin typeface="楷体" panose="02010609060101010101" pitchFamily="49" charset="-122"/>
                <a:ea typeface="楷体" panose="02010609060101010101" pitchFamily="49" charset="-122"/>
              </a:rPr>
              <a:t>根目录下的</a:t>
            </a:r>
            <a:r>
              <a:rPr lang="en-US" altLang="zh-CN">
                <a:latin typeface="楷体" panose="02010609060101010101" pitchFamily="49" charset="-122"/>
                <a:ea typeface="楷体" panose="02010609060101010101" pitchFamily="49" charset="-122"/>
              </a:rPr>
              <a:t>cs</a:t>
            </a:r>
            <a:r>
              <a:rPr lang="zh-CN" altLang="en-US">
                <a:latin typeface="楷体" panose="02010609060101010101" pitchFamily="49" charset="-122"/>
                <a:ea typeface="楷体" panose="02010609060101010101" pitchFamily="49" charset="-122"/>
              </a:rPr>
              <a:t>子目录下的</a:t>
            </a:r>
            <a:r>
              <a:rPr lang="en-US" altLang="zh-CN">
                <a:latin typeface="楷体" panose="02010609060101010101" pitchFamily="49" charset="-122"/>
                <a:ea typeface="楷体" panose="02010609060101010101" pitchFamily="49" charset="-122"/>
              </a:rPr>
              <a:t>pic.gif</a:t>
            </a:r>
            <a:r>
              <a:rPr lang="zh-CN" altLang="en-US">
                <a:latin typeface="楷体" panose="02010609060101010101" pitchFamily="49" charset="-122"/>
                <a:ea typeface="楷体" panose="02010609060101010101" pitchFamily="49" charset="-122"/>
              </a:rPr>
              <a:t>文件</a:t>
            </a:r>
            <a:endParaRPr lang="en-US" altLang="zh-CN">
              <a:latin typeface="楷体" panose="02010609060101010101" pitchFamily="49" charset="-122"/>
              <a:ea typeface="楷体" panose="02010609060101010101" pitchFamily="49" charset="-122"/>
            </a:endParaRPr>
          </a:p>
          <a:p>
            <a:pPr lvl="1"/>
            <a:r>
              <a:rPr lang="zh-CN" altLang="en-US">
                <a:latin typeface="楷体" panose="02010609060101010101" pitchFamily="49" charset="-122"/>
                <a:ea typeface="楷体" panose="02010609060101010101" pitchFamily="49" charset="-122"/>
              </a:rPr>
              <a:t>这是一个虚拟的路径，因为我们并不知道</a:t>
            </a:r>
            <a:r>
              <a:rPr lang="en-US" altLang="zh-CN">
                <a:latin typeface="楷体" panose="02010609060101010101" pitchFamily="49" charset="-122"/>
                <a:ea typeface="楷体" panose="02010609060101010101" pitchFamily="49" charset="-122"/>
              </a:rPr>
              <a:t>www.hust.edu.cn</a:t>
            </a:r>
            <a:r>
              <a:rPr lang="zh-CN" altLang="en-US">
                <a:latin typeface="楷体" panose="02010609060101010101" pitchFamily="49" charset="-122"/>
                <a:ea typeface="楷体" panose="02010609060101010101" pitchFamily="49" charset="-122"/>
              </a:rPr>
              <a:t>根目录</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或者叫网站根目录</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到底对应到服务器上的哪个物理路径（即真正的物理目录）</a:t>
            </a:r>
            <a:endParaRPr lang="en-US" altLang="zh-CN" dirty="0">
              <a:latin typeface="楷体" panose="02010609060101010101" pitchFamily="49" charset="-122"/>
              <a:ea typeface="楷体" panose="02010609060101010101" pitchFamily="49" charset="-122"/>
            </a:endParaRPr>
          </a:p>
        </p:txBody>
      </p:sp>
      <p:grpSp>
        <p:nvGrpSpPr>
          <p:cNvPr id="54" name="Group 10">
            <a:extLst>
              <a:ext uri="{FF2B5EF4-FFF2-40B4-BE49-F238E27FC236}">
                <a16:creationId xmlns:a16="http://schemas.microsoft.com/office/drawing/2014/main" id="{AD91EF6A-3E1B-4D09-A1A9-E63DC7ED37F9}"/>
              </a:ext>
            </a:extLst>
          </p:cNvPr>
          <p:cNvGrpSpPr>
            <a:grpSpLocks/>
          </p:cNvGrpSpPr>
          <p:nvPr/>
        </p:nvGrpSpPr>
        <p:grpSpPr bwMode="auto">
          <a:xfrm>
            <a:off x="3444875" y="3188529"/>
            <a:ext cx="4930775" cy="628650"/>
            <a:chOff x="757" y="3294"/>
            <a:chExt cx="3106" cy="396"/>
          </a:xfrm>
        </p:grpSpPr>
        <p:sp>
          <p:nvSpPr>
            <p:cNvPr id="59" name="Text Box 5">
              <a:extLst>
                <a:ext uri="{FF2B5EF4-FFF2-40B4-BE49-F238E27FC236}">
                  <a16:creationId xmlns:a16="http://schemas.microsoft.com/office/drawing/2014/main" id="{92086A84-83F1-4AAB-A86A-55378BF1D7B6}"/>
                </a:ext>
              </a:extLst>
            </p:cNvPr>
            <p:cNvSpPr txBox="1">
              <a:spLocks noChangeArrowheads="1"/>
            </p:cNvSpPr>
            <p:nvPr/>
          </p:nvSpPr>
          <p:spPr bwMode="auto">
            <a:xfrm>
              <a:off x="757" y="3294"/>
              <a:ext cx="31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latin typeface="Courier New" panose="02070309020205020404" pitchFamily="49" charset="0"/>
                </a:rPr>
                <a:t>www.hust.edu.cn/cs/pic.gif</a:t>
              </a:r>
            </a:p>
          </p:txBody>
        </p:sp>
        <p:sp>
          <p:nvSpPr>
            <p:cNvPr id="62" name="AutoShape 6">
              <a:extLst>
                <a:ext uri="{FF2B5EF4-FFF2-40B4-BE49-F238E27FC236}">
                  <a16:creationId xmlns:a16="http://schemas.microsoft.com/office/drawing/2014/main" id="{0A34CACF-2926-4F47-9796-532F0687CD29}"/>
                </a:ext>
              </a:extLst>
            </p:cNvPr>
            <p:cNvSpPr>
              <a:spLocks/>
            </p:cNvSpPr>
            <p:nvPr/>
          </p:nvSpPr>
          <p:spPr bwMode="auto">
            <a:xfrm rot="-5400000">
              <a:off x="1585" y="2758"/>
              <a:ext cx="124" cy="1740"/>
            </a:xfrm>
            <a:prstGeom prst="leftBrace">
              <a:avLst>
                <a:gd name="adj1" fmla="val 11693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 name="AutoShape 7">
              <a:extLst>
                <a:ext uri="{FF2B5EF4-FFF2-40B4-BE49-F238E27FC236}">
                  <a16:creationId xmlns:a16="http://schemas.microsoft.com/office/drawing/2014/main" id="{E8491F4B-48FC-46F4-A9AA-9D216C7C268D}"/>
                </a:ext>
              </a:extLst>
            </p:cNvPr>
            <p:cNvSpPr>
              <a:spLocks/>
            </p:cNvSpPr>
            <p:nvPr/>
          </p:nvSpPr>
          <p:spPr bwMode="auto">
            <a:xfrm rot="-5400000">
              <a:off x="3164" y="3010"/>
              <a:ext cx="74" cy="1185"/>
            </a:xfrm>
            <a:prstGeom prst="leftBrace">
              <a:avLst>
                <a:gd name="adj1" fmla="val 13344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1212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2" y="0"/>
            <a:ext cx="7705869" cy="1914624"/>
            <a:chOff x="551030" y="-368704"/>
            <a:chExt cx="5665788" cy="1914624"/>
          </a:xfrm>
        </p:grpSpPr>
        <p:grpSp>
          <p:nvGrpSpPr>
            <p:cNvPr id="29" name="组合 28"/>
            <p:cNvGrpSpPr/>
            <p:nvPr/>
          </p:nvGrpSpPr>
          <p:grpSpPr>
            <a:xfrm>
              <a:off x="1201632" y="303925"/>
              <a:ext cx="5015186" cy="1241995"/>
              <a:chOff x="1839059" y="967769"/>
              <a:chExt cx="5015186" cy="1241995"/>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1200329"/>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服务器的虚拟路径</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5371714-2ED8-476D-911A-6B19126BBAE9}"/>
              </a:ext>
            </a:extLst>
          </p:cNvPr>
          <p:cNvSpPr>
            <a:spLocks noGrp="1"/>
          </p:cNvSpPr>
          <p:nvPr>
            <p:ph type="sldNum" sz="quarter" idx="12"/>
          </p:nvPr>
        </p:nvSpPr>
        <p:spPr/>
        <p:txBody>
          <a:bodyPr/>
          <a:lstStyle/>
          <a:p>
            <a:fld id="{91F2D4EF-46D4-4764-B373-FC59CD1D281E}" type="slidenum">
              <a:rPr lang="zh-CN" altLang="en-US" smtClean="0"/>
              <a:t>42</a:t>
            </a:fld>
            <a:endParaRPr lang="zh-CN" altLang="en-US"/>
          </a:p>
        </p:txBody>
      </p:sp>
      <p:sp>
        <p:nvSpPr>
          <p:cNvPr id="13" name="Rectangle 3">
            <a:extLst>
              <a:ext uri="{FF2B5EF4-FFF2-40B4-BE49-F238E27FC236}">
                <a16:creationId xmlns:a16="http://schemas.microsoft.com/office/drawing/2014/main" id="{63D1A4E1-0D84-4209-AEAC-CDEBFD44D6D2}"/>
              </a:ext>
            </a:extLst>
          </p:cNvPr>
          <p:cNvSpPr txBox="1">
            <a:spLocks noChangeArrowheads="1"/>
          </p:cNvSpPr>
          <p:nvPr/>
        </p:nvSpPr>
        <p:spPr>
          <a:xfrm>
            <a:off x="1049482" y="1747838"/>
            <a:ext cx="8686800"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虚拟路径的好处</a:t>
            </a:r>
            <a:endParaRPr lang="en-US" altLang="zh-CN" b="1"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首先更安全：隐藏了一个资源对象在</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服务器上的真实的物理位置</a:t>
            </a:r>
            <a:endParaRPr lang="en-US" altLang="zh-CN" dirty="0">
              <a:latin typeface="楷体" panose="02010609060101010101" pitchFamily="49" charset="-122"/>
              <a:ea typeface="楷体" panose="02010609060101010101" pitchFamily="49" charset="-122"/>
            </a:endParaRPr>
          </a:p>
          <a:p>
            <a:pPr lvl="1"/>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服务器管理更方便：只要网站相对目录结构不变，可以随时根据需要改变网站在服务器上的物理路径，只需要重新做个虚拟路径映射，将该虚拟路径重新指向到新的物理文件夹即可，对客户端没有任何影响。</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屏蔽了不同操作系统对路径表示的差异性：</a:t>
            </a:r>
            <a:endParaRPr lang="en-US" altLang="zh-CN" dirty="0">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如</a:t>
            </a:r>
            <a:r>
              <a:rPr lang="en-US" altLang="zh-CN" dirty="0">
                <a:latin typeface="楷体" panose="02010609060101010101" pitchFamily="49" charset="-122"/>
                <a:ea typeface="楷体" panose="02010609060101010101" pitchFamily="49" charset="-122"/>
              </a:rPr>
              <a:t>Windows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C:\Inetpub\wwwroot</a:t>
            </a:r>
          </a:p>
          <a:p>
            <a:pPr lvl="2"/>
            <a:r>
              <a:rPr lang="en-US" altLang="zh-CN" dirty="0">
                <a:latin typeface="楷体" panose="02010609060101010101" pitchFamily="49" charset="-122"/>
                <a:ea typeface="楷体" panose="02010609060101010101" pitchFamily="49" charset="-122"/>
              </a:rPr>
              <a:t>Linux:	/home/</a:t>
            </a:r>
            <a:r>
              <a:rPr lang="en-US" altLang="zh-CN" dirty="0" err="1">
                <a:latin typeface="楷体" panose="02010609060101010101" pitchFamily="49" charset="-122"/>
                <a:ea typeface="楷体" panose="02010609060101010101" pitchFamily="49" charset="-122"/>
              </a:rPr>
              <a:t>wwwroot</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5318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2" y="0"/>
            <a:ext cx="7705869" cy="1914624"/>
            <a:chOff x="551030" y="-368704"/>
            <a:chExt cx="5665788" cy="1914624"/>
          </a:xfrm>
        </p:grpSpPr>
        <p:grpSp>
          <p:nvGrpSpPr>
            <p:cNvPr id="29" name="组合 28"/>
            <p:cNvGrpSpPr/>
            <p:nvPr/>
          </p:nvGrpSpPr>
          <p:grpSpPr>
            <a:xfrm>
              <a:off x="1201632" y="303925"/>
              <a:ext cx="5015186" cy="1241995"/>
              <a:chOff x="1839059" y="967769"/>
              <a:chExt cx="5015186" cy="1241995"/>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1200329"/>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服务器的虚拟路径</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5371714-2ED8-476D-911A-6B19126BBAE9}"/>
              </a:ext>
            </a:extLst>
          </p:cNvPr>
          <p:cNvSpPr>
            <a:spLocks noGrp="1"/>
          </p:cNvSpPr>
          <p:nvPr>
            <p:ph type="sldNum" sz="quarter" idx="12"/>
          </p:nvPr>
        </p:nvSpPr>
        <p:spPr/>
        <p:txBody>
          <a:bodyPr/>
          <a:lstStyle/>
          <a:p>
            <a:fld id="{91F2D4EF-46D4-4764-B373-FC59CD1D281E}" type="slidenum">
              <a:rPr lang="zh-CN" altLang="en-US" smtClean="0"/>
              <a:t>43</a:t>
            </a:fld>
            <a:endParaRPr lang="zh-CN" altLang="en-US"/>
          </a:p>
        </p:txBody>
      </p:sp>
      <p:sp>
        <p:nvSpPr>
          <p:cNvPr id="9" name="Rectangle 3">
            <a:extLst>
              <a:ext uri="{FF2B5EF4-FFF2-40B4-BE49-F238E27FC236}">
                <a16:creationId xmlns:a16="http://schemas.microsoft.com/office/drawing/2014/main" id="{9460B995-913D-406E-80D5-7DB3F6352097}"/>
              </a:ext>
            </a:extLst>
          </p:cNvPr>
          <p:cNvSpPr txBox="1">
            <a:spLocks noChangeArrowheads="1"/>
          </p:cNvSpPr>
          <p:nvPr/>
        </p:nvSpPr>
        <p:spPr>
          <a:xfrm>
            <a:off x="902092" y="1615676"/>
            <a:ext cx="9312171"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虚拟路径到物理路径的映射</a:t>
            </a:r>
            <a:endParaRPr lang="en-US" altLang="zh-CN" b="1"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所有的</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服务器，应该提供虚拟路径到物理路径之间的映射管理</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假设网站的根目录在</a:t>
            </a:r>
            <a:r>
              <a:rPr lang="en-US" altLang="zh-CN" dirty="0">
                <a:solidFill>
                  <a:srgbClr val="FF0000"/>
                </a:solidFill>
                <a:latin typeface="楷体" panose="02010609060101010101" pitchFamily="49" charset="-122"/>
                <a:ea typeface="楷体" panose="02010609060101010101" pitchFamily="49" charset="-122"/>
              </a:rPr>
              <a:t>C:\Inetpub\wwwroot\hust</a:t>
            </a:r>
            <a:r>
              <a:rPr lang="zh-CN" altLang="en-US" dirty="0">
                <a:latin typeface="楷体" panose="02010609060101010101" pitchFamily="49" charset="-122"/>
                <a:ea typeface="楷体" panose="02010609060101010101" pitchFamily="49" charset="-122"/>
              </a:rPr>
              <a:t>下，而该路径被映射到虚拟路径</a:t>
            </a:r>
            <a:r>
              <a:rPr lang="en-US" altLang="zh-CN" dirty="0">
                <a:solidFill>
                  <a:srgbClr val="FF0000"/>
                </a:solidFill>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二者之间的映射关系由</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服务器负责维护，并提供界面让用户设置</a:t>
            </a:r>
            <a:r>
              <a:rPr lang="en-US" altLang="zh-CN" dirty="0">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当用户访问</a:t>
            </a:r>
            <a:r>
              <a:rPr lang="en-US" altLang="zh-CN" dirty="0">
                <a:latin typeface="楷体" panose="02010609060101010101" pitchFamily="49" charset="-122"/>
                <a:ea typeface="楷体" panose="02010609060101010101" pitchFamily="49" charset="-122"/>
              </a:rPr>
              <a:t>http:://www.hust.edu.cn/cs/pic.gif</a:t>
            </a:r>
            <a:r>
              <a:rPr lang="zh-CN" altLang="en-US" dirty="0">
                <a:latin typeface="楷体" panose="02010609060101010101" pitchFamily="49" charset="-122"/>
                <a:ea typeface="楷体" panose="02010609060101010101" pitchFamily="49" charset="-122"/>
              </a:rPr>
              <a:t>文件时，</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服务器会到目录</a:t>
            </a:r>
            <a:r>
              <a:rPr lang="en-US" altLang="zh-CN" dirty="0">
                <a:latin typeface="楷体" panose="02010609060101010101" pitchFamily="49" charset="-122"/>
                <a:ea typeface="楷体" panose="02010609060101010101" pitchFamily="49" charset="-122"/>
              </a:rPr>
              <a:t>C:\Inetpub\wwwroot\hust\cs\pic.gif</a:t>
            </a:r>
            <a:r>
              <a:rPr lang="zh-CN" altLang="en-US" dirty="0">
                <a:latin typeface="楷体" panose="02010609060101010101" pitchFamily="49" charset="-122"/>
                <a:ea typeface="楷体" panose="02010609060101010101" pitchFamily="49" charset="-122"/>
              </a:rPr>
              <a:t>里读出该文件的内容并发送到客户端</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534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2" y="0"/>
            <a:ext cx="7705869" cy="1914624"/>
            <a:chOff x="551030" y="-368704"/>
            <a:chExt cx="5665788" cy="1914624"/>
          </a:xfrm>
        </p:grpSpPr>
        <p:grpSp>
          <p:nvGrpSpPr>
            <p:cNvPr id="29" name="组合 28"/>
            <p:cNvGrpSpPr/>
            <p:nvPr/>
          </p:nvGrpSpPr>
          <p:grpSpPr>
            <a:xfrm>
              <a:off x="1201632" y="303925"/>
              <a:ext cx="5015186" cy="1241995"/>
              <a:chOff x="1839059" y="967769"/>
              <a:chExt cx="5015186" cy="1241995"/>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1200329"/>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服务器的虚拟路径</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5371714-2ED8-476D-911A-6B19126BBAE9}"/>
              </a:ext>
            </a:extLst>
          </p:cNvPr>
          <p:cNvSpPr>
            <a:spLocks noGrp="1"/>
          </p:cNvSpPr>
          <p:nvPr>
            <p:ph type="sldNum" sz="quarter" idx="12"/>
          </p:nvPr>
        </p:nvSpPr>
        <p:spPr/>
        <p:txBody>
          <a:bodyPr/>
          <a:lstStyle/>
          <a:p>
            <a:fld id="{91F2D4EF-46D4-4764-B373-FC59CD1D281E}" type="slidenum">
              <a:rPr lang="zh-CN" altLang="en-US" smtClean="0"/>
              <a:t>44</a:t>
            </a:fld>
            <a:endParaRPr lang="zh-CN" altLang="en-US"/>
          </a:p>
        </p:txBody>
      </p:sp>
      <p:sp>
        <p:nvSpPr>
          <p:cNvPr id="10" name="Rectangle 3">
            <a:extLst>
              <a:ext uri="{FF2B5EF4-FFF2-40B4-BE49-F238E27FC236}">
                <a16:creationId xmlns:a16="http://schemas.microsoft.com/office/drawing/2014/main" id="{19C2DEB7-2A25-426D-BE82-42D87A2A319B}"/>
              </a:ext>
            </a:extLst>
          </p:cNvPr>
          <p:cNvSpPr txBox="1">
            <a:spLocks noChangeArrowheads="1"/>
          </p:cNvSpPr>
          <p:nvPr/>
        </p:nvSpPr>
        <p:spPr>
          <a:xfrm>
            <a:off x="1176916" y="1755483"/>
            <a:ext cx="8686800"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虚拟路径到物理路径的映射</a:t>
            </a:r>
            <a:endParaRPr lang="en-US" altLang="zh-CN" b="1" dirty="0">
              <a:latin typeface="楷体" panose="02010609060101010101" pitchFamily="49" charset="-122"/>
              <a:ea typeface="楷体" panose="02010609060101010101" pitchFamily="49" charset="-122"/>
            </a:endParaRPr>
          </a:p>
          <a:p>
            <a:pPr lvl="1"/>
            <a:r>
              <a:rPr lang="en-US" altLang="zh-CN" dirty="0">
                <a:latin typeface="楷体" panose="02010609060101010101" pitchFamily="49" charset="-122"/>
                <a:ea typeface="楷体" panose="02010609060101010101" pitchFamily="49" charset="-122"/>
              </a:rPr>
              <a:t>MS </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a:t>
            </a:r>
            <a:r>
              <a:rPr lang="en-US" altLang="zh-CN" dirty="0">
                <a:latin typeface="楷体" panose="02010609060101010101" pitchFamily="49" charset="-122"/>
                <a:ea typeface="楷体" panose="02010609060101010101" pitchFamily="49" charset="-122"/>
              </a:rPr>
              <a:t>IIS</a:t>
            </a:r>
            <a:r>
              <a:rPr lang="zh-CN" altLang="en-US" dirty="0">
                <a:latin typeface="楷体" panose="02010609060101010101" pitchFamily="49" charset="-122"/>
                <a:ea typeface="楷体" panose="02010609060101010101" pitchFamily="49" charset="-122"/>
              </a:rPr>
              <a:t>提供了图形化的界面让用户配置虚拟路径（注意这里的用户是指网站管理员，而不是一般的网站访问者）</a:t>
            </a:r>
            <a:endParaRPr lang="en-US" altLang="zh-CN" dirty="0">
              <a:latin typeface="楷体" panose="02010609060101010101" pitchFamily="49" charset="-122"/>
              <a:ea typeface="楷体" panose="02010609060101010101" pitchFamily="49" charset="-122"/>
            </a:endParaRPr>
          </a:p>
          <a:p>
            <a:pPr lvl="1"/>
            <a:r>
              <a:rPr lang="en-US" altLang="zh-CN" dirty="0">
                <a:latin typeface="楷体" panose="02010609060101010101" pitchFamily="49" charset="-122"/>
                <a:ea typeface="楷体" panose="02010609060101010101" pitchFamily="49" charset="-122"/>
              </a:rPr>
              <a:t>Apache</a:t>
            </a:r>
            <a:r>
              <a:rPr lang="zh-CN" altLang="en-US" dirty="0">
                <a:latin typeface="楷体" panose="02010609060101010101" pitchFamily="49" charset="-122"/>
                <a:ea typeface="楷体" panose="02010609060101010101" pitchFamily="49" charset="-122"/>
              </a:rPr>
              <a:t>是通过配置文件进行虚拟路径的管理。</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对</a:t>
            </a:r>
            <a:r>
              <a:rPr lang="en-US" altLang="zh-CN" dirty="0">
                <a:latin typeface="楷体" panose="02010609060101010101" pitchFamily="49" charset="-122"/>
                <a:ea typeface="楷体" panose="02010609060101010101" pitchFamily="49" charset="-122"/>
              </a:rPr>
              <a:t>Apache for Windows</a:t>
            </a:r>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conf</a:t>
            </a:r>
            <a:r>
              <a:rPr lang="zh-CN" altLang="en-US" dirty="0">
                <a:latin typeface="楷体" panose="02010609060101010101" pitchFamily="49" charset="-122"/>
                <a:ea typeface="楷体" panose="02010609060101010101" pitchFamily="49" charset="-122"/>
              </a:rPr>
              <a:t>目录下有个配置文件</a:t>
            </a:r>
            <a:r>
              <a:rPr lang="en-US" altLang="zh-CN" dirty="0" err="1">
                <a:latin typeface="楷体" panose="02010609060101010101" pitchFamily="49" charset="-122"/>
                <a:ea typeface="楷体" panose="02010609060101010101" pitchFamily="49" charset="-122"/>
              </a:rPr>
              <a:t>httpd.conf</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里面包含了</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服务器的所有配置信息，其中包括了虚拟路径的映射</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748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内容的传输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718256" y="1576938"/>
            <a:ext cx="2938462" cy="526732"/>
            <a:chOff x="722008" y="1303131"/>
            <a:chExt cx="2805730" cy="502940"/>
          </a:xfrm>
        </p:grpSpPr>
        <p:sp>
          <p:nvSpPr>
            <p:cNvPr id="60" name="流程图: 手动输入 6"/>
            <p:cNvSpPr/>
            <p:nvPr/>
          </p:nvSpPr>
          <p:spPr>
            <a:xfrm rot="5400000" flipV="1">
              <a:off x="2020237" y="274898"/>
              <a:ext cx="475861" cy="253914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1" name="组合 60"/>
            <p:cNvGrpSpPr/>
            <p:nvPr/>
          </p:nvGrpSpPr>
          <p:grpSpPr>
            <a:xfrm>
              <a:off x="722008" y="1303131"/>
              <a:ext cx="546594" cy="475865"/>
              <a:chOff x="708742" y="1296102"/>
              <a:chExt cx="454744" cy="283828"/>
            </a:xfrm>
          </p:grpSpPr>
          <p:sp>
            <p:nvSpPr>
              <p:cNvPr id="63" name="平行四边形 6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4" name="平行四边形 6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2" name="Text Box 79"/>
            <p:cNvSpPr txBox="1">
              <a:spLocks noChangeArrowheads="1"/>
            </p:cNvSpPr>
            <p:nvPr/>
          </p:nvSpPr>
          <p:spPr bwMode="auto">
            <a:xfrm>
              <a:off x="1351236" y="1335871"/>
              <a:ext cx="185775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a:t>
              </a:r>
            </a:p>
          </p:txBody>
        </p:sp>
      </p:grpSp>
      <p:sp>
        <p:nvSpPr>
          <p:cNvPr id="65" name="Text Box 7"/>
          <p:cNvSpPr txBox="1">
            <a:spLocks noChangeArrowheads="1"/>
          </p:cNvSpPr>
          <p:nvPr/>
        </p:nvSpPr>
        <p:spPr bwMode="auto">
          <a:xfrm>
            <a:off x="6249494" y="3670131"/>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Text Box 9"/>
          <p:cNvSpPr txBox="1">
            <a:spLocks noChangeArrowheads="1"/>
          </p:cNvSpPr>
          <p:nvPr/>
        </p:nvSpPr>
        <p:spPr bwMode="auto">
          <a:xfrm>
            <a:off x="9332753" y="4965158"/>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23"/>
          <p:cNvSpPr txBox="1">
            <a:spLocks noChangeArrowheads="1"/>
          </p:cNvSpPr>
          <p:nvPr/>
        </p:nvSpPr>
        <p:spPr bwMode="auto">
          <a:xfrm>
            <a:off x="6249494" y="5785261"/>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35"/>
          <p:cNvGrpSpPr/>
          <p:nvPr/>
        </p:nvGrpSpPr>
        <p:grpSpPr bwMode="auto">
          <a:xfrm>
            <a:off x="7814330" y="2985245"/>
            <a:ext cx="2101850" cy="946150"/>
            <a:chOff x="3640" y="1346"/>
            <a:chExt cx="1324" cy="596"/>
          </a:xfrm>
        </p:grpSpPr>
        <p:sp>
          <p:nvSpPr>
            <p:cNvPr id="69"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71" name="Group 36"/>
          <p:cNvGrpSpPr/>
          <p:nvPr/>
        </p:nvGrpSpPr>
        <p:grpSpPr bwMode="auto">
          <a:xfrm>
            <a:off x="7925455" y="3193208"/>
            <a:ext cx="1971675" cy="904875"/>
            <a:chOff x="4141" y="394"/>
            <a:chExt cx="1242" cy="570"/>
          </a:xfrm>
        </p:grpSpPr>
        <p:sp>
          <p:nvSpPr>
            <p:cNvPr id="72"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Text Box 26"/>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74" name="Group 37"/>
          <p:cNvGrpSpPr/>
          <p:nvPr/>
        </p:nvGrpSpPr>
        <p:grpSpPr bwMode="auto">
          <a:xfrm rot="-3183056">
            <a:off x="7866841" y="4347526"/>
            <a:ext cx="2101850" cy="946150"/>
            <a:chOff x="3640" y="1346"/>
            <a:chExt cx="1324" cy="596"/>
          </a:xfrm>
        </p:grpSpPr>
        <p:sp>
          <p:nvSpPr>
            <p:cNvPr id="75" name="Line 19"/>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Text Box 24"/>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77" name="Group 40"/>
          <p:cNvGrpSpPr/>
          <p:nvPr/>
        </p:nvGrpSpPr>
        <p:grpSpPr bwMode="auto">
          <a:xfrm rot="-3264937">
            <a:off x="7912878" y="4587238"/>
            <a:ext cx="1971675" cy="904875"/>
            <a:chOff x="4141" y="394"/>
            <a:chExt cx="1242" cy="570"/>
          </a:xfrm>
        </p:grpSpPr>
        <p:sp>
          <p:nvSpPr>
            <p:cNvPr id="78" name="Line 20"/>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26"/>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117" name="图片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6202" y="2412326"/>
            <a:ext cx="2025965" cy="1440461"/>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4459" y="4213093"/>
            <a:ext cx="864933" cy="1729866"/>
          </a:xfrm>
          <a:prstGeom prst="rect">
            <a:avLst/>
          </a:prstGeom>
        </p:spPr>
      </p:pic>
      <p:pic>
        <p:nvPicPr>
          <p:cNvPr id="120" name="图片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4233" y="2876659"/>
            <a:ext cx="2164871" cy="2164871"/>
          </a:xfrm>
          <a:prstGeom prst="rect">
            <a:avLst/>
          </a:prstGeom>
        </p:spPr>
      </p:pic>
      <p:grpSp>
        <p:nvGrpSpPr>
          <p:cNvPr id="124" name="组合 123"/>
          <p:cNvGrpSpPr/>
          <p:nvPr/>
        </p:nvGrpSpPr>
        <p:grpSpPr>
          <a:xfrm>
            <a:off x="792100" y="2232724"/>
            <a:ext cx="3460440" cy="476221"/>
            <a:chOff x="1403750" y="3593123"/>
            <a:chExt cx="3460440" cy="476221"/>
          </a:xfrm>
        </p:grpSpPr>
        <p:grpSp>
          <p:nvGrpSpPr>
            <p:cNvPr id="125" name="组合 124"/>
            <p:cNvGrpSpPr/>
            <p:nvPr/>
          </p:nvGrpSpPr>
          <p:grpSpPr>
            <a:xfrm>
              <a:off x="1403750" y="3593123"/>
              <a:ext cx="490436" cy="476221"/>
              <a:chOff x="1403750" y="3593123"/>
              <a:chExt cx="808892" cy="785446"/>
            </a:xfrm>
          </p:grpSpPr>
          <p:sp>
            <p:nvSpPr>
              <p:cNvPr id="127" name="对话气泡: 椭圆形 1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6" name="Text Box 79"/>
            <p:cNvSpPr txBox="1">
              <a:spLocks noChangeArrowheads="1"/>
            </p:cNvSpPr>
            <p:nvPr/>
          </p:nvSpPr>
          <p:spPr bwMode="auto">
            <a:xfrm>
              <a:off x="1985931" y="3593123"/>
              <a:ext cx="287825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服务器模式</a:t>
              </a:r>
            </a:p>
          </p:txBody>
        </p:sp>
      </p:grpSp>
      <p:sp>
        <p:nvSpPr>
          <p:cNvPr id="129" name="Rectangle 11"/>
          <p:cNvSpPr>
            <a:spLocks noChangeArrowheads="1"/>
          </p:cNvSpPr>
          <p:nvPr/>
        </p:nvSpPr>
        <p:spPr bwMode="auto">
          <a:xfrm>
            <a:off x="779434" y="3117344"/>
            <a:ext cx="1329577"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客户端</a:t>
            </a:r>
          </a:p>
        </p:txBody>
      </p:sp>
      <p:sp>
        <p:nvSpPr>
          <p:cNvPr id="131" name="Text Box 79"/>
          <p:cNvSpPr txBox="1">
            <a:spLocks noChangeArrowheads="1"/>
          </p:cNvSpPr>
          <p:nvPr/>
        </p:nvSpPr>
        <p:spPr bwMode="auto">
          <a:xfrm>
            <a:off x="2149929" y="3085488"/>
            <a:ext cx="328927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浏览器请求、接收、展示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对象（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objects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32" name="Rectangle 11"/>
          <p:cNvSpPr>
            <a:spLocks noChangeArrowheads="1"/>
          </p:cNvSpPr>
          <p:nvPr/>
        </p:nvSpPr>
        <p:spPr bwMode="auto">
          <a:xfrm>
            <a:off x="792100" y="4624529"/>
            <a:ext cx="1329577"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sp>
        <p:nvSpPr>
          <p:cNvPr id="133" name="Text Box 79"/>
          <p:cNvSpPr txBox="1">
            <a:spLocks noChangeArrowheads="1"/>
          </p:cNvSpPr>
          <p:nvPr/>
        </p:nvSpPr>
        <p:spPr bwMode="auto">
          <a:xfrm>
            <a:off x="2194345" y="4581175"/>
            <a:ext cx="3239181"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服务器对请求进行响应，发送对象</a:t>
            </a:r>
          </a:p>
        </p:txBody>
      </p:sp>
      <p:grpSp>
        <p:nvGrpSpPr>
          <p:cNvPr id="135" name="组合 134"/>
          <p:cNvGrpSpPr/>
          <p:nvPr/>
        </p:nvGrpSpPr>
        <p:grpSpPr>
          <a:xfrm>
            <a:off x="7992736" y="1647797"/>
            <a:ext cx="2622848" cy="517461"/>
            <a:chOff x="4650628" y="2375498"/>
            <a:chExt cx="3579232" cy="701023"/>
          </a:xfrm>
        </p:grpSpPr>
        <p:sp>
          <p:nvSpPr>
            <p:cNvPr id="136" name="矩形: 圆角 135"/>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137" name="文本框 136"/>
            <p:cNvSpPr txBox="1"/>
            <p:nvPr/>
          </p:nvSpPr>
          <p:spPr>
            <a:xfrm>
              <a:off x="4774666" y="2451085"/>
              <a:ext cx="3455194"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http1.0: RFC 1945</a:t>
              </a:r>
            </a:p>
          </p:txBody>
        </p:sp>
      </p:grpSp>
      <p:grpSp>
        <p:nvGrpSpPr>
          <p:cNvPr id="138" name="组合 137"/>
          <p:cNvGrpSpPr/>
          <p:nvPr/>
        </p:nvGrpSpPr>
        <p:grpSpPr>
          <a:xfrm>
            <a:off x="7992736" y="2280590"/>
            <a:ext cx="2622848" cy="517461"/>
            <a:chOff x="4650628" y="2375500"/>
            <a:chExt cx="3579232" cy="701023"/>
          </a:xfrm>
        </p:grpSpPr>
        <p:sp>
          <p:nvSpPr>
            <p:cNvPr id="139" name="矩形: 圆角 138"/>
            <p:cNvSpPr/>
            <p:nvPr/>
          </p:nvSpPr>
          <p:spPr>
            <a:xfrm>
              <a:off x="4650628" y="2375500"/>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140" name="文本框 139"/>
            <p:cNvSpPr txBox="1"/>
            <p:nvPr/>
          </p:nvSpPr>
          <p:spPr>
            <a:xfrm>
              <a:off x="4774667" y="2451085"/>
              <a:ext cx="34551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http1.1: RFC 2068</a:t>
              </a:r>
            </a:p>
          </p:txBody>
        </p:sp>
      </p:grpSp>
      <p:sp>
        <p:nvSpPr>
          <p:cNvPr id="2" name="灯片编号占位符 1">
            <a:extLst>
              <a:ext uri="{FF2B5EF4-FFF2-40B4-BE49-F238E27FC236}">
                <a16:creationId xmlns:a16="http://schemas.microsoft.com/office/drawing/2014/main" id="{28538BBF-0283-4494-AF63-610B2091199B}"/>
              </a:ext>
            </a:extLst>
          </p:cNvPr>
          <p:cNvSpPr>
            <a:spLocks noGrp="1"/>
          </p:cNvSpPr>
          <p:nvPr>
            <p:ph type="sldNum" sz="quarter" idx="12"/>
          </p:nvPr>
        </p:nvSpPr>
        <p:spPr/>
        <p:txBody>
          <a:bodyPr/>
          <a:lstStyle/>
          <a:p>
            <a:fld id="{91F2D4EF-46D4-4764-B373-FC59CD1D281E}" type="slidenum">
              <a:rPr lang="zh-CN" altLang="en-US" smtClean="0"/>
              <a:t>45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wipe(left)">
                                      <p:cBhvr>
                                        <p:cTn id="15" dur="500"/>
                                        <p:tgtEl>
                                          <p:spTgt spid="12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randombar(horizontal)">
                                      <p:cBhvr>
                                        <p:cTn id="19" dur="500"/>
                                        <p:tgtEl>
                                          <p:spTgt spid="1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wipe(left)">
                                      <p:cBhvr>
                                        <p:cTn id="23" dur="500"/>
                                        <p:tgtEl>
                                          <p:spTgt spid="131"/>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randombar(horizontal)">
                                      <p:cBhvr>
                                        <p:cTn id="27" dur="500"/>
                                        <p:tgtEl>
                                          <p:spTgt spid="13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wipe(left)">
                                      <p:cBhvr>
                                        <p:cTn id="31" dur="500"/>
                                        <p:tgtEl>
                                          <p:spTgt spid="13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left)">
                                      <p:cBhvr>
                                        <p:cTn id="59" dur="500"/>
                                        <p:tgtEl>
                                          <p:spTgt spid="68"/>
                                        </p:tgtEl>
                                      </p:cBhvr>
                                    </p:animEffect>
                                  </p:childTnLst>
                                </p:cTn>
                              </p:par>
                              <p:par>
                                <p:cTn id="60" presetID="22" presetClass="entr" presetSubtype="2" fill="hold" nodeType="with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right)">
                                      <p:cBhvr>
                                        <p:cTn id="62" dur="500"/>
                                        <p:tgtEl>
                                          <p:spTgt spid="71"/>
                                        </p:tgtEl>
                                      </p:cBhvr>
                                    </p:animEffect>
                                  </p:childTnLst>
                                </p:cTn>
                              </p:par>
                              <p:par>
                                <p:cTn id="63" presetID="22" presetClass="entr" presetSubtype="4" fill="hold" nodeType="with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wipe(down)">
                                      <p:cBhvr>
                                        <p:cTn id="65" dur="500"/>
                                        <p:tgtEl>
                                          <p:spTgt spid="74"/>
                                        </p:tgtEl>
                                      </p:cBhvr>
                                    </p:animEffect>
                                  </p:childTnLst>
                                </p:cTn>
                              </p:par>
                              <p:par>
                                <p:cTn id="66" presetID="22" presetClass="entr" presetSubtype="2" fill="hold"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right)">
                                      <p:cBhvr>
                                        <p:cTn id="68" dur="500"/>
                                        <p:tgtEl>
                                          <p:spTgt spid="77"/>
                                        </p:tgtEl>
                                      </p:cBhvr>
                                    </p:animEffect>
                                  </p:childTnLst>
                                </p:cTn>
                              </p:par>
                            </p:childTnLst>
                          </p:cTn>
                        </p:par>
                        <p:par>
                          <p:cTn id="69" fill="hold">
                            <p:stCondLst>
                              <p:cond delay="7000"/>
                            </p:stCondLst>
                            <p:childTnLst>
                              <p:par>
                                <p:cTn id="70" presetID="10" presetClass="entr" presetSubtype="0" fill="hold" nodeType="after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fade">
                                      <p:cBhvr>
                                        <p:cTn id="72" dur="500"/>
                                        <p:tgtEl>
                                          <p:spTgt spid="135"/>
                                        </p:tgtEl>
                                      </p:cBhvr>
                                    </p:animEffect>
                                  </p:childTnLst>
                                </p:cTn>
                              </p:par>
                            </p:childTnLst>
                          </p:cTn>
                        </p:par>
                        <p:par>
                          <p:cTn id="73" fill="hold">
                            <p:stCondLst>
                              <p:cond delay="7500"/>
                            </p:stCondLst>
                            <p:childTnLst>
                              <p:par>
                                <p:cTn id="74" presetID="10" presetClass="entr" presetSubtype="0" fill="hold" nodeType="afterEffect">
                                  <p:stCondLst>
                                    <p:cond delay="0"/>
                                  </p:stCondLst>
                                  <p:childTnLst>
                                    <p:set>
                                      <p:cBhvr>
                                        <p:cTn id="75" dur="1" fill="hold">
                                          <p:stCondLst>
                                            <p:cond delay="0"/>
                                          </p:stCondLst>
                                        </p:cTn>
                                        <p:tgtEl>
                                          <p:spTgt spid="138"/>
                                        </p:tgtEl>
                                        <p:attrNameLst>
                                          <p:attrName>style.visibility</p:attrName>
                                        </p:attrNameLst>
                                      </p:cBhvr>
                                      <p:to>
                                        <p:strVal val="visible"/>
                                      </p:to>
                                    </p:set>
                                    <p:animEffect transition="in" filter="fade">
                                      <p:cBhvr>
                                        <p:cTn id="76"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129" grpId="0" animBg="1"/>
      <p:bldP spid="131" grpId="0"/>
      <p:bldP spid="132" grpId="0" animBg="1"/>
      <p:bldP spid="1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内容的传输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515938" y="1514315"/>
            <a:ext cx="6331671" cy="526732"/>
            <a:chOff x="722008" y="1303131"/>
            <a:chExt cx="3867379" cy="502940"/>
          </a:xfrm>
        </p:grpSpPr>
        <p:sp>
          <p:nvSpPr>
            <p:cNvPr id="60" name="流程图: 手动输入 6"/>
            <p:cNvSpPr/>
            <p:nvPr/>
          </p:nvSpPr>
          <p:spPr>
            <a:xfrm rot="5400000" flipV="1">
              <a:off x="2551062" y="-255926"/>
              <a:ext cx="475861" cy="3600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1" name="组合 60"/>
            <p:cNvGrpSpPr/>
            <p:nvPr/>
          </p:nvGrpSpPr>
          <p:grpSpPr>
            <a:xfrm>
              <a:off x="722008" y="1303131"/>
              <a:ext cx="546594" cy="475865"/>
              <a:chOff x="708742" y="1296102"/>
              <a:chExt cx="454744" cy="283828"/>
            </a:xfrm>
          </p:grpSpPr>
          <p:sp>
            <p:nvSpPr>
              <p:cNvPr id="63" name="平行四边形 6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4" name="平行四边形 6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2" name="Text Box 79"/>
            <p:cNvSpPr txBox="1">
              <a:spLocks noChangeArrowheads="1"/>
            </p:cNvSpPr>
            <p:nvPr/>
          </p:nvSpPr>
          <p:spPr bwMode="auto">
            <a:xfrm>
              <a:off x="1351236" y="1335871"/>
              <a:ext cx="314294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HTTP: </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提供的</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传输服务</a:t>
              </a:r>
            </a:p>
          </p:txBody>
        </p:sp>
      </p:grpSp>
      <p:grpSp>
        <p:nvGrpSpPr>
          <p:cNvPr id="124" name="组合 123"/>
          <p:cNvGrpSpPr/>
          <p:nvPr/>
        </p:nvGrpSpPr>
        <p:grpSpPr>
          <a:xfrm>
            <a:off x="689825" y="2366853"/>
            <a:ext cx="8554464" cy="476221"/>
            <a:chOff x="1403750" y="3593123"/>
            <a:chExt cx="8554464" cy="476221"/>
          </a:xfrm>
        </p:grpSpPr>
        <p:grpSp>
          <p:nvGrpSpPr>
            <p:cNvPr id="125" name="组合 124"/>
            <p:cNvGrpSpPr/>
            <p:nvPr/>
          </p:nvGrpSpPr>
          <p:grpSpPr>
            <a:xfrm>
              <a:off x="1403750" y="3593123"/>
              <a:ext cx="490436" cy="476221"/>
              <a:chOff x="1403750" y="3593123"/>
              <a:chExt cx="808892" cy="785446"/>
            </a:xfrm>
          </p:grpSpPr>
          <p:sp>
            <p:nvSpPr>
              <p:cNvPr id="127" name="对话气泡: 椭圆形 1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6" name="Text Box 79"/>
            <p:cNvSpPr txBox="1">
              <a:spLocks noChangeArrowheads="1"/>
            </p:cNvSpPr>
            <p:nvPr/>
          </p:nvSpPr>
          <p:spPr bwMode="auto">
            <a:xfrm>
              <a:off x="1985931" y="3593123"/>
              <a:ext cx="797228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客户端启动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创建套接字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到服务器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端口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689825" y="3038089"/>
            <a:ext cx="6537452" cy="476221"/>
            <a:chOff x="1403750" y="3593123"/>
            <a:chExt cx="6537452" cy="476221"/>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1985931" y="3593123"/>
              <a:ext cx="595527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服务器接受来自客户端的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a:t>
              </a:r>
            </a:p>
          </p:txBody>
        </p:sp>
      </p:grpSp>
      <p:grpSp>
        <p:nvGrpSpPr>
          <p:cNvPr id="56" name="组合 55"/>
          <p:cNvGrpSpPr/>
          <p:nvPr/>
        </p:nvGrpSpPr>
        <p:grpSpPr>
          <a:xfrm>
            <a:off x="645438" y="3718349"/>
            <a:ext cx="10595641" cy="882486"/>
            <a:chOff x="1403750" y="3593123"/>
            <a:chExt cx="10595641" cy="882486"/>
          </a:xfrm>
        </p:grpSpPr>
        <p:grpSp>
          <p:nvGrpSpPr>
            <p:cNvPr id="57" name="组合 56"/>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1" y="3593123"/>
              <a:ext cx="10013460"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应用层协议报文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在浏览器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client)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server)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之间进行交换。</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2" name="组合 81"/>
          <p:cNvGrpSpPr/>
          <p:nvPr/>
        </p:nvGrpSpPr>
        <p:grpSpPr>
          <a:xfrm>
            <a:off x="645438" y="4668881"/>
            <a:ext cx="6537452" cy="476221"/>
            <a:chOff x="1403750" y="3593123"/>
            <a:chExt cx="6537452" cy="476221"/>
          </a:xfrm>
        </p:grpSpPr>
        <p:grpSp>
          <p:nvGrpSpPr>
            <p:cNvPr id="83" name="组合 82"/>
            <p:cNvGrpSpPr/>
            <p:nvPr/>
          </p:nvGrpSpPr>
          <p:grpSpPr>
            <a:xfrm>
              <a:off x="1403750" y="3593123"/>
              <a:ext cx="490436" cy="476221"/>
              <a:chOff x="1403750" y="3593123"/>
              <a:chExt cx="808892" cy="785446"/>
            </a:xfrm>
          </p:grpSpPr>
          <p:sp>
            <p:nvSpPr>
              <p:cNvPr id="85" name="对话气泡: 椭圆形 8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4" name="Text Box 79"/>
            <p:cNvSpPr txBox="1">
              <a:spLocks noChangeArrowheads="1"/>
            </p:cNvSpPr>
            <p:nvPr/>
          </p:nvSpPr>
          <p:spPr bwMode="auto">
            <a:xfrm>
              <a:off x="1985931" y="3593123"/>
              <a:ext cx="595527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关闭</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a:t>
              </a:r>
            </a:p>
          </p:txBody>
        </p:sp>
      </p:grpSp>
      <p:sp>
        <p:nvSpPr>
          <p:cNvPr id="2" name="灯片编号占位符 1">
            <a:extLst>
              <a:ext uri="{FF2B5EF4-FFF2-40B4-BE49-F238E27FC236}">
                <a16:creationId xmlns:a16="http://schemas.microsoft.com/office/drawing/2014/main" id="{83935356-CCB0-4E15-9837-4FD590B02A0F}"/>
              </a:ext>
            </a:extLst>
          </p:cNvPr>
          <p:cNvSpPr>
            <a:spLocks noGrp="1"/>
          </p:cNvSpPr>
          <p:nvPr>
            <p:ph type="sldNum" sz="quarter" idx="12"/>
          </p:nvPr>
        </p:nvSpPr>
        <p:spPr/>
        <p:txBody>
          <a:bodyPr/>
          <a:lstStyle/>
          <a:p>
            <a:fld id="{91F2D4EF-46D4-4764-B373-FC59CD1D281E}" type="slidenum">
              <a:rPr lang="zh-CN" altLang="en-US" smtClean="0"/>
              <a:t>46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wipe(left)">
                                      <p:cBhvr>
                                        <p:cTn id="15" dur="500"/>
                                        <p:tgtEl>
                                          <p:spTgt spid="12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77113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WEB</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内容的传输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515938" y="1514315"/>
            <a:ext cx="6331671" cy="526732"/>
            <a:chOff x="722008" y="1303131"/>
            <a:chExt cx="3867379" cy="502940"/>
          </a:xfrm>
        </p:grpSpPr>
        <p:sp>
          <p:nvSpPr>
            <p:cNvPr id="60" name="流程图: 手动输入 6"/>
            <p:cNvSpPr/>
            <p:nvPr/>
          </p:nvSpPr>
          <p:spPr>
            <a:xfrm rot="5400000" flipV="1">
              <a:off x="2551062" y="-255926"/>
              <a:ext cx="475861" cy="3600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1" name="组合 60"/>
            <p:cNvGrpSpPr/>
            <p:nvPr/>
          </p:nvGrpSpPr>
          <p:grpSpPr>
            <a:xfrm>
              <a:off x="722008" y="1303131"/>
              <a:ext cx="546594" cy="475865"/>
              <a:chOff x="708742" y="1296102"/>
              <a:chExt cx="454744" cy="283828"/>
            </a:xfrm>
          </p:grpSpPr>
          <p:sp>
            <p:nvSpPr>
              <p:cNvPr id="63" name="平行四边形 6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4" name="平行四边形 6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2" name="Text Box 79"/>
            <p:cNvSpPr txBox="1">
              <a:spLocks noChangeArrowheads="1"/>
            </p:cNvSpPr>
            <p:nvPr/>
          </p:nvSpPr>
          <p:spPr bwMode="auto">
            <a:xfrm>
              <a:off x="1351236" y="1335871"/>
              <a:ext cx="314294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协议是无状态的</a:t>
              </a:r>
            </a:p>
          </p:txBody>
        </p:sp>
      </p:grpSp>
      <p:sp>
        <p:nvSpPr>
          <p:cNvPr id="2" name="灯片编号占位符 1">
            <a:extLst>
              <a:ext uri="{FF2B5EF4-FFF2-40B4-BE49-F238E27FC236}">
                <a16:creationId xmlns:a16="http://schemas.microsoft.com/office/drawing/2014/main" id="{83935356-CCB0-4E15-9837-4FD590B02A0F}"/>
              </a:ext>
            </a:extLst>
          </p:cNvPr>
          <p:cNvSpPr>
            <a:spLocks noGrp="1"/>
          </p:cNvSpPr>
          <p:nvPr>
            <p:ph type="sldNum" sz="quarter" idx="12"/>
          </p:nvPr>
        </p:nvSpPr>
        <p:spPr/>
        <p:txBody>
          <a:bodyPr/>
          <a:lstStyle/>
          <a:p>
            <a:fld id="{91F2D4EF-46D4-4764-B373-FC59CD1D281E}" type="slidenum">
              <a:rPr lang="zh-CN" altLang="en-US" smtClean="0"/>
              <a:t>47</a:t>
            </a:fld>
            <a:endParaRPr lang="zh-CN" altLang="en-US"/>
          </a:p>
        </p:txBody>
      </p:sp>
      <p:sp>
        <p:nvSpPr>
          <p:cNvPr id="34" name="Rectangle 4">
            <a:extLst>
              <a:ext uri="{FF2B5EF4-FFF2-40B4-BE49-F238E27FC236}">
                <a16:creationId xmlns:a16="http://schemas.microsoft.com/office/drawing/2014/main" id="{6F3859A9-1BC0-4DA5-8AA8-CBA4CAC23A1A}"/>
              </a:ext>
            </a:extLst>
          </p:cNvPr>
          <p:cNvSpPr>
            <a:spLocks noChangeArrowheads="1"/>
          </p:cNvSpPr>
          <p:nvPr/>
        </p:nvSpPr>
        <p:spPr bwMode="auto">
          <a:xfrm>
            <a:off x="1064599" y="2382115"/>
            <a:ext cx="6357937"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en-US" altLang="zh-CN" sz="2800" dirty="0">
                <a:solidFill>
                  <a:srgbClr val="FF0000"/>
                </a:solidFill>
                <a:latin typeface="楷体" panose="02010609060101010101" pitchFamily="49" charset="-122"/>
                <a:ea typeface="楷体" panose="02010609060101010101" pitchFamily="49" charset="-122"/>
              </a:rPr>
              <a:t>http </a:t>
            </a:r>
            <a:r>
              <a:rPr lang="zh-CN" altLang="en-US" sz="2800" dirty="0">
                <a:solidFill>
                  <a:srgbClr val="FF0000"/>
                </a:solidFill>
                <a:latin typeface="楷体" panose="02010609060101010101" pitchFamily="49" charset="-122"/>
                <a:ea typeface="楷体" panose="02010609060101010101" pitchFamily="49" charset="-122"/>
              </a:rPr>
              <a:t>是 “无状态</a:t>
            </a:r>
            <a:r>
              <a:rPr lang="zh-CN" altLang="en-US" sz="2400" dirty="0">
                <a:solidFill>
                  <a:srgbClr val="FF0000"/>
                </a:solidFill>
                <a:latin typeface="楷体" panose="02010609060101010101" pitchFamily="49" charset="-122"/>
                <a:ea typeface="楷体" panose="02010609060101010101" pitchFamily="49" charset="-122"/>
              </a:rPr>
              <a:t>（</a:t>
            </a:r>
            <a:r>
              <a:rPr lang="en-US" altLang="zh-CN" sz="2400" dirty="0">
                <a:solidFill>
                  <a:srgbClr val="FF0000"/>
                </a:solidFill>
                <a:latin typeface="楷体" panose="02010609060101010101" pitchFamily="49" charset="-122"/>
                <a:ea typeface="楷体" panose="02010609060101010101" pitchFamily="49" charset="-122"/>
              </a:rPr>
              <a:t>stateless</a:t>
            </a:r>
            <a:r>
              <a:rPr lang="zh-CN" altLang="en-US" sz="24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”的</a:t>
            </a:r>
            <a:endParaRPr lang="zh-CN" altLang="en-US" sz="28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服务器不保留任何访问过的请求信息</a:t>
            </a:r>
          </a:p>
        </p:txBody>
      </p:sp>
      <p:sp>
        <p:nvSpPr>
          <p:cNvPr id="36" name="Rectangle 6">
            <a:extLst>
              <a:ext uri="{FF2B5EF4-FFF2-40B4-BE49-F238E27FC236}">
                <a16:creationId xmlns:a16="http://schemas.microsoft.com/office/drawing/2014/main" id="{9D666538-6733-4346-A224-483A6CD89AE5}"/>
              </a:ext>
            </a:extLst>
          </p:cNvPr>
          <p:cNvSpPr>
            <a:spLocks noChangeArrowheads="1"/>
          </p:cNvSpPr>
          <p:nvPr/>
        </p:nvSpPr>
        <p:spPr bwMode="auto">
          <a:xfrm>
            <a:off x="6038850" y="3616325"/>
            <a:ext cx="5143500" cy="2405062"/>
          </a:xfrm>
          <a:prstGeom prst="rect">
            <a:avLst/>
          </a:prstGeom>
          <a:solidFill>
            <a:srgbClr val="FFFFFF"/>
          </a:solidFill>
          <a:ln w="19050">
            <a:solidFill>
              <a:schemeClr val="accent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7" name="Text Box 7">
            <a:extLst>
              <a:ext uri="{FF2B5EF4-FFF2-40B4-BE49-F238E27FC236}">
                <a16:creationId xmlns:a16="http://schemas.microsoft.com/office/drawing/2014/main" id="{CAF87C97-3E36-469B-AA70-2D64C9889C81}"/>
              </a:ext>
            </a:extLst>
          </p:cNvPr>
          <p:cNvSpPr txBox="1">
            <a:spLocks noChangeArrowheads="1"/>
          </p:cNvSpPr>
          <p:nvPr/>
        </p:nvSpPr>
        <p:spPr bwMode="auto">
          <a:xfrm>
            <a:off x="8845550" y="3429000"/>
            <a:ext cx="946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accent2"/>
                </a:solidFill>
                <a:latin typeface="楷体" panose="02010609060101010101" pitchFamily="49" charset="-122"/>
                <a:ea typeface="楷体" panose="02010609060101010101" pitchFamily="49" charset="-122"/>
              </a:rPr>
              <a:t>小评论</a:t>
            </a:r>
            <a:endParaRPr lang="zh-CN" altLang="en-US" sz="2000">
              <a:latin typeface="楷体" panose="02010609060101010101" pitchFamily="49" charset="-122"/>
              <a:ea typeface="楷体" panose="02010609060101010101" pitchFamily="49" charset="-122"/>
            </a:endParaRPr>
          </a:p>
        </p:txBody>
      </p:sp>
      <p:sp>
        <p:nvSpPr>
          <p:cNvPr id="38" name="Rectangle 8">
            <a:extLst>
              <a:ext uri="{FF2B5EF4-FFF2-40B4-BE49-F238E27FC236}">
                <a16:creationId xmlns:a16="http://schemas.microsoft.com/office/drawing/2014/main" id="{7FDA8AF5-5DB0-4EFB-86B7-8A2EA17A90B2}"/>
              </a:ext>
            </a:extLst>
          </p:cNvPr>
          <p:cNvSpPr>
            <a:spLocks noChangeArrowheads="1"/>
          </p:cNvSpPr>
          <p:nvPr/>
        </p:nvSpPr>
        <p:spPr bwMode="auto">
          <a:xfrm>
            <a:off x="6080125" y="3783012"/>
            <a:ext cx="4745038"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dirty="0">
                <a:solidFill>
                  <a:srgbClr val="FF0000"/>
                </a:solidFill>
                <a:latin typeface="楷体" panose="02010609060101010101" pitchFamily="49" charset="-122"/>
                <a:ea typeface="楷体" panose="02010609060101010101" pitchFamily="49" charset="-122"/>
              </a:rPr>
              <a:t>保留状态的协议很复杂</a:t>
            </a:r>
            <a:r>
              <a:rPr lang="en-US" altLang="zh-CN" sz="2400" dirty="0">
                <a:solidFill>
                  <a:srgbClr val="FF0000"/>
                </a:solidFill>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lvl="1"/>
            <a:r>
              <a:rPr lang="zh-CN" altLang="en-US" sz="2000" dirty="0">
                <a:latin typeface="楷体" panose="02010609060101010101" pitchFamily="49" charset="-122"/>
                <a:ea typeface="楷体" panose="02010609060101010101" pitchFamily="49" charset="-122"/>
              </a:rPr>
              <a:t>过去的历史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状态</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需保留</a:t>
            </a:r>
          </a:p>
          <a:p>
            <a:pPr lvl="1"/>
            <a:r>
              <a:rPr lang="zh-CN" altLang="en-US" sz="2000" dirty="0">
                <a:latin typeface="楷体" panose="02010609060101010101" pitchFamily="49" charset="-122"/>
                <a:ea typeface="楷体" panose="02010609060101010101" pitchFamily="49" charset="-122"/>
              </a:rPr>
              <a:t>一旦浏览器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服务器崩溃</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它们各自的状态视图就会发生分歧，还需要重新进行核对。</a:t>
            </a:r>
          </a:p>
        </p:txBody>
      </p:sp>
    </p:spTree>
    <p:extLst>
      <p:ext uri="{BB962C8B-B14F-4D97-AF65-F5344CB8AC3E}">
        <p14:creationId xmlns:p14="http://schemas.microsoft.com/office/powerpoint/2010/main" val="17467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blinds(horizontal)">
                                      <p:cBhvr>
                                        <p:cTn id="15" dur="500"/>
                                        <p:tgtEl>
                                          <p:spTgt spid="38">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8">
                                            <p:txEl>
                                              <p:pRg st="1" end="1"/>
                                            </p:txEl>
                                          </p:spTgt>
                                        </p:tgtEl>
                                        <p:attrNameLst>
                                          <p:attrName>style.visibility</p:attrName>
                                        </p:attrNameLst>
                                      </p:cBhvr>
                                      <p:to>
                                        <p:strVal val="visible"/>
                                      </p:to>
                                    </p:set>
                                    <p:animEffect transition="in" filter="blinds(horizontal)">
                                      <p:cBhvr>
                                        <p:cTn id="18" dur="500"/>
                                        <p:tgtEl>
                                          <p:spTgt spid="38">
                                            <p:txEl>
                                              <p:pRg st="1" end="1"/>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8">
                                            <p:txEl>
                                              <p:pRg st="2" end="2"/>
                                            </p:txEl>
                                          </p:spTgt>
                                        </p:tgtEl>
                                        <p:attrNameLst>
                                          <p:attrName>style.visibility</p:attrName>
                                        </p:attrNameLst>
                                      </p:cBhvr>
                                      <p:to>
                                        <p:strVal val="visible"/>
                                      </p:to>
                                    </p:set>
                                    <p:animEffect transition="in" filter="blinds(horizontal)">
                                      <p:cBhvr>
                                        <p:cTn id="21" dur="500"/>
                                        <p:tgtEl>
                                          <p:spTgt spid="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251942" cy="1428589"/>
            <a:chOff x="551030" y="-368704"/>
            <a:chExt cx="6251942" cy="1428589"/>
          </a:xfrm>
        </p:grpSpPr>
        <p:grpSp>
          <p:nvGrpSpPr>
            <p:cNvPr id="29" name="组合 28"/>
            <p:cNvGrpSpPr/>
            <p:nvPr/>
          </p:nvGrpSpPr>
          <p:grpSpPr>
            <a:xfrm>
              <a:off x="1201632" y="303925"/>
              <a:ext cx="5601340" cy="687997"/>
              <a:chOff x="1839059" y="967769"/>
              <a:chExt cx="5601340" cy="687997"/>
            </a:xfrm>
          </p:grpSpPr>
          <p:sp>
            <p:nvSpPr>
              <p:cNvPr id="31" name="矩形: 圆角 30"/>
              <p:cNvSpPr/>
              <p:nvPr/>
            </p:nvSpPr>
            <p:spPr>
              <a:xfrm>
                <a:off x="1839059" y="967769"/>
                <a:ext cx="560134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446087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HTTP1.0</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的传输模式</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660539" y="1594781"/>
            <a:ext cx="3387851" cy="526732"/>
            <a:chOff x="722008" y="1303131"/>
            <a:chExt cx="3234820" cy="502940"/>
          </a:xfrm>
        </p:grpSpPr>
        <p:sp>
          <p:nvSpPr>
            <p:cNvPr id="60" name="流程图: 手动输入 6"/>
            <p:cNvSpPr/>
            <p:nvPr/>
          </p:nvSpPr>
          <p:spPr>
            <a:xfrm rot="5400000" flipV="1">
              <a:off x="2234783" y="60355"/>
              <a:ext cx="475861" cy="29682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1" name="组合 60"/>
            <p:cNvGrpSpPr/>
            <p:nvPr/>
          </p:nvGrpSpPr>
          <p:grpSpPr>
            <a:xfrm>
              <a:off x="722008" y="1303131"/>
              <a:ext cx="546594" cy="475865"/>
              <a:chOff x="708742" y="1296102"/>
              <a:chExt cx="454744" cy="283828"/>
            </a:xfrm>
          </p:grpSpPr>
          <p:sp>
            <p:nvSpPr>
              <p:cNvPr id="63" name="平行四边形 6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4" name="平行四边形 6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2" name="Text Box 79"/>
            <p:cNvSpPr txBox="1">
              <a:spLocks noChangeArrowheads="1"/>
            </p:cNvSpPr>
            <p:nvPr/>
          </p:nvSpPr>
          <p:spPr bwMode="auto">
            <a:xfrm>
              <a:off x="1351236" y="1335871"/>
              <a:ext cx="225299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非持久性连接</a:t>
              </a:r>
            </a:p>
          </p:txBody>
        </p:sp>
      </p:grpSp>
      <p:grpSp>
        <p:nvGrpSpPr>
          <p:cNvPr id="33" name="组合 32"/>
          <p:cNvGrpSpPr/>
          <p:nvPr/>
        </p:nvGrpSpPr>
        <p:grpSpPr>
          <a:xfrm>
            <a:off x="3295330" y="2894955"/>
            <a:ext cx="5601340" cy="1200150"/>
            <a:chOff x="1630680" y="2533650"/>
            <a:chExt cx="5798820" cy="1200150"/>
          </a:xfrm>
        </p:grpSpPr>
        <p:sp>
          <p:nvSpPr>
            <p:cNvPr id="34" name="矩形: 圆角 33"/>
            <p:cNvSpPr/>
            <p:nvPr/>
          </p:nvSpPr>
          <p:spPr>
            <a:xfrm>
              <a:off x="1630680" y="2533650"/>
              <a:ext cx="5798820"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844040" y="2651462"/>
              <a:ext cx="5518785" cy="1015663"/>
            </a:xfrm>
            <a:prstGeom prst="rect">
              <a:avLst/>
            </a:prstGeom>
            <a:noFill/>
          </p:spPr>
          <p:txBody>
            <a:bodyPr wrap="square" rtlCol="0">
              <a:spAutoFit/>
            </a:bodyPr>
            <a:lstStyle/>
            <a:p>
              <a:pPr algn="ctr"/>
              <a:r>
                <a:rPr lang="zh-CN" altLang="en-US" sz="3000" dirty="0">
                  <a:latin typeface="Times New Roman" panose="02020603050405020304" pitchFamily="18" charset="0"/>
                  <a:ea typeface="思源黑体 CN Medium" panose="020B0600000000000000" pitchFamily="34" charset="-122"/>
                  <a:cs typeface="Times New Roman" panose="02020603050405020304" pitchFamily="18" charset="0"/>
                </a:rPr>
                <a:t>假设用户键入了一个 </a:t>
              </a:r>
              <a:r>
                <a:rPr lang="en-US" altLang="zh-CN" sz="3000" dirty="0">
                  <a:latin typeface="Times New Roman" panose="02020603050405020304" pitchFamily="18" charset="0"/>
                  <a:ea typeface="思源黑体 CN Medium" panose="020B0600000000000000" pitchFamily="34" charset="-122"/>
                  <a:cs typeface="Times New Roman" panose="02020603050405020304" pitchFamily="18" charset="0"/>
                </a:rPr>
                <a:t>URL www. hust.edu.cn/cs/</a:t>
              </a:r>
              <a:r>
                <a:rPr lang="en-US" altLang="zh-CN" sz="3000" dirty="0" err="1">
                  <a:latin typeface="Times New Roman" panose="02020603050405020304" pitchFamily="18" charset="0"/>
                  <a:ea typeface="思源黑体 CN Medium" panose="020B0600000000000000" pitchFamily="34" charset="-122"/>
                  <a:cs typeface="Times New Roman" panose="02020603050405020304" pitchFamily="18" charset="0"/>
                </a:rPr>
                <a:t>home.index</a:t>
              </a:r>
              <a:endParaRPr lang="en-US" altLang="zh-CN" sz="30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6" name="矩形: 圆角 35"/>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2796605" y="4594276"/>
            <a:ext cx="6583476" cy="553998"/>
          </a:xfrm>
          <a:prstGeom prst="rect">
            <a:avLst/>
          </a:prstGeom>
          <a:noFill/>
        </p:spPr>
        <p:txBody>
          <a:bodyPr wrap="square" rtlCol="0">
            <a:spAutoFit/>
          </a:bodyPr>
          <a:lstStyle/>
          <a:p>
            <a:pPr algn="ctr"/>
            <a:r>
              <a:rPr lang="zh-CN" altLang="en-US" sz="3000" dirty="0">
                <a:latin typeface="Times New Roman" panose="02020603050405020304" pitchFamily="18" charset="0"/>
                <a:ea typeface="思源黑体 CN Normal" panose="020B0400000000000000" pitchFamily="34" charset="-122"/>
                <a:cs typeface="Times New Roman" panose="02020603050405020304" pitchFamily="18" charset="0"/>
              </a:rPr>
              <a:t>该网页包含文本并引用了</a:t>
            </a:r>
            <a:r>
              <a:rPr lang="en-US" altLang="zh-CN" sz="3000" dirty="0">
                <a:latin typeface="Times New Roman" panose="02020603050405020304" pitchFamily="18" charset="0"/>
                <a:ea typeface="思源黑体 CN Normal" panose="020B0400000000000000" pitchFamily="34" charset="-122"/>
                <a:cs typeface="Times New Roman" panose="02020603050405020304" pitchFamily="18" charset="0"/>
              </a:rPr>
              <a:t>10 jpeg </a:t>
            </a:r>
            <a:r>
              <a:rPr lang="zh-CN" altLang="en-US" sz="3000" dirty="0">
                <a:latin typeface="Times New Roman" panose="02020603050405020304" pitchFamily="18" charset="0"/>
                <a:ea typeface="思源黑体 CN Normal" panose="020B0400000000000000" pitchFamily="34" charset="-122"/>
                <a:cs typeface="Times New Roman" panose="02020603050405020304" pitchFamily="18" charset="0"/>
              </a:rPr>
              <a:t>图片</a:t>
            </a:r>
            <a:endParaRPr lang="en-US" altLang="zh-CN" sz="3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28AFA3C8-6A68-44C3-82F5-A3B63DB36D0D}"/>
              </a:ext>
            </a:extLst>
          </p:cNvPr>
          <p:cNvSpPr>
            <a:spLocks noGrp="1"/>
          </p:cNvSpPr>
          <p:nvPr>
            <p:ph type="sldNum" sz="quarter" idx="12"/>
          </p:nvPr>
        </p:nvSpPr>
        <p:spPr/>
        <p:txBody>
          <a:bodyPr/>
          <a:lstStyle/>
          <a:p>
            <a:fld id="{91F2D4EF-46D4-4764-B373-FC59CD1D281E}" type="slidenum">
              <a:rPr lang="zh-CN" altLang="en-US" smtClean="0"/>
              <a:t>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ppt_x</p:attrName>
                                        </p:attrNameLst>
                                      </p:cBhvr>
                                      <p:tavLst>
                                        <p:tav tm="0">
                                          <p:val>
                                            <p:strVal val="#ppt_x-#ppt_w*1.125000"/>
                                          </p:val>
                                        </p:tav>
                                        <p:tav tm="100000">
                                          <p:val>
                                            <p:strVal val="#ppt_x"/>
                                          </p:val>
                                        </p:tav>
                                      </p:tavLst>
                                    </p:anim>
                                    <p:animEffect transition="in" filter="wipe(right)">
                                      <p:cBhvr>
                                        <p:cTn id="16" dur="500"/>
                                        <p:tgtEl>
                                          <p:spTgt spid="3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251942" cy="1428589"/>
            <a:chOff x="551030" y="-368704"/>
            <a:chExt cx="6251942" cy="1428589"/>
          </a:xfrm>
        </p:grpSpPr>
        <p:grpSp>
          <p:nvGrpSpPr>
            <p:cNvPr id="29" name="组合 28"/>
            <p:cNvGrpSpPr/>
            <p:nvPr/>
          </p:nvGrpSpPr>
          <p:grpSpPr>
            <a:xfrm>
              <a:off x="1201632" y="303925"/>
              <a:ext cx="5601340" cy="687997"/>
              <a:chOff x="1839059" y="967769"/>
              <a:chExt cx="5601340" cy="687997"/>
            </a:xfrm>
          </p:grpSpPr>
          <p:sp>
            <p:nvSpPr>
              <p:cNvPr id="31" name="矩形: 圆角 30"/>
              <p:cNvSpPr/>
              <p:nvPr/>
            </p:nvSpPr>
            <p:spPr>
              <a:xfrm>
                <a:off x="1839059" y="967769"/>
                <a:ext cx="560134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446087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HTTP1.0</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的传输模式</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515938" y="1514315"/>
            <a:ext cx="3387851" cy="526732"/>
            <a:chOff x="722008" y="1303131"/>
            <a:chExt cx="3234820" cy="502940"/>
          </a:xfrm>
        </p:grpSpPr>
        <p:sp>
          <p:nvSpPr>
            <p:cNvPr id="60" name="流程图: 手动输入 6"/>
            <p:cNvSpPr/>
            <p:nvPr/>
          </p:nvSpPr>
          <p:spPr>
            <a:xfrm rot="5400000" flipV="1">
              <a:off x="2234783" y="60355"/>
              <a:ext cx="475861" cy="29682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1" name="组合 60"/>
            <p:cNvGrpSpPr/>
            <p:nvPr/>
          </p:nvGrpSpPr>
          <p:grpSpPr>
            <a:xfrm>
              <a:off x="722008" y="1303131"/>
              <a:ext cx="546594" cy="475865"/>
              <a:chOff x="708742" y="1296102"/>
              <a:chExt cx="454744" cy="283828"/>
            </a:xfrm>
          </p:grpSpPr>
          <p:sp>
            <p:nvSpPr>
              <p:cNvPr id="63" name="平行四边形 6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4" name="平行四边形 6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2" name="Text Box 79"/>
            <p:cNvSpPr txBox="1">
              <a:spLocks noChangeArrowheads="1"/>
            </p:cNvSpPr>
            <p:nvPr/>
          </p:nvSpPr>
          <p:spPr bwMode="auto">
            <a:xfrm>
              <a:off x="1351236" y="1335871"/>
              <a:ext cx="225299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非持久性连接</a:t>
              </a:r>
            </a:p>
          </p:txBody>
        </p:sp>
      </p:grpSp>
      <p:sp>
        <p:nvSpPr>
          <p:cNvPr id="18" name="Line 4"/>
          <p:cNvSpPr>
            <a:spLocks noChangeShapeType="1"/>
          </p:cNvSpPr>
          <p:nvPr/>
        </p:nvSpPr>
        <p:spPr bwMode="auto">
          <a:xfrm flipH="1">
            <a:off x="695325" y="2168125"/>
            <a:ext cx="0" cy="3861199"/>
          </a:xfrm>
          <a:prstGeom prst="line">
            <a:avLst/>
          </a:prstGeom>
          <a:noFill/>
          <a:ln w="5715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7"/>
          <p:cNvSpPr>
            <a:spLocks noChangeArrowheads="1"/>
          </p:cNvSpPr>
          <p:nvPr/>
        </p:nvSpPr>
        <p:spPr bwMode="auto">
          <a:xfrm>
            <a:off x="695324" y="2171693"/>
            <a:ext cx="4938556"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客户端启动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连接到</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www.hust.edu.cn</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上的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 （进程）。</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Port 80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是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服务器的默认端口。</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Rectangle 8"/>
          <p:cNvSpPr>
            <a:spLocks noChangeArrowheads="1"/>
          </p:cNvSpPr>
          <p:nvPr/>
        </p:nvSpPr>
        <p:spPr bwMode="auto">
          <a:xfrm>
            <a:off x="742949" y="3905243"/>
            <a:ext cx="489093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eaLnBrk="1" hangingPunct="1">
              <a:spcBef>
                <a:spcPct val="20000"/>
              </a:spcBef>
              <a:buClr>
                <a:schemeClr val="accent1"/>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客户端发送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请求报文</a:t>
            </a:r>
            <a:r>
              <a:rPr lang="zh-CN" altLang="en-US" sz="20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包括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0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进入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连接插口（</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socket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1" name="Rectangle 9"/>
          <p:cNvSpPr>
            <a:spLocks noChangeArrowheads="1"/>
          </p:cNvSpPr>
          <p:nvPr/>
        </p:nvSpPr>
        <p:spPr bwMode="auto">
          <a:xfrm>
            <a:off x="7820405" y="2720034"/>
            <a:ext cx="4206350" cy="106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1b.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www.hust.edu.cn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上的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服务器在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port 80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的连接请求。“接受” 连接并通知客户端。</a:t>
            </a:r>
          </a:p>
        </p:txBody>
      </p:sp>
      <p:sp>
        <p:nvSpPr>
          <p:cNvPr id="22" name="Rectangle 10"/>
          <p:cNvSpPr>
            <a:spLocks noChangeArrowheads="1"/>
          </p:cNvSpPr>
          <p:nvPr/>
        </p:nvSpPr>
        <p:spPr bwMode="auto">
          <a:xfrm>
            <a:off x="7820402" y="4305346"/>
            <a:ext cx="4340188" cy="168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eaLnBrk="1" hangingPunct="1">
              <a:spcBef>
                <a:spcPct val="20000"/>
              </a:spcBef>
              <a:buClr>
                <a:schemeClr val="accent1"/>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服务器接收到请求报文，形成 </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响应报文</a:t>
            </a:r>
            <a:r>
              <a:rPr lang="zh-CN" altLang="en-US" sz="20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包含了所请求的对象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cs/</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home.index</a:t>
            </a:r>
            <a:r>
              <a:rPr lang="zh-CN" altLang="en-US" sz="20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将报文送入插口（</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socket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3" name="Line 11"/>
          <p:cNvSpPr>
            <a:spLocks noChangeShapeType="1"/>
          </p:cNvSpPr>
          <p:nvPr/>
        </p:nvSpPr>
        <p:spPr bwMode="auto">
          <a:xfrm>
            <a:off x="5438541" y="2720035"/>
            <a:ext cx="2381864" cy="388926"/>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Line 12"/>
          <p:cNvSpPr>
            <a:spLocks noChangeShapeType="1"/>
          </p:cNvSpPr>
          <p:nvPr/>
        </p:nvSpPr>
        <p:spPr bwMode="auto">
          <a:xfrm>
            <a:off x="5386111" y="4365523"/>
            <a:ext cx="2434291" cy="700284"/>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14"/>
          <p:cNvSpPr txBox="1">
            <a:spLocks noChangeArrowheads="1"/>
          </p:cNvSpPr>
          <p:nvPr/>
        </p:nvSpPr>
        <p:spPr bwMode="auto">
          <a:xfrm>
            <a:off x="738469" y="5413742"/>
            <a:ext cx="72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sp>
        <p:nvSpPr>
          <p:cNvPr id="27" name="Line 15"/>
          <p:cNvSpPr>
            <a:spLocks noChangeShapeType="1"/>
          </p:cNvSpPr>
          <p:nvPr/>
        </p:nvSpPr>
        <p:spPr bwMode="auto">
          <a:xfrm flipH="1">
            <a:off x="5304792" y="3238407"/>
            <a:ext cx="2381865" cy="1068909"/>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9A651F1-DC7B-49A8-87A6-5180AB3AD9FA}"/>
              </a:ext>
            </a:extLst>
          </p:cNvPr>
          <p:cNvSpPr>
            <a:spLocks noGrp="1"/>
          </p:cNvSpPr>
          <p:nvPr>
            <p:ph type="sldNum" sz="quarter" idx="12"/>
          </p:nvPr>
        </p:nvSpPr>
        <p:spPr/>
        <p:txBody>
          <a:bodyPr/>
          <a:lstStyle/>
          <a:p>
            <a:fld id="{91F2D4EF-46D4-4764-B373-FC59CD1D281E}" type="slidenum">
              <a:rPr lang="zh-CN" altLang="en-US" smtClean="0"/>
              <a:t>49</a:t>
            </a:fld>
            <a:endParaRPr lang="zh-CN" altLang="en-US"/>
          </a:p>
        </p:txBody>
      </p:sp>
      <p:sp>
        <p:nvSpPr>
          <p:cNvPr id="25" name="Line 15">
            <a:extLst>
              <a:ext uri="{FF2B5EF4-FFF2-40B4-BE49-F238E27FC236}">
                <a16:creationId xmlns:a16="http://schemas.microsoft.com/office/drawing/2014/main" id="{4AD8ED29-A5CB-4BA0-929E-71F58B55B19E}"/>
              </a:ext>
            </a:extLst>
          </p:cNvPr>
          <p:cNvSpPr>
            <a:spLocks noChangeShapeType="1"/>
          </p:cNvSpPr>
          <p:nvPr/>
        </p:nvSpPr>
        <p:spPr bwMode="auto">
          <a:xfrm flipH="1">
            <a:off x="5957784" y="5345292"/>
            <a:ext cx="1728873" cy="798413"/>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4000"/>
                                        <p:tgtEl>
                                          <p:spTgt spid="1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par>
                                <p:cTn id="22" presetID="22" presetClass="entr" presetSubtype="1" fill="hold" grpId="0"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par>
                                <p:cTn id="25" presetID="22" presetClass="entr" presetSubtype="2" fill="hold" grpId="0" nodeType="withEffect">
                                  <p:stCondLst>
                                    <p:cond delay="150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par>
                                <p:cTn id="28" presetID="22" presetClass="entr" presetSubtype="1" fill="hold" grpId="0" nodeType="withEffect">
                                  <p:stCondLst>
                                    <p:cond delay="200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8" fill="hold" grpId="0" nodeType="withEffect">
                                  <p:stCondLst>
                                    <p:cond delay="250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par>
                                <p:cTn id="34" presetID="22" presetClass="entr" presetSubtype="1" fill="hold" grpId="0" nodeType="withEffect">
                                  <p:stCondLst>
                                    <p:cond delay="300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par>
                                <p:cTn id="37" presetID="53" presetClass="entr" presetSubtype="16" fill="hold" grpId="0" nodeType="withEffect">
                                  <p:stCondLst>
                                    <p:cond delay="375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22" presetClass="entr" presetSubtype="2" fill="hold"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wipe(right)">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animBg="1"/>
      <p:bldP spid="24" grpId="0" animBg="1"/>
      <p:bldP spid="26"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7062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常见的网络应用</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647164" y="1588421"/>
            <a:ext cx="2761371" cy="476221"/>
            <a:chOff x="1403750" y="3593123"/>
            <a:chExt cx="2761371" cy="476221"/>
          </a:xfrm>
        </p:grpSpPr>
        <p:grpSp>
          <p:nvGrpSpPr>
            <p:cNvPr id="8" name="组合 7"/>
            <p:cNvGrpSpPr/>
            <p:nvPr/>
          </p:nvGrpSpPr>
          <p:grpSpPr>
            <a:xfrm>
              <a:off x="1403750" y="3593123"/>
              <a:ext cx="490436" cy="476221"/>
              <a:chOff x="1403750" y="3593123"/>
              <a:chExt cx="808892" cy="785446"/>
            </a:xfrm>
          </p:grpSpPr>
          <p:sp>
            <p:nvSpPr>
              <p:cNvPr id="10" name="对话气泡: 椭圆形 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p:cNvSpPr txBox="1">
              <a:spLocks noChangeArrowheads="1"/>
            </p:cNvSpPr>
            <p:nvPr/>
          </p:nvSpPr>
          <p:spPr bwMode="auto">
            <a:xfrm>
              <a:off x="1985932" y="3593123"/>
              <a:ext cx="21791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上网浏览新闻</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12" name="组合 11"/>
          <p:cNvGrpSpPr/>
          <p:nvPr/>
        </p:nvGrpSpPr>
        <p:grpSpPr>
          <a:xfrm>
            <a:off x="1264547" y="2189555"/>
            <a:ext cx="5961404" cy="3515611"/>
            <a:chOff x="1264547" y="2189555"/>
            <a:chExt cx="5961404" cy="3515611"/>
          </a:xfrm>
        </p:grpSpPr>
        <p:grpSp>
          <p:nvGrpSpPr>
            <p:cNvPr id="26" name="组合 25"/>
            <p:cNvGrpSpPr/>
            <p:nvPr/>
          </p:nvGrpSpPr>
          <p:grpSpPr>
            <a:xfrm>
              <a:off x="1433187" y="2218482"/>
              <a:ext cx="1574153" cy="1325849"/>
              <a:chOff x="460746" y="4309108"/>
              <a:chExt cx="1574153" cy="1325849"/>
            </a:xfrm>
          </p:grpSpPr>
          <p:grpSp>
            <p:nvGrpSpPr>
              <p:cNvPr id="46" name="组合 45"/>
              <p:cNvGrpSpPr/>
              <p:nvPr/>
            </p:nvGrpSpPr>
            <p:grpSpPr>
              <a:xfrm>
                <a:off x="460746" y="5030201"/>
                <a:ext cx="1574153" cy="604756"/>
                <a:chOff x="605411" y="5899906"/>
                <a:chExt cx="1574153" cy="604756"/>
              </a:xfrm>
            </p:grpSpPr>
            <p:sp>
              <p:nvSpPr>
                <p:cNvPr id="47" name="矩形: 圆角 46"/>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8"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IE</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8496" t="8925" r="19996" b="3883"/>
              <a:stretch>
                <a:fillRect/>
              </a:stretch>
            </p:blipFill>
            <p:spPr>
              <a:xfrm>
                <a:off x="882085" y="4309108"/>
                <a:ext cx="783198" cy="749418"/>
              </a:xfrm>
              <a:prstGeom prst="rect">
                <a:avLst/>
              </a:prstGeom>
            </p:spPr>
          </p:pic>
        </p:grpSp>
        <p:grpSp>
          <p:nvGrpSpPr>
            <p:cNvPr id="27" name="组合 26"/>
            <p:cNvGrpSpPr/>
            <p:nvPr/>
          </p:nvGrpSpPr>
          <p:grpSpPr>
            <a:xfrm>
              <a:off x="3435784" y="2189555"/>
              <a:ext cx="1648367" cy="1362311"/>
              <a:chOff x="3995456" y="4386707"/>
              <a:chExt cx="1648367" cy="1362311"/>
            </a:xfrm>
          </p:grpSpPr>
          <p:grpSp>
            <p:nvGrpSpPr>
              <p:cNvPr id="50" name="组合 49"/>
              <p:cNvGrpSpPr/>
              <p:nvPr/>
            </p:nvGrpSpPr>
            <p:grpSpPr>
              <a:xfrm>
                <a:off x="3995456" y="5120937"/>
                <a:ext cx="1648367" cy="628081"/>
                <a:chOff x="1256597" y="5867225"/>
                <a:chExt cx="927038" cy="628081"/>
              </a:xfrm>
            </p:grpSpPr>
            <p:sp>
              <p:nvSpPr>
                <p:cNvPr id="52" name="矩形: 圆角 51"/>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3" name="Rectangle 15"/>
                <p:cNvSpPr/>
                <p:nvPr/>
              </p:nvSpPr>
              <p:spPr>
                <a:xfrm>
                  <a:off x="1367614" y="5867225"/>
                  <a:ext cx="816021" cy="587020"/>
                </a:xfrm>
                <a:prstGeom prst="rect">
                  <a:avLst/>
                </a:prstGeom>
              </p:spPr>
              <p:txBody>
                <a:bodyPr wrap="square">
                  <a:spAutoFit/>
                </a:bodyPr>
                <a:lstStyle/>
                <a:p>
                  <a:pPr>
                    <a:lnSpc>
                      <a:spcPct val="150000"/>
                    </a:lnSpc>
                  </a:pPr>
                  <a:r>
                    <a:rPr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Maxthon</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2839" y="4386707"/>
                <a:ext cx="783199" cy="783199"/>
              </a:xfrm>
              <a:prstGeom prst="rect">
                <a:avLst/>
              </a:prstGeom>
            </p:spPr>
          </p:pic>
        </p:grpSp>
        <p:grpSp>
          <p:nvGrpSpPr>
            <p:cNvPr id="59" name="组合 58"/>
            <p:cNvGrpSpPr/>
            <p:nvPr/>
          </p:nvGrpSpPr>
          <p:grpSpPr>
            <a:xfrm>
              <a:off x="5483159" y="2258283"/>
              <a:ext cx="1574154" cy="1286048"/>
              <a:chOff x="3766330" y="4205686"/>
              <a:chExt cx="1574154" cy="1286048"/>
            </a:xfrm>
          </p:grpSpPr>
          <p:grpSp>
            <p:nvGrpSpPr>
              <p:cNvPr id="55" name="组合 54"/>
              <p:cNvGrpSpPr/>
              <p:nvPr/>
            </p:nvGrpSpPr>
            <p:grpSpPr>
              <a:xfrm>
                <a:off x="3766330" y="4875001"/>
                <a:ext cx="1574154" cy="616733"/>
                <a:chOff x="1501343" y="5185280"/>
                <a:chExt cx="976715" cy="616733"/>
              </a:xfrm>
            </p:grpSpPr>
            <p:sp>
              <p:nvSpPr>
                <p:cNvPr id="57" name="矩形: 圆角 56"/>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8" name="Rectangle 15"/>
                <p:cNvSpPr/>
                <p:nvPr/>
              </p:nvSpPr>
              <p:spPr>
                <a:xfrm>
                  <a:off x="1642087" y="5185280"/>
                  <a:ext cx="816021" cy="587020"/>
                </a:xfrm>
                <a:prstGeom prst="rect">
                  <a:avLst/>
                </a:prstGeom>
              </p:spPr>
              <p:txBody>
                <a:bodyPr wrap="square">
                  <a:spAutoFit/>
                </a:bodyPr>
                <a:lstStyle/>
                <a:p>
                  <a:pPr>
                    <a:lnSpc>
                      <a:spcPct val="150000"/>
                    </a:lnSpc>
                  </a:pPr>
                  <a:r>
                    <a:rPr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FireFox</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19" name="图片 1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6373" t="3497" r="17341" b="5355"/>
              <a:stretch>
                <a:fillRect/>
              </a:stretch>
            </p:blipFill>
            <p:spPr>
              <a:xfrm>
                <a:off x="4196751" y="4205686"/>
                <a:ext cx="730714" cy="710398"/>
              </a:xfrm>
              <a:prstGeom prst="rect">
                <a:avLst/>
              </a:prstGeom>
            </p:spPr>
          </p:pic>
        </p:grpSp>
        <p:grpSp>
          <p:nvGrpSpPr>
            <p:cNvPr id="3" name="组合 2"/>
            <p:cNvGrpSpPr/>
            <p:nvPr/>
          </p:nvGrpSpPr>
          <p:grpSpPr>
            <a:xfrm>
              <a:off x="1264547" y="4155422"/>
              <a:ext cx="1911431" cy="1549744"/>
              <a:chOff x="1264547" y="4155422"/>
              <a:chExt cx="1911431" cy="1549744"/>
            </a:xfrm>
          </p:grpSpPr>
          <p:pic>
            <p:nvPicPr>
              <p:cNvPr id="1026" name="Picture 2" descr="https://ss2.bdstatic.com/70cFvnSh_Q1YnxGkpoWK1HF6hhy/it/u=999023315,3193476159&amp;fm=26&amp;gp=0.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154" y="4155422"/>
                <a:ext cx="936215" cy="93621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p:cNvGrpSpPr/>
              <p:nvPr/>
            </p:nvGrpSpPr>
            <p:grpSpPr>
              <a:xfrm>
                <a:off x="1264547" y="5058835"/>
                <a:ext cx="1911431" cy="646331"/>
                <a:chOff x="436771" y="5899906"/>
                <a:chExt cx="1911431" cy="646331"/>
              </a:xfrm>
            </p:grpSpPr>
            <p:sp>
              <p:nvSpPr>
                <p:cNvPr id="36" name="矩形: 圆角 46"/>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37" name="Rectangle 15"/>
                <p:cNvSpPr/>
                <p:nvPr/>
              </p:nvSpPr>
              <p:spPr>
                <a:xfrm>
                  <a:off x="436771" y="5899906"/>
                  <a:ext cx="1911431" cy="646331"/>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QQ</a:t>
                  </a: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浏览器</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4" name="组合 3"/>
            <p:cNvGrpSpPr/>
            <p:nvPr/>
          </p:nvGrpSpPr>
          <p:grpSpPr>
            <a:xfrm>
              <a:off x="3232079" y="4164861"/>
              <a:ext cx="1911431" cy="1498730"/>
              <a:chOff x="3232079" y="4164861"/>
              <a:chExt cx="1911431" cy="1498730"/>
            </a:xfrm>
          </p:grpSpPr>
          <p:pic>
            <p:nvPicPr>
              <p:cNvPr id="1030" name="Picture 6" descr="https://timgsa.baidu.com/timg?image&amp;quality=80&amp;size=b9999_10000&amp;sec=1567231482024&amp;di=0171c53de15f60766a1c7a124743ad92&amp;imgtype=0&amp;src=http%3A%2F%2Fattachments.gfan.net.cn%2Fforum%2F201506%2F28%2F072145er0ojak6evr8o48y.png"/>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801883" y="4164861"/>
                <a:ext cx="865765" cy="86576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组合 37"/>
              <p:cNvGrpSpPr/>
              <p:nvPr/>
            </p:nvGrpSpPr>
            <p:grpSpPr>
              <a:xfrm>
                <a:off x="3232079" y="5058835"/>
                <a:ext cx="1911431" cy="604756"/>
                <a:chOff x="436771" y="5899906"/>
                <a:chExt cx="1911431" cy="604756"/>
              </a:xfrm>
            </p:grpSpPr>
            <p:sp>
              <p:nvSpPr>
                <p:cNvPr id="39" name="矩形: 圆角 46"/>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0" name="Rectangle 15"/>
                <p:cNvSpPr/>
                <p:nvPr/>
              </p:nvSpPr>
              <p:spPr>
                <a:xfrm>
                  <a:off x="436771" y="5899906"/>
                  <a:ext cx="1911431"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360</a:t>
                  </a: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浏览器</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6" name="组合 5"/>
            <p:cNvGrpSpPr/>
            <p:nvPr/>
          </p:nvGrpSpPr>
          <p:grpSpPr>
            <a:xfrm>
              <a:off x="5314520" y="4270926"/>
              <a:ext cx="1911431" cy="1392665"/>
              <a:chOff x="5314520" y="4270926"/>
              <a:chExt cx="1911431" cy="1392665"/>
            </a:xfrm>
          </p:grpSpPr>
          <p:pic>
            <p:nvPicPr>
              <p:cNvPr id="1032" name="Picture 8" descr="https://timgsa.baidu.com/timg?image&amp;quality=80&amp;size=b9999_10000&amp;sec=1567231597833&amp;di=78ebad55a9c1890ae7563bd901561d13&amp;imgtype=0&amp;src=http%3A%2F%2Fwww.hdwallpaperspulse.com%2Fwp-content%2Fuploads%2F2018%2F02%2F09%2FChrome-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9994" y="4270926"/>
                <a:ext cx="1074114" cy="87520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p:cNvGrpSpPr/>
              <p:nvPr/>
            </p:nvGrpSpPr>
            <p:grpSpPr>
              <a:xfrm>
                <a:off x="5314520" y="5058835"/>
                <a:ext cx="1911431" cy="604756"/>
                <a:chOff x="436771" y="5899906"/>
                <a:chExt cx="1911431" cy="604756"/>
              </a:xfrm>
            </p:grpSpPr>
            <p:sp>
              <p:nvSpPr>
                <p:cNvPr id="42" name="矩形: 圆角 46"/>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3" name="Rectangle 15"/>
                <p:cNvSpPr/>
                <p:nvPr/>
              </p:nvSpPr>
              <p:spPr>
                <a:xfrm>
                  <a:off x="436771" y="5899906"/>
                  <a:ext cx="1911431"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Chrome</a:t>
                  </a:r>
                </a:p>
              </p:txBody>
            </p:sp>
          </p:grpSp>
        </p:grpSp>
      </p:grpSp>
      <p:grpSp>
        <p:nvGrpSpPr>
          <p:cNvPr id="49" name="组合 48"/>
          <p:cNvGrpSpPr/>
          <p:nvPr/>
        </p:nvGrpSpPr>
        <p:grpSpPr>
          <a:xfrm>
            <a:off x="647164" y="1588421"/>
            <a:ext cx="5448836" cy="478144"/>
            <a:chOff x="1403750" y="3593123"/>
            <a:chExt cx="5448836" cy="478144"/>
          </a:xfrm>
        </p:grpSpPr>
        <p:grpSp>
          <p:nvGrpSpPr>
            <p:cNvPr id="51" name="组合 50"/>
            <p:cNvGrpSpPr/>
            <p:nvPr/>
          </p:nvGrpSpPr>
          <p:grpSpPr>
            <a:xfrm>
              <a:off x="1403750" y="3593123"/>
              <a:ext cx="490436" cy="476221"/>
              <a:chOff x="1403750" y="3593123"/>
              <a:chExt cx="808892" cy="785446"/>
            </a:xfrm>
          </p:grpSpPr>
          <p:sp>
            <p:nvSpPr>
              <p:cNvPr id="56" name="对话气泡: 椭圆形 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2" y="3593123"/>
              <a:ext cx="486665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和熟悉的或者陌生的朋友聊天</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62" name="组合 61"/>
          <p:cNvGrpSpPr/>
          <p:nvPr/>
        </p:nvGrpSpPr>
        <p:grpSpPr>
          <a:xfrm>
            <a:off x="1464703" y="2203085"/>
            <a:ext cx="5203617" cy="3772115"/>
            <a:chOff x="1464703" y="2203085"/>
            <a:chExt cx="5203617" cy="3772115"/>
          </a:xfrm>
        </p:grpSpPr>
        <p:grpSp>
          <p:nvGrpSpPr>
            <p:cNvPr id="63" name="组合 62"/>
            <p:cNvGrpSpPr/>
            <p:nvPr/>
          </p:nvGrpSpPr>
          <p:grpSpPr>
            <a:xfrm>
              <a:off x="1464703" y="2203085"/>
              <a:ext cx="1574153" cy="1671648"/>
              <a:chOff x="2603543" y="2130112"/>
              <a:chExt cx="1574153" cy="1671648"/>
            </a:xfrm>
          </p:grpSpPr>
          <p:grpSp>
            <p:nvGrpSpPr>
              <p:cNvPr id="82" name="组合 81"/>
              <p:cNvGrpSpPr/>
              <p:nvPr/>
            </p:nvGrpSpPr>
            <p:grpSpPr>
              <a:xfrm>
                <a:off x="2603543" y="3058058"/>
                <a:ext cx="1574153" cy="743702"/>
                <a:chOff x="605411" y="5987201"/>
                <a:chExt cx="1574153" cy="743702"/>
              </a:xfrm>
            </p:grpSpPr>
            <p:sp>
              <p:nvSpPr>
                <p:cNvPr id="84" name="矩形: 圆角 107"/>
                <p:cNvSpPr/>
                <p:nvPr/>
              </p:nvSpPr>
              <p:spPr>
                <a:xfrm>
                  <a:off x="605411" y="5987201"/>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85" name="Rectangle 15"/>
                <p:cNvSpPr/>
                <p:nvPr/>
              </p:nvSpPr>
              <p:spPr>
                <a:xfrm>
                  <a:off x="605411" y="6189681"/>
                  <a:ext cx="1574153" cy="424732"/>
                </a:xfrm>
                <a:prstGeom prst="rect">
                  <a:avLst/>
                </a:prstGeom>
              </p:spPr>
              <p:txBody>
                <a:bodyPr wrap="square">
                  <a:spAutoFit/>
                </a:bodyPr>
                <a:lstStyle/>
                <a:p>
                  <a:pPr algn="ctr">
                    <a:lnSpc>
                      <a:spcPct val="9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QQ</a:t>
                  </a:r>
                </a:p>
              </p:txBody>
            </p:sp>
          </p:grpSp>
          <p:pic>
            <p:nvPicPr>
              <p:cNvPr id="83" name="图片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8306" y="2130112"/>
                <a:ext cx="1184626" cy="893854"/>
              </a:xfrm>
              <a:prstGeom prst="rect">
                <a:avLst/>
              </a:prstGeom>
            </p:spPr>
          </p:pic>
        </p:grpSp>
        <p:grpSp>
          <p:nvGrpSpPr>
            <p:cNvPr id="64" name="组合 63"/>
            <p:cNvGrpSpPr/>
            <p:nvPr/>
          </p:nvGrpSpPr>
          <p:grpSpPr>
            <a:xfrm>
              <a:off x="3279435" y="2203085"/>
              <a:ext cx="1574153" cy="1690607"/>
              <a:chOff x="4418275" y="2130112"/>
              <a:chExt cx="1574153" cy="1690607"/>
            </a:xfrm>
          </p:grpSpPr>
          <p:grpSp>
            <p:nvGrpSpPr>
              <p:cNvPr id="78" name="组合 77"/>
              <p:cNvGrpSpPr/>
              <p:nvPr/>
            </p:nvGrpSpPr>
            <p:grpSpPr>
              <a:xfrm>
                <a:off x="4418275" y="3058058"/>
                <a:ext cx="1574153" cy="762661"/>
                <a:chOff x="605411" y="5987201"/>
                <a:chExt cx="1574153" cy="762661"/>
              </a:xfrm>
            </p:grpSpPr>
            <p:sp>
              <p:nvSpPr>
                <p:cNvPr id="80" name="矩形: 圆角 112"/>
                <p:cNvSpPr/>
                <p:nvPr/>
              </p:nvSpPr>
              <p:spPr>
                <a:xfrm>
                  <a:off x="605411" y="5987201"/>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81" name="Rectangle 15"/>
                <p:cNvSpPr/>
                <p:nvPr/>
              </p:nvSpPr>
              <p:spPr>
                <a:xfrm>
                  <a:off x="605411" y="5992732"/>
                  <a:ext cx="1574153" cy="757130"/>
                </a:xfrm>
                <a:prstGeom prst="rect">
                  <a:avLst/>
                </a:prstGeom>
              </p:spPr>
              <p:txBody>
                <a:bodyPr wrap="square">
                  <a:spAutoFit/>
                </a:bodyPr>
                <a:lstStyle/>
                <a:p>
                  <a:pPr algn="ctr">
                    <a:lnSpc>
                      <a:spcPct val="9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MSN Messenger</a:t>
                  </a:r>
                </a:p>
              </p:txBody>
            </p:sp>
          </p:grpSp>
          <p:pic>
            <p:nvPicPr>
              <p:cNvPr id="79" name="图片 78"/>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9530" b="11531"/>
              <a:stretch>
                <a:fillRect/>
              </a:stretch>
            </p:blipFill>
            <p:spPr>
              <a:xfrm>
                <a:off x="4662704" y="2130112"/>
                <a:ext cx="1071346" cy="845712"/>
              </a:xfrm>
              <a:prstGeom prst="rect">
                <a:avLst/>
              </a:prstGeom>
            </p:spPr>
          </p:pic>
        </p:grpSp>
        <p:grpSp>
          <p:nvGrpSpPr>
            <p:cNvPr id="65" name="组合 64"/>
            <p:cNvGrpSpPr/>
            <p:nvPr/>
          </p:nvGrpSpPr>
          <p:grpSpPr>
            <a:xfrm>
              <a:off x="5094167" y="2223909"/>
              <a:ext cx="1574153" cy="1650824"/>
              <a:chOff x="6233007" y="2150936"/>
              <a:chExt cx="1574153" cy="1650824"/>
            </a:xfrm>
          </p:grpSpPr>
          <p:grpSp>
            <p:nvGrpSpPr>
              <p:cNvPr id="74" name="组合 73"/>
              <p:cNvGrpSpPr/>
              <p:nvPr/>
            </p:nvGrpSpPr>
            <p:grpSpPr>
              <a:xfrm>
                <a:off x="6233007" y="3058058"/>
                <a:ext cx="1574153" cy="743702"/>
                <a:chOff x="605411" y="5987201"/>
                <a:chExt cx="1574153" cy="743702"/>
              </a:xfrm>
            </p:grpSpPr>
            <p:sp>
              <p:nvSpPr>
                <p:cNvPr id="76" name="矩形: 圆角 117"/>
                <p:cNvSpPr/>
                <p:nvPr/>
              </p:nvSpPr>
              <p:spPr>
                <a:xfrm>
                  <a:off x="605411" y="5987201"/>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77" name="Rectangle 15"/>
                <p:cNvSpPr/>
                <p:nvPr/>
              </p:nvSpPr>
              <p:spPr>
                <a:xfrm>
                  <a:off x="605411" y="6189681"/>
                  <a:ext cx="1574153" cy="424732"/>
                </a:xfrm>
                <a:prstGeom prst="rect">
                  <a:avLst/>
                </a:prstGeom>
              </p:spPr>
              <p:txBody>
                <a:bodyPr wrap="square">
                  <a:spAutoFit/>
                </a:bodyPr>
                <a:lstStyle/>
                <a:p>
                  <a:pPr algn="ctr">
                    <a:lnSpc>
                      <a:spcPct val="9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UC</a:t>
                  </a:r>
                </a:p>
              </p:txBody>
            </p:sp>
          </p:grpSp>
          <p:pic>
            <p:nvPicPr>
              <p:cNvPr id="75" name="图片 7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39030" y="2150936"/>
                <a:ext cx="858083" cy="858083"/>
              </a:xfrm>
              <a:prstGeom prst="rect">
                <a:avLst/>
              </a:prstGeom>
            </p:spPr>
          </p:pic>
        </p:grpSp>
        <p:pic>
          <p:nvPicPr>
            <p:cNvPr id="66" name="Picture 4" descr="https://timgsa.baidu.com/timg?image&amp;quality=80&amp;size=b9999_10000&amp;sec=1567231787950&amp;di=3e5a13697872ca9fe30201fae4c65d4c&amp;imgtype=0&amp;src=http%3A%2F%2Fimg.mp.itc.cn%2Fupload%2F20161118%2F2e35f4043d574840a761801d1fe8c82d_th.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3997" y="4206144"/>
              <a:ext cx="1366718" cy="1040528"/>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组合 66"/>
            <p:cNvGrpSpPr/>
            <p:nvPr/>
          </p:nvGrpSpPr>
          <p:grpSpPr>
            <a:xfrm>
              <a:off x="1940279" y="5231498"/>
              <a:ext cx="1574153" cy="743702"/>
              <a:chOff x="6203091" y="3174095"/>
              <a:chExt cx="1574153" cy="743702"/>
            </a:xfrm>
          </p:grpSpPr>
          <p:sp>
            <p:nvSpPr>
              <p:cNvPr id="72" name="矩形: 圆角 117"/>
              <p:cNvSpPr/>
              <p:nvPr/>
            </p:nvSpPr>
            <p:spPr>
              <a:xfrm>
                <a:off x="6203091" y="3174095"/>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73" name="Rectangle 15"/>
              <p:cNvSpPr/>
              <p:nvPr/>
            </p:nvSpPr>
            <p:spPr>
              <a:xfrm>
                <a:off x="6203091" y="3376575"/>
                <a:ext cx="1574153" cy="424732"/>
              </a:xfrm>
              <a:prstGeom prst="rect">
                <a:avLst/>
              </a:prstGeom>
            </p:spPr>
            <p:txBody>
              <a:bodyPr wrap="square">
                <a:spAutoFit/>
              </a:bodyPr>
              <a:lstStyle/>
              <a:p>
                <a:pPr algn="ctr">
                  <a:lnSpc>
                    <a:spcPct val="9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微信</a:t>
                </a:r>
                <a:endPar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68" name="Picture 6" descr="https://timgsa.baidu.com/timg?image&amp;quality=80&amp;size=b9999_10000&amp;sec=1567231852378&amp;di=288a4008f8a636f11db3e2bbd3b4b703&amp;imgtype=0&amp;src=http%3A%2F%2Fsc01.alicdn.com%2Fkf%2FHTB1KlcDzmtYBeNjSspa761OOFXal%2F233047908%2FHTB1KlcDzmtYBeNjSspa761OOFXal.pn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7133" y="4206144"/>
              <a:ext cx="1013057" cy="98903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组合 68"/>
            <p:cNvGrpSpPr/>
            <p:nvPr/>
          </p:nvGrpSpPr>
          <p:grpSpPr>
            <a:xfrm>
              <a:off x="4059537" y="5231498"/>
              <a:ext cx="2033186" cy="743702"/>
              <a:chOff x="6203091" y="3174095"/>
              <a:chExt cx="1574153" cy="743702"/>
            </a:xfrm>
          </p:grpSpPr>
          <p:sp>
            <p:nvSpPr>
              <p:cNvPr id="70" name="矩形: 圆角 117"/>
              <p:cNvSpPr/>
              <p:nvPr/>
            </p:nvSpPr>
            <p:spPr>
              <a:xfrm>
                <a:off x="6203091" y="3174095"/>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71" name="Rectangle 15"/>
              <p:cNvSpPr/>
              <p:nvPr/>
            </p:nvSpPr>
            <p:spPr>
              <a:xfrm>
                <a:off x="6203091" y="3376575"/>
                <a:ext cx="1574153" cy="424732"/>
              </a:xfrm>
              <a:prstGeom prst="rect">
                <a:avLst/>
              </a:prstGeom>
            </p:spPr>
            <p:txBody>
              <a:bodyPr wrap="square">
                <a:spAutoFit/>
              </a:bodyPr>
              <a:lstStyle/>
              <a:p>
                <a:pPr algn="ctr">
                  <a:lnSpc>
                    <a:spcPct val="9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阿里旺旺</a:t>
                </a:r>
              </a:p>
            </p:txBody>
          </p:sp>
        </p:grpSp>
      </p:grpSp>
      <p:grpSp>
        <p:nvGrpSpPr>
          <p:cNvPr id="86" name="组合 85"/>
          <p:cNvGrpSpPr/>
          <p:nvPr/>
        </p:nvGrpSpPr>
        <p:grpSpPr>
          <a:xfrm>
            <a:off x="647164" y="1600815"/>
            <a:ext cx="2505110" cy="478144"/>
            <a:chOff x="1403750" y="3593123"/>
            <a:chExt cx="2505110" cy="478144"/>
          </a:xfrm>
        </p:grpSpPr>
        <p:grpSp>
          <p:nvGrpSpPr>
            <p:cNvPr id="87" name="组合 86"/>
            <p:cNvGrpSpPr/>
            <p:nvPr/>
          </p:nvGrpSpPr>
          <p:grpSpPr>
            <a:xfrm>
              <a:off x="1403750" y="3593123"/>
              <a:ext cx="490436" cy="476221"/>
              <a:chOff x="1403750" y="3593123"/>
              <a:chExt cx="808892" cy="785446"/>
            </a:xfrm>
          </p:grpSpPr>
          <p:sp>
            <p:nvSpPr>
              <p:cNvPr id="89" name="对话气泡: 椭圆形 1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8" name="Text Box 79"/>
            <p:cNvSpPr txBox="1">
              <a:spLocks noChangeArrowheads="1"/>
            </p:cNvSpPr>
            <p:nvPr/>
          </p:nvSpPr>
          <p:spPr bwMode="auto">
            <a:xfrm>
              <a:off x="1985932" y="3593123"/>
              <a:ext cx="1922928"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网络电话</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91" name="组合 90"/>
          <p:cNvGrpSpPr/>
          <p:nvPr/>
        </p:nvGrpSpPr>
        <p:grpSpPr>
          <a:xfrm>
            <a:off x="1486519" y="2165809"/>
            <a:ext cx="5700713" cy="1427127"/>
            <a:chOff x="7507675" y="7393856"/>
            <a:chExt cx="5700713" cy="1427127"/>
          </a:xfrm>
        </p:grpSpPr>
        <p:grpSp>
          <p:nvGrpSpPr>
            <p:cNvPr id="92" name="组合 91"/>
            <p:cNvGrpSpPr/>
            <p:nvPr/>
          </p:nvGrpSpPr>
          <p:grpSpPr>
            <a:xfrm>
              <a:off x="7507675" y="7501337"/>
              <a:ext cx="1574153" cy="1319646"/>
              <a:chOff x="2603542" y="4865725"/>
              <a:chExt cx="1574153" cy="1319646"/>
            </a:xfrm>
          </p:grpSpPr>
          <p:pic>
            <p:nvPicPr>
              <p:cNvPr id="103" name="图片 10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37410" y="4865725"/>
                <a:ext cx="706415" cy="706415"/>
              </a:xfrm>
              <a:prstGeom prst="rect">
                <a:avLst/>
              </a:prstGeom>
            </p:spPr>
          </p:pic>
          <p:grpSp>
            <p:nvGrpSpPr>
              <p:cNvPr id="104" name="组合 103"/>
              <p:cNvGrpSpPr/>
              <p:nvPr/>
            </p:nvGrpSpPr>
            <p:grpSpPr>
              <a:xfrm>
                <a:off x="2603542" y="5580615"/>
                <a:ext cx="1574153" cy="604756"/>
                <a:chOff x="605411" y="5899906"/>
                <a:chExt cx="1574153" cy="604756"/>
              </a:xfrm>
            </p:grpSpPr>
            <p:sp>
              <p:nvSpPr>
                <p:cNvPr id="105" name="矩形: 圆角 132"/>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106"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Skype</a:t>
                  </a:r>
                </a:p>
              </p:txBody>
            </p:sp>
          </p:grpSp>
        </p:grpSp>
        <p:grpSp>
          <p:nvGrpSpPr>
            <p:cNvPr id="93" name="组合 92"/>
            <p:cNvGrpSpPr/>
            <p:nvPr/>
          </p:nvGrpSpPr>
          <p:grpSpPr>
            <a:xfrm>
              <a:off x="9570955" y="7393856"/>
              <a:ext cx="1574153" cy="1411315"/>
              <a:chOff x="3200880" y="4545954"/>
              <a:chExt cx="1574153" cy="1411315"/>
            </a:xfrm>
          </p:grpSpPr>
          <p:grpSp>
            <p:nvGrpSpPr>
              <p:cNvPr id="99" name="组合 98"/>
              <p:cNvGrpSpPr/>
              <p:nvPr/>
            </p:nvGrpSpPr>
            <p:grpSpPr>
              <a:xfrm>
                <a:off x="3200880" y="5352513"/>
                <a:ext cx="1574153" cy="604756"/>
                <a:chOff x="605411" y="5899906"/>
                <a:chExt cx="1574153" cy="604756"/>
              </a:xfrm>
            </p:grpSpPr>
            <p:sp>
              <p:nvSpPr>
                <p:cNvPr id="101" name="矩形: 圆角 137"/>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102"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QQ</a:t>
                  </a:r>
                </a:p>
              </p:txBody>
            </p:sp>
          </p:grpSp>
          <p:pic>
            <p:nvPicPr>
              <p:cNvPr id="100" name="图片 9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894" y="4545954"/>
                <a:ext cx="1184626" cy="893854"/>
              </a:xfrm>
              <a:prstGeom prst="rect">
                <a:avLst/>
              </a:prstGeom>
            </p:spPr>
          </p:pic>
        </p:grpSp>
        <p:grpSp>
          <p:nvGrpSpPr>
            <p:cNvPr id="94" name="组合 93"/>
            <p:cNvGrpSpPr/>
            <p:nvPr/>
          </p:nvGrpSpPr>
          <p:grpSpPr>
            <a:xfrm>
              <a:off x="11634131" y="7533169"/>
              <a:ext cx="1574257" cy="1256190"/>
              <a:chOff x="5264056" y="4685267"/>
              <a:chExt cx="1574257" cy="1256190"/>
            </a:xfrm>
          </p:grpSpPr>
          <p:grpSp>
            <p:nvGrpSpPr>
              <p:cNvPr id="95" name="组合 94"/>
              <p:cNvGrpSpPr/>
              <p:nvPr/>
            </p:nvGrpSpPr>
            <p:grpSpPr>
              <a:xfrm>
                <a:off x="5264056" y="5336701"/>
                <a:ext cx="1574257" cy="604756"/>
                <a:chOff x="605307" y="5899906"/>
                <a:chExt cx="1574257" cy="604756"/>
              </a:xfrm>
            </p:grpSpPr>
            <p:sp>
              <p:nvSpPr>
                <p:cNvPr id="97" name="矩形: 圆角 142"/>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98" name="Rectangle 15"/>
                <p:cNvSpPr/>
                <p:nvPr/>
              </p:nvSpPr>
              <p:spPr>
                <a:xfrm>
                  <a:off x="605307" y="5899906"/>
                  <a:ext cx="1574153" cy="579967"/>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Net2Phone</a:t>
                  </a:r>
                </a:p>
              </p:txBody>
            </p:sp>
          </p:grpSp>
          <p:pic>
            <p:nvPicPr>
              <p:cNvPr id="96" name="图片 9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15935" y="4685267"/>
                <a:ext cx="670393" cy="670393"/>
              </a:xfrm>
              <a:prstGeom prst="rect">
                <a:avLst/>
              </a:prstGeom>
            </p:spPr>
          </p:pic>
        </p:grpSp>
      </p:grpSp>
      <p:sp>
        <p:nvSpPr>
          <p:cNvPr id="2" name="灯片编号占位符 1">
            <a:extLst>
              <a:ext uri="{FF2B5EF4-FFF2-40B4-BE49-F238E27FC236}">
                <a16:creationId xmlns:a16="http://schemas.microsoft.com/office/drawing/2014/main" id="{751EB021-2AA5-450D-B50A-1B6E739BBE0A}"/>
              </a:ext>
            </a:extLst>
          </p:cNvPr>
          <p:cNvSpPr>
            <a:spLocks noGrp="1"/>
          </p:cNvSpPr>
          <p:nvPr>
            <p:ph type="sldNum" sz="quarter" idx="12"/>
          </p:nvPr>
        </p:nvSpPr>
        <p:spPr/>
        <p:txBody>
          <a:bodyPr/>
          <a:lstStyle/>
          <a:p>
            <a:fld id="{91F2D4EF-46D4-4764-B373-FC59CD1D281E}"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9"/>
                                        </p:tgtEl>
                                      </p:cBhvr>
                                    </p:animEffect>
                                    <p:set>
                                      <p:cBhvr>
                                        <p:cTn id="40" dur="1" fill="hold">
                                          <p:stCondLst>
                                            <p:cond delay="499"/>
                                          </p:stCondLst>
                                        </p:cTn>
                                        <p:tgtEl>
                                          <p:spTgt spid="4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left)">
                                      <p:cBhvr>
                                        <p:cTn id="47" dur="500"/>
                                        <p:tgtEl>
                                          <p:spTgt spid="86"/>
                                        </p:tgtEl>
                                      </p:cBhvr>
                                    </p:animEffect>
                                  </p:childTnLst>
                                </p:cTn>
                              </p:par>
                            </p:childTnLst>
                          </p:cTn>
                        </p:par>
                        <p:par>
                          <p:cTn id="48" fill="hold">
                            <p:stCondLst>
                              <p:cond delay="1000"/>
                            </p:stCondLst>
                            <p:childTnLst>
                              <p:par>
                                <p:cTn id="49" presetID="53" presetClass="entr" presetSubtype="16"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 calcmode="lin" valueType="num">
                                      <p:cBhvr>
                                        <p:cTn id="51" dur="500" fill="hold"/>
                                        <p:tgtEl>
                                          <p:spTgt spid="91"/>
                                        </p:tgtEl>
                                        <p:attrNameLst>
                                          <p:attrName>ppt_w</p:attrName>
                                        </p:attrNameLst>
                                      </p:cBhvr>
                                      <p:tavLst>
                                        <p:tav tm="0">
                                          <p:val>
                                            <p:fltVal val="0"/>
                                          </p:val>
                                        </p:tav>
                                        <p:tav tm="100000">
                                          <p:val>
                                            <p:strVal val="#ppt_w"/>
                                          </p:val>
                                        </p:tav>
                                      </p:tavLst>
                                    </p:anim>
                                    <p:anim calcmode="lin" valueType="num">
                                      <p:cBhvr>
                                        <p:cTn id="52" dur="500" fill="hold"/>
                                        <p:tgtEl>
                                          <p:spTgt spid="91"/>
                                        </p:tgtEl>
                                        <p:attrNameLst>
                                          <p:attrName>ppt_h</p:attrName>
                                        </p:attrNameLst>
                                      </p:cBhvr>
                                      <p:tavLst>
                                        <p:tav tm="0">
                                          <p:val>
                                            <p:fltVal val="0"/>
                                          </p:val>
                                        </p:tav>
                                        <p:tav tm="100000">
                                          <p:val>
                                            <p:strVal val="#ppt_h"/>
                                          </p:val>
                                        </p:tav>
                                      </p:tavLst>
                                    </p:anim>
                                    <p:animEffect transition="in" filter="fade">
                                      <p:cBhvr>
                                        <p:cTn id="5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251942" cy="1428589"/>
            <a:chOff x="551030" y="-368704"/>
            <a:chExt cx="6251942" cy="1428589"/>
          </a:xfrm>
        </p:grpSpPr>
        <p:grpSp>
          <p:nvGrpSpPr>
            <p:cNvPr id="29" name="组合 28"/>
            <p:cNvGrpSpPr/>
            <p:nvPr/>
          </p:nvGrpSpPr>
          <p:grpSpPr>
            <a:xfrm>
              <a:off x="1201632" y="303925"/>
              <a:ext cx="5601340" cy="687997"/>
              <a:chOff x="1839059" y="967769"/>
              <a:chExt cx="5601340" cy="687997"/>
            </a:xfrm>
          </p:grpSpPr>
          <p:sp>
            <p:nvSpPr>
              <p:cNvPr id="31" name="矩形: 圆角 30"/>
              <p:cNvSpPr/>
              <p:nvPr/>
            </p:nvSpPr>
            <p:spPr>
              <a:xfrm>
                <a:off x="1839059" y="967769"/>
                <a:ext cx="560134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446087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HTTP1.0</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的传输模式</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515938" y="1514315"/>
            <a:ext cx="3387851" cy="526732"/>
            <a:chOff x="722008" y="1303131"/>
            <a:chExt cx="3234820" cy="502940"/>
          </a:xfrm>
        </p:grpSpPr>
        <p:sp>
          <p:nvSpPr>
            <p:cNvPr id="60" name="流程图: 手动输入 6"/>
            <p:cNvSpPr/>
            <p:nvPr/>
          </p:nvSpPr>
          <p:spPr>
            <a:xfrm rot="5400000" flipV="1">
              <a:off x="2234783" y="60355"/>
              <a:ext cx="475861" cy="29682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1" name="组合 60"/>
            <p:cNvGrpSpPr/>
            <p:nvPr/>
          </p:nvGrpSpPr>
          <p:grpSpPr>
            <a:xfrm>
              <a:off x="722008" y="1303131"/>
              <a:ext cx="546594" cy="475865"/>
              <a:chOff x="708742" y="1296102"/>
              <a:chExt cx="454744" cy="283828"/>
            </a:xfrm>
          </p:grpSpPr>
          <p:sp>
            <p:nvSpPr>
              <p:cNvPr id="63" name="平行四边形 6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4" name="平行四边形 6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2" name="Text Box 79"/>
            <p:cNvSpPr txBox="1">
              <a:spLocks noChangeArrowheads="1"/>
            </p:cNvSpPr>
            <p:nvPr/>
          </p:nvSpPr>
          <p:spPr bwMode="auto">
            <a:xfrm>
              <a:off x="1351236" y="1335871"/>
              <a:ext cx="225299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非持久性连接</a:t>
              </a:r>
            </a:p>
          </p:txBody>
        </p:sp>
      </p:grpSp>
      <p:sp>
        <p:nvSpPr>
          <p:cNvPr id="18" name="Line 4"/>
          <p:cNvSpPr>
            <a:spLocks noChangeShapeType="1"/>
          </p:cNvSpPr>
          <p:nvPr/>
        </p:nvSpPr>
        <p:spPr bwMode="auto">
          <a:xfrm flipH="1">
            <a:off x="695325" y="2168125"/>
            <a:ext cx="0" cy="3861199"/>
          </a:xfrm>
          <a:prstGeom prst="line">
            <a:avLst/>
          </a:prstGeom>
          <a:noFill/>
          <a:ln w="5715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14"/>
          <p:cNvSpPr txBox="1">
            <a:spLocks noChangeArrowheads="1"/>
          </p:cNvSpPr>
          <p:nvPr/>
        </p:nvSpPr>
        <p:spPr bwMode="auto">
          <a:xfrm>
            <a:off x="738469" y="5413742"/>
            <a:ext cx="72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chemeClr val="accent2"/>
                </a:solidFill>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sp>
        <p:nvSpPr>
          <p:cNvPr id="38" name="Rectangle 10"/>
          <p:cNvSpPr>
            <a:spLocks noChangeArrowheads="1"/>
          </p:cNvSpPr>
          <p:nvPr/>
        </p:nvSpPr>
        <p:spPr bwMode="auto">
          <a:xfrm>
            <a:off x="8170401" y="2239713"/>
            <a:ext cx="3583210"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a:spcBef>
                <a:spcPct val="20000"/>
              </a:spcBef>
              <a:buClr>
                <a:schemeClr val="accent1"/>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4.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服务器关闭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连接。</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Line 15"/>
          <p:cNvSpPr>
            <a:spLocks noChangeShapeType="1"/>
          </p:cNvSpPr>
          <p:nvPr/>
        </p:nvSpPr>
        <p:spPr bwMode="auto">
          <a:xfrm flipH="1">
            <a:off x="6488722" y="2630587"/>
            <a:ext cx="1728873" cy="798413"/>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8"/>
          <p:cNvSpPr>
            <a:spLocks noChangeArrowheads="1"/>
          </p:cNvSpPr>
          <p:nvPr/>
        </p:nvSpPr>
        <p:spPr bwMode="auto">
          <a:xfrm>
            <a:off x="780884" y="3184948"/>
            <a:ext cx="5823032" cy="134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a:spcBef>
                <a:spcPct val="20000"/>
              </a:spcBef>
              <a:buClr>
                <a:schemeClr val="accent1"/>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5.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客户端接收到了包含</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html</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文件的响应报文。分析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html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文件</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发现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10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个引用的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jpeg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对象。</a:t>
            </a:r>
          </a:p>
        </p:txBody>
      </p:sp>
      <p:sp>
        <p:nvSpPr>
          <p:cNvPr id="34" name="Rectangle 8"/>
          <p:cNvSpPr>
            <a:spLocks noChangeArrowheads="1"/>
          </p:cNvSpPr>
          <p:nvPr/>
        </p:nvSpPr>
        <p:spPr bwMode="auto">
          <a:xfrm>
            <a:off x="795141" y="4514574"/>
            <a:ext cx="5056115" cy="75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a:spcBef>
                <a:spcPct val="20000"/>
              </a:spcBef>
              <a:buClr>
                <a:schemeClr val="accent1"/>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6.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对</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10 jpeg objects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逐个重复</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1-5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步。</a:t>
            </a:r>
          </a:p>
        </p:txBody>
      </p:sp>
      <p:sp>
        <p:nvSpPr>
          <p:cNvPr id="2" name="灯片编号占位符 1">
            <a:extLst>
              <a:ext uri="{FF2B5EF4-FFF2-40B4-BE49-F238E27FC236}">
                <a16:creationId xmlns:a16="http://schemas.microsoft.com/office/drawing/2014/main" id="{3EEBCC9B-BB54-4315-806C-CD45B08A2731}"/>
              </a:ext>
            </a:extLst>
          </p:cNvPr>
          <p:cNvSpPr>
            <a:spLocks noGrp="1"/>
          </p:cNvSpPr>
          <p:nvPr>
            <p:ph type="sldNum" sz="quarter" idx="12"/>
          </p:nvPr>
        </p:nvSpPr>
        <p:spPr/>
        <p:txBody>
          <a:bodyPr/>
          <a:lstStyle/>
          <a:p>
            <a:fld id="{91F2D4EF-46D4-4764-B373-FC59CD1D281E}" type="slidenum">
              <a:rPr lang="zh-CN" altLang="en-US" smtClean="0"/>
              <a:t>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2000"/>
                                        <p:tgtEl>
                                          <p:spTgt spid="18"/>
                                        </p:tgtEl>
                                      </p:cBhvr>
                                    </p:animEffect>
                                  </p:childTnLst>
                                </p:cTn>
                              </p:par>
                              <p:par>
                                <p:cTn id="8" presetID="53" presetClass="entr" presetSubtype="16" fill="hold" grpId="0" nodeType="withEffect">
                                  <p:stCondLst>
                                    <p:cond delay="175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par>
                                <p:cTn id="13" presetID="64" presetClass="path" presetSubtype="0" accel="50000" decel="50000" fill="hold" grpId="0" nodeType="withEffect">
                                  <p:stCondLst>
                                    <p:cond delay="0"/>
                                  </p:stCondLst>
                                  <p:childTnLst>
                                    <p:animMotion origin="layout" path="M 2.70833E-6 4.81481E-6 L 2.70833E-6 -0.48519 " pathEditMode="relative" rAng="0" ptsTypes="AA">
                                      <p:cBhvr>
                                        <p:cTn id="14" dur="1000" fill="hold"/>
                                        <p:tgtEl>
                                          <p:spTgt spid="38"/>
                                        </p:tgtEl>
                                        <p:attrNameLst>
                                          <p:attrName>ppt_x</p:attrName>
                                          <p:attrName>ppt_y</p:attrName>
                                        </p:attrNameLst>
                                      </p:cBhvr>
                                      <p:rCtr x="0" y="-24259"/>
                                    </p:animMotion>
                                  </p:childTnLst>
                                </p:cTn>
                              </p:par>
                              <p:par>
                                <p:cTn id="15" presetID="22" presetClass="entr" presetSubtype="2"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500"/>
                                        <p:tgtEl>
                                          <p:spTgt spid="25"/>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8" grpId="0"/>
      <p:bldP spid="33" grpId="0"/>
      <p:bldP spid="3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899501" cy="1428589"/>
            <a:chOff x="551030" y="-368704"/>
            <a:chExt cx="6899501" cy="1428589"/>
          </a:xfrm>
        </p:grpSpPr>
        <p:grpSp>
          <p:nvGrpSpPr>
            <p:cNvPr id="29" name="组合 28"/>
            <p:cNvGrpSpPr/>
            <p:nvPr/>
          </p:nvGrpSpPr>
          <p:grpSpPr>
            <a:xfrm>
              <a:off x="1201632" y="303925"/>
              <a:ext cx="6248899" cy="687997"/>
              <a:chOff x="1839059" y="967769"/>
              <a:chExt cx="6248899" cy="687997"/>
            </a:xfrm>
          </p:grpSpPr>
          <p:sp>
            <p:nvSpPr>
              <p:cNvPr id="31" name="矩形: 圆角 30"/>
              <p:cNvSpPr/>
              <p:nvPr/>
            </p:nvSpPr>
            <p:spPr>
              <a:xfrm>
                <a:off x="1839059" y="967769"/>
                <a:ext cx="62488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17123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非持久性连接工作机制</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5" name="组合 24"/>
          <p:cNvGrpSpPr/>
          <p:nvPr/>
        </p:nvGrpSpPr>
        <p:grpSpPr>
          <a:xfrm>
            <a:off x="1021625" y="1558554"/>
            <a:ext cx="3533832" cy="476221"/>
            <a:chOff x="1403750" y="3593123"/>
            <a:chExt cx="3533832" cy="476221"/>
          </a:xfrm>
        </p:grpSpPr>
        <p:grpSp>
          <p:nvGrpSpPr>
            <p:cNvPr id="33" name="组合 32"/>
            <p:cNvGrpSpPr/>
            <p:nvPr/>
          </p:nvGrpSpPr>
          <p:grpSpPr>
            <a:xfrm>
              <a:off x="1403750" y="3593123"/>
              <a:ext cx="490436" cy="476221"/>
              <a:chOff x="1403750" y="3593123"/>
              <a:chExt cx="808892" cy="785446"/>
            </a:xfrm>
          </p:grpSpPr>
          <p:sp>
            <p:nvSpPr>
              <p:cNvPr id="35" name="对话气泡: 椭圆形 3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4" name="Text Box 79"/>
            <p:cNvSpPr txBox="1">
              <a:spLocks noChangeArrowheads="1"/>
            </p:cNvSpPr>
            <p:nvPr/>
          </p:nvSpPr>
          <p:spPr bwMode="auto">
            <a:xfrm>
              <a:off x="1985931" y="3593123"/>
              <a:ext cx="295165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取对象需要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RTTs</a:t>
              </a:r>
            </a:p>
          </p:txBody>
        </p:sp>
      </p:grpSp>
      <p:grpSp>
        <p:nvGrpSpPr>
          <p:cNvPr id="37" name="组合 36"/>
          <p:cNvGrpSpPr/>
          <p:nvPr/>
        </p:nvGrpSpPr>
        <p:grpSpPr>
          <a:xfrm>
            <a:off x="1027125" y="3277814"/>
            <a:ext cx="5127372" cy="476221"/>
            <a:chOff x="1403750" y="3593123"/>
            <a:chExt cx="5127372" cy="476221"/>
          </a:xfrm>
        </p:grpSpPr>
        <p:grpSp>
          <p:nvGrpSpPr>
            <p:cNvPr id="39" name="组合 38"/>
            <p:cNvGrpSpPr/>
            <p:nvPr/>
          </p:nvGrpSpPr>
          <p:grpSpPr>
            <a:xfrm>
              <a:off x="1403750" y="3593123"/>
              <a:ext cx="490436" cy="476221"/>
              <a:chOff x="1403750" y="3593123"/>
              <a:chExt cx="808892" cy="785446"/>
            </a:xfrm>
          </p:grpSpPr>
          <p:sp>
            <p:nvSpPr>
              <p:cNvPr id="41" name="对话气泡: 椭圆形 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p:cNvSpPr txBox="1">
              <a:spLocks noChangeArrowheads="1"/>
            </p:cNvSpPr>
            <p:nvPr/>
          </p:nvSpPr>
          <p:spPr bwMode="auto">
            <a:xfrm>
              <a:off x="1985932" y="3593123"/>
              <a:ext cx="454519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总时间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2RTT +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文件传输时间</a:t>
              </a:r>
            </a:p>
          </p:txBody>
        </p:sp>
      </p:grpSp>
      <p:grpSp>
        <p:nvGrpSpPr>
          <p:cNvPr id="43" name="组合 42"/>
          <p:cNvGrpSpPr/>
          <p:nvPr/>
        </p:nvGrpSpPr>
        <p:grpSpPr>
          <a:xfrm>
            <a:off x="1028583" y="4110111"/>
            <a:ext cx="5870096" cy="876330"/>
            <a:chOff x="1403750" y="3593123"/>
            <a:chExt cx="5870096" cy="876330"/>
          </a:xfrm>
        </p:grpSpPr>
        <p:grpSp>
          <p:nvGrpSpPr>
            <p:cNvPr id="44" name="组合 43"/>
            <p:cNvGrpSpPr/>
            <p:nvPr/>
          </p:nvGrpSpPr>
          <p:grpSpPr>
            <a:xfrm>
              <a:off x="1403750" y="3593123"/>
              <a:ext cx="490436" cy="476221"/>
              <a:chOff x="1403750" y="3593123"/>
              <a:chExt cx="808892" cy="785446"/>
            </a:xfrm>
          </p:grpSpPr>
          <p:sp>
            <p:nvSpPr>
              <p:cNvPr id="46" name="对话气泡: 椭圆形 4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5" name="Text Box 79"/>
            <p:cNvSpPr txBox="1">
              <a:spLocks noChangeArrowheads="1"/>
            </p:cNvSpPr>
            <p:nvPr/>
          </p:nvSpPr>
          <p:spPr bwMode="auto">
            <a:xfrm>
              <a:off x="1985932" y="3593123"/>
              <a:ext cx="528791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许多浏览器同时打开多个</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并行的连接</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来改善性能</a:t>
              </a:r>
            </a:p>
          </p:txBody>
        </p:sp>
      </p:grpSp>
      <p:sp>
        <p:nvSpPr>
          <p:cNvPr id="48" name="Text Box 79"/>
          <p:cNvSpPr txBox="1">
            <a:spLocks noChangeArrowheads="1"/>
          </p:cNvSpPr>
          <p:nvPr/>
        </p:nvSpPr>
        <p:spPr bwMode="auto">
          <a:xfrm>
            <a:off x="1222456" y="2169159"/>
            <a:ext cx="2592774"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对象请求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传送</a:t>
            </a:r>
          </a:p>
        </p:txBody>
      </p:sp>
      <p:sp>
        <p:nvSpPr>
          <p:cNvPr id="51" name="Line 17"/>
          <p:cNvSpPr>
            <a:spLocks noChangeShapeType="1"/>
          </p:cNvSpPr>
          <p:nvPr/>
        </p:nvSpPr>
        <p:spPr bwMode="auto">
          <a:xfrm>
            <a:off x="8675069" y="3028455"/>
            <a:ext cx="1684338" cy="39052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Line 18"/>
          <p:cNvSpPr>
            <a:spLocks noChangeShapeType="1"/>
          </p:cNvSpPr>
          <p:nvPr/>
        </p:nvSpPr>
        <p:spPr bwMode="auto">
          <a:xfrm flipH="1">
            <a:off x="8660782" y="3466605"/>
            <a:ext cx="1673225" cy="40322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19"/>
          <p:cNvSpPr>
            <a:spLocks noChangeShapeType="1"/>
          </p:cNvSpPr>
          <p:nvPr/>
        </p:nvSpPr>
        <p:spPr bwMode="auto">
          <a:xfrm>
            <a:off x="8668719" y="3974605"/>
            <a:ext cx="1684338" cy="39052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20"/>
          <p:cNvSpPr>
            <a:spLocks noChangeShapeType="1"/>
          </p:cNvSpPr>
          <p:nvPr/>
        </p:nvSpPr>
        <p:spPr bwMode="auto">
          <a:xfrm flipH="1">
            <a:off x="8684594" y="4457205"/>
            <a:ext cx="1673225" cy="379413"/>
          </a:xfrm>
          <a:prstGeom prst="line">
            <a:avLst/>
          </a:prstGeom>
          <a:noFill/>
          <a:ln w="1270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AutoShape 21"/>
          <p:cNvSpPr/>
          <p:nvPr/>
        </p:nvSpPr>
        <p:spPr bwMode="auto">
          <a:xfrm>
            <a:off x="10399092" y="4319957"/>
            <a:ext cx="74613" cy="228319"/>
          </a:xfrm>
          <a:prstGeom prst="rightBrace">
            <a:avLst>
              <a:gd name="adj1" fmla="val 33156"/>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endParaRPr lang="zh-CN"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22"/>
          <p:cNvSpPr txBox="1">
            <a:spLocks noChangeArrowheads="1"/>
          </p:cNvSpPr>
          <p:nvPr/>
        </p:nvSpPr>
        <p:spPr bwMode="auto">
          <a:xfrm>
            <a:off x="10473060" y="4040068"/>
            <a:ext cx="735462" cy="87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文件</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传输时间</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24"/>
          <p:cNvSpPr txBox="1">
            <a:spLocks noChangeArrowheads="1"/>
          </p:cNvSpPr>
          <p:nvPr/>
        </p:nvSpPr>
        <p:spPr bwMode="auto">
          <a:xfrm>
            <a:off x="7032409" y="2714044"/>
            <a:ext cx="1201010"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建立</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r">
              <a:lnSpc>
                <a:spcPct val="85000"/>
              </a:lnSpc>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AutoShape 25"/>
          <p:cNvSpPr/>
          <p:nvPr/>
        </p:nvSpPr>
        <p:spPr bwMode="auto">
          <a:xfrm>
            <a:off x="8405194" y="3053855"/>
            <a:ext cx="128588" cy="803275"/>
          </a:xfrm>
          <a:prstGeom prst="leftBrace">
            <a:avLst>
              <a:gd name="adj1" fmla="val 52057"/>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buClr>
                <a:schemeClr val="accent2"/>
              </a:buClr>
              <a:buSzPct val="85000"/>
              <a:buFont typeface="ZapfDingbats" pitchFamily="82" charset="2"/>
              <a:buNone/>
            </a:pPr>
            <a:endParaRPr lang="zh-CN"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Text Box 26"/>
          <p:cNvSpPr txBox="1">
            <a:spLocks noChangeArrowheads="1"/>
          </p:cNvSpPr>
          <p:nvPr/>
        </p:nvSpPr>
        <p:spPr bwMode="auto">
          <a:xfrm>
            <a:off x="7787742" y="3264993"/>
            <a:ext cx="93048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RTT</a:t>
            </a:r>
          </a:p>
        </p:txBody>
      </p:sp>
      <p:sp>
        <p:nvSpPr>
          <p:cNvPr id="68" name="Text Box 28"/>
          <p:cNvSpPr txBox="1">
            <a:spLocks noChangeArrowheads="1"/>
          </p:cNvSpPr>
          <p:nvPr/>
        </p:nvSpPr>
        <p:spPr bwMode="auto">
          <a:xfrm>
            <a:off x="7567349" y="3621430"/>
            <a:ext cx="699519"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请求文件</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AutoShape 29"/>
          <p:cNvSpPr/>
          <p:nvPr/>
        </p:nvSpPr>
        <p:spPr bwMode="auto">
          <a:xfrm>
            <a:off x="8411544" y="3963493"/>
            <a:ext cx="128588" cy="803275"/>
          </a:xfrm>
          <a:prstGeom prst="leftBrace">
            <a:avLst>
              <a:gd name="adj1" fmla="val 52057"/>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buClr>
                <a:schemeClr val="accent2"/>
              </a:buClr>
              <a:buSzPct val="85000"/>
              <a:buFont typeface="ZapfDingbats" pitchFamily="82" charset="2"/>
              <a:buNone/>
            </a:pPr>
            <a:endParaRPr lang="zh-CN"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30"/>
          <p:cNvSpPr txBox="1">
            <a:spLocks noChangeArrowheads="1"/>
          </p:cNvSpPr>
          <p:nvPr/>
        </p:nvSpPr>
        <p:spPr bwMode="auto">
          <a:xfrm>
            <a:off x="7787742" y="4187330"/>
            <a:ext cx="93048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RTT</a:t>
            </a:r>
          </a:p>
        </p:txBody>
      </p:sp>
      <p:sp>
        <p:nvSpPr>
          <p:cNvPr id="72" name="Text Box 36"/>
          <p:cNvSpPr txBox="1">
            <a:spLocks noChangeArrowheads="1"/>
          </p:cNvSpPr>
          <p:nvPr/>
        </p:nvSpPr>
        <p:spPr bwMode="auto">
          <a:xfrm>
            <a:off x="7558723" y="4602930"/>
            <a:ext cx="724775"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收到文件</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37"/>
          <p:cNvSpPr txBox="1">
            <a:spLocks noChangeArrowheads="1"/>
          </p:cNvSpPr>
          <p:nvPr/>
        </p:nvSpPr>
        <p:spPr bwMode="auto">
          <a:xfrm>
            <a:off x="8435356" y="5643068"/>
            <a:ext cx="90679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sp>
        <p:nvSpPr>
          <p:cNvPr id="74" name="Text Box 38"/>
          <p:cNvSpPr txBox="1">
            <a:spLocks noChangeArrowheads="1"/>
          </p:cNvSpPr>
          <p:nvPr/>
        </p:nvSpPr>
        <p:spPr bwMode="auto">
          <a:xfrm>
            <a:off x="10113343" y="5625605"/>
            <a:ext cx="906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pic>
        <p:nvPicPr>
          <p:cNvPr id="111" name="图片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4195" y="1758913"/>
            <a:ext cx="1513174" cy="1075867"/>
          </a:xfrm>
          <a:prstGeom prst="rect">
            <a:avLst/>
          </a:prstGeom>
        </p:spPr>
      </p:pic>
      <p:pic>
        <p:nvPicPr>
          <p:cNvPr id="112" name="图片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8222" y="1356231"/>
            <a:ext cx="1423372" cy="1423372"/>
          </a:xfrm>
          <a:prstGeom prst="rect">
            <a:avLst/>
          </a:prstGeom>
        </p:spPr>
      </p:pic>
      <p:cxnSp>
        <p:nvCxnSpPr>
          <p:cNvPr id="3" name="直接连接符 2"/>
          <p:cNvCxnSpPr/>
          <p:nvPr/>
        </p:nvCxnSpPr>
        <p:spPr>
          <a:xfrm>
            <a:off x="8240562" y="3028455"/>
            <a:ext cx="420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8240562" y="3903680"/>
            <a:ext cx="420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240562" y="4887114"/>
            <a:ext cx="420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Line 15"/>
          <p:cNvSpPr>
            <a:spLocks noChangeShapeType="1"/>
          </p:cNvSpPr>
          <p:nvPr/>
        </p:nvSpPr>
        <p:spPr bwMode="auto">
          <a:xfrm>
            <a:off x="8660782" y="2755405"/>
            <a:ext cx="0" cy="2873375"/>
          </a:xfrm>
          <a:prstGeom prst="line">
            <a:avLst/>
          </a:prstGeom>
          <a:noFill/>
          <a:ln w="28575">
            <a:solidFill>
              <a:srgbClr val="009FF6"/>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6"/>
          <p:cNvSpPr>
            <a:spLocks noChangeShapeType="1"/>
          </p:cNvSpPr>
          <p:nvPr/>
        </p:nvSpPr>
        <p:spPr bwMode="auto">
          <a:xfrm>
            <a:off x="10351469" y="2790330"/>
            <a:ext cx="0" cy="2881313"/>
          </a:xfrm>
          <a:prstGeom prst="line">
            <a:avLst/>
          </a:prstGeom>
          <a:noFill/>
          <a:ln w="28575">
            <a:solidFill>
              <a:srgbClr val="009FF6"/>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29836583-43EF-4CFF-B7E0-9C0A27EFE8B6}"/>
              </a:ext>
            </a:extLst>
          </p:cNvPr>
          <p:cNvSpPr>
            <a:spLocks noGrp="1"/>
          </p:cNvSpPr>
          <p:nvPr>
            <p:ph type="sldNum" sz="quarter" idx="12"/>
          </p:nvPr>
        </p:nvSpPr>
        <p:spPr/>
        <p:txBody>
          <a:bodyPr/>
          <a:lstStyle/>
          <a:p>
            <a:fld id="{91F2D4EF-46D4-4764-B373-FC59CD1D281E}" type="slidenum">
              <a:rPr lang="zh-CN" altLang="en-US" smtClean="0"/>
              <a:t>51</a:t>
            </a:fld>
            <a:endParaRPr lang="zh-CN" altLang="en-US"/>
          </a:p>
        </p:txBody>
      </p:sp>
      <p:sp>
        <p:nvSpPr>
          <p:cNvPr id="57" name="TextBox 37">
            <a:extLst>
              <a:ext uri="{FF2B5EF4-FFF2-40B4-BE49-F238E27FC236}">
                <a16:creationId xmlns:a16="http://schemas.microsoft.com/office/drawing/2014/main" id="{7B1EEA24-9A83-41DA-B946-77DD69C46068}"/>
              </a:ext>
            </a:extLst>
          </p:cNvPr>
          <p:cNvSpPr txBox="1">
            <a:spLocks noChangeArrowheads="1"/>
          </p:cNvSpPr>
          <p:nvPr/>
        </p:nvSpPr>
        <p:spPr bwMode="auto">
          <a:xfrm>
            <a:off x="96241" y="5788852"/>
            <a:ext cx="6802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楷体" panose="02010609060101010101" pitchFamily="49" charset="-122"/>
                <a:ea typeface="楷体" panose="02010609060101010101" pitchFamily="49" charset="-122"/>
              </a:rPr>
              <a:t>如果忽略文件传输时间，</a:t>
            </a:r>
            <a:r>
              <a:rPr lang="en-US" altLang="zh-CN" sz="2400" dirty="0">
                <a:latin typeface="楷体" panose="02010609060101010101" pitchFamily="49" charset="-122"/>
                <a:ea typeface="楷体" panose="02010609060101010101" pitchFamily="49" charset="-122"/>
              </a:rPr>
              <a:t>11</a:t>
            </a:r>
            <a:r>
              <a:rPr lang="zh-CN" altLang="en-US" sz="2400" dirty="0">
                <a:latin typeface="楷体" panose="02010609060101010101" pitchFamily="49" charset="-122"/>
                <a:ea typeface="楷体" panose="02010609060101010101" pitchFamily="49" charset="-122"/>
              </a:rPr>
              <a:t>个对象一共需要</a:t>
            </a:r>
            <a:r>
              <a:rPr lang="en-US" altLang="zh-CN" sz="2400" dirty="0">
                <a:latin typeface="楷体" panose="02010609060101010101" pitchFamily="49" charset="-122"/>
                <a:ea typeface="楷体" panose="02010609060101010101" pitchFamily="49" charset="-122"/>
              </a:rPr>
              <a:t>22RTT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par>
                                <p:cTn id="12" presetID="10" presetClass="entr" presetSubtype="0" fill="hold" nodeType="with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500"/>
                                        <p:tgtEl>
                                          <p:spTgt spid="112"/>
                                        </p:tgtEl>
                                      </p:cBhvr>
                                    </p:animEffect>
                                  </p:childTnLst>
                                </p:cTn>
                              </p:par>
                            </p:childTnLst>
                          </p:cTn>
                        </p:par>
                        <p:par>
                          <p:cTn id="15" fill="hold">
                            <p:stCondLst>
                              <p:cond delay="750"/>
                            </p:stCondLst>
                            <p:childTnLst>
                              <p:par>
                                <p:cTn id="16" presetID="22" presetClass="entr" presetSubtype="1"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up)">
                                      <p:cBhvr>
                                        <p:cTn id="21" dur="500"/>
                                        <p:tgtEl>
                                          <p:spTgt spid="50"/>
                                        </p:tgtEl>
                                      </p:cBhvr>
                                    </p:animEffect>
                                  </p:childTnLst>
                                </p:cTn>
                              </p:par>
                            </p:childTnLst>
                          </p:cTn>
                        </p:par>
                        <p:par>
                          <p:cTn id="22" fill="hold">
                            <p:stCondLst>
                              <p:cond delay="1250"/>
                            </p:stCondLst>
                            <p:childTnLst>
                              <p:par>
                                <p:cTn id="23" presetID="53" presetClass="entr" presetSubtype="16"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fltVal val="0"/>
                                          </p:val>
                                        </p:tav>
                                        <p:tav tm="100000">
                                          <p:val>
                                            <p:strVal val="#ppt_w"/>
                                          </p:val>
                                        </p:tav>
                                      </p:tavLst>
                                    </p:anim>
                                    <p:anim calcmode="lin" valueType="num">
                                      <p:cBhvr>
                                        <p:cTn id="26" dur="500" fill="hold"/>
                                        <p:tgtEl>
                                          <p:spTgt spid="73"/>
                                        </p:tgtEl>
                                        <p:attrNameLst>
                                          <p:attrName>ppt_h</p:attrName>
                                        </p:attrNameLst>
                                      </p:cBhvr>
                                      <p:tavLst>
                                        <p:tav tm="0">
                                          <p:val>
                                            <p:fltVal val="0"/>
                                          </p:val>
                                        </p:tav>
                                        <p:tav tm="100000">
                                          <p:val>
                                            <p:strVal val="#ppt_h"/>
                                          </p:val>
                                        </p:tav>
                                      </p:tavLst>
                                    </p:anim>
                                    <p:animEffect transition="in" filter="fade">
                                      <p:cBhvr>
                                        <p:cTn id="27" dur="500"/>
                                        <p:tgtEl>
                                          <p:spTgt spid="7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animEffect transition="in" filter="fade">
                                      <p:cBhvr>
                                        <p:cTn id="32" dur="500"/>
                                        <p:tgtEl>
                                          <p:spTgt spid="74"/>
                                        </p:tgtEl>
                                      </p:cBhvr>
                                    </p:animEffect>
                                  </p:childTnLst>
                                </p:cTn>
                              </p:par>
                            </p:childTnLst>
                          </p:cTn>
                        </p:par>
                        <p:par>
                          <p:cTn id="33" fill="hold">
                            <p:stCondLst>
                              <p:cond delay="1750"/>
                            </p:stCondLst>
                            <p:childTnLst>
                              <p:par>
                                <p:cTn id="34" presetID="53" presetClass="entr" presetSubtype="16"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Effect transition="in" filter="fade">
                                      <p:cBhvr>
                                        <p:cTn id="38" dur="500"/>
                                        <p:tgtEl>
                                          <p:spTgt spid="58"/>
                                        </p:tgtEl>
                                      </p:cBhvr>
                                    </p:animEffect>
                                  </p:childTnLst>
                                </p:cTn>
                              </p:par>
                            </p:childTnLst>
                          </p:cTn>
                        </p:par>
                        <p:par>
                          <p:cTn id="39" fill="hold">
                            <p:stCondLst>
                              <p:cond delay="225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2750"/>
                            </p:stCondLst>
                            <p:childTnLst>
                              <p:par>
                                <p:cTn id="44" presetID="22" presetClass="entr" presetSubtype="8"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3250"/>
                            </p:stCondLst>
                            <p:childTnLst>
                              <p:par>
                                <p:cTn id="48" presetID="22" presetClass="entr" presetSubtype="2" fill="hold" grpId="0"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par>
                          <p:cTn id="51" fill="hold">
                            <p:stCondLst>
                              <p:cond delay="3750"/>
                            </p:stCondLst>
                            <p:childTnLst>
                              <p:par>
                                <p:cTn id="52" presetID="53" presetClass="entr" presetSubtype="16" fill="hold" grpId="0" nodeType="after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p:cTn id="54" dur="500" fill="hold"/>
                                        <p:tgtEl>
                                          <p:spTgt spid="68"/>
                                        </p:tgtEl>
                                        <p:attrNameLst>
                                          <p:attrName>ppt_w</p:attrName>
                                        </p:attrNameLst>
                                      </p:cBhvr>
                                      <p:tavLst>
                                        <p:tav tm="0">
                                          <p:val>
                                            <p:fltVal val="0"/>
                                          </p:val>
                                        </p:tav>
                                        <p:tav tm="100000">
                                          <p:val>
                                            <p:strVal val="#ppt_w"/>
                                          </p:val>
                                        </p:tav>
                                      </p:tavLst>
                                    </p:anim>
                                    <p:anim calcmode="lin" valueType="num">
                                      <p:cBhvr>
                                        <p:cTn id="55" dur="500" fill="hold"/>
                                        <p:tgtEl>
                                          <p:spTgt spid="68"/>
                                        </p:tgtEl>
                                        <p:attrNameLst>
                                          <p:attrName>ppt_h</p:attrName>
                                        </p:attrNameLst>
                                      </p:cBhvr>
                                      <p:tavLst>
                                        <p:tav tm="0">
                                          <p:val>
                                            <p:fltVal val="0"/>
                                          </p:val>
                                        </p:tav>
                                        <p:tav tm="100000">
                                          <p:val>
                                            <p:strVal val="#ppt_h"/>
                                          </p:val>
                                        </p:tav>
                                      </p:tavLst>
                                    </p:anim>
                                    <p:animEffect transition="in" filter="fade">
                                      <p:cBhvr>
                                        <p:cTn id="56" dur="500"/>
                                        <p:tgtEl>
                                          <p:spTgt spid="68"/>
                                        </p:tgtEl>
                                      </p:cBhvr>
                                    </p:animEffect>
                                  </p:childTnLst>
                                </p:cTn>
                              </p:par>
                            </p:childTnLst>
                          </p:cTn>
                        </p:par>
                        <p:par>
                          <p:cTn id="57" fill="hold">
                            <p:stCondLst>
                              <p:cond delay="4250"/>
                            </p:stCondLst>
                            <p:childTnLst>
                              <p:par>
                                <p:cTn id="58" presetID="22" presetClass="entr" presetSubtype="8" fill="hold" nodeType="afterEffect">
                                  <p:stCondLst>
                                    <p:cond delay="0"/>
                                  </p:stCondLst>
                                  <p:childTnLst>
                                    <p:set>
                                      <p:cBhvr>
                                        <p:cTn id="59" dur="1" fill="hold">
                                          <p:stCondLst>
                                            <p:cond delay="0"/>
                                          </p:stCondLst>
                                        </p:cTn>
                                        <p:tgtEl>
                                          <p:spTgt spid="113"/>
                                        </p:tgtEl>
                                        <p:attrNameLst>
                                          <p:attrName>style.visibility</p:attrName>
                                        </p:attrNameLst>
                                      </p:cBhvr>
                                      <p:to>
                                        <p:strVal val="visible"/>
                                      </p:to>
                                    </p:set>
                                    <p:animEffect transition="in" filter="wipe(left)">
                                      <p:cBhvr>
                                        <p:cTn id="60" dur="500"/>
                                        <p:tgtEl>
                                          <p:spTgt spid="113"/>
                                        </p:tgtEl>
                                      </p:cBhvr>
                                    </p:animEffect>
                                  </p:childTnLst>
                                </p:cTn>
                              </p:par>
                            </p:childTnLst>
                          </p:cTn>
                        </p:par>
                        <p:par>
                          <p:cTn id="61" fill="hold">
                            <p:stCondLst>
                              <p:cond delay="4750"/>
                            </p:stCondLst>
                            <p:childTnLst>
                              <p:par>
                                <p:cTn id="62" presetID="22" presetClass="entr" presetSubtype="8"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childTnLst>
                          </p:cTn>
                        </p:par>
                        <p:par>
                          <p:cTn id="65" fill="hold">
                            <p:stCondLst>
                              <p:cond delay="5250"/>
                            </p:stCondLst>
                            <p:childTnLst>
                              <p:par>
                                <p:cTn id="66" presetID="22" presetClass="entr" presetSubtype="2"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right)">
                                      <p:cBhvr>
                                        <p:cTn id="68" dur="500"/>
                                        <p:tgtEl>
                                          <p:spTgt spid="54"/>
                                        </p:tgtEl>
                                      </p:cBhvr>
                                    </p:animEffect>
                                  </p:childTnLst>
                                </p:cTn>
                              </p:par>
                            </p:childTnLst>
                          </p:cTn>
                        </p:par>
                        <p:par>
                          <p:cTn id="69" fill="hold">
                            <p:stCondLst>
                              <p:cond delay="5750"/>
                            </p:stCondLst>
                            <p:childTnLst>
                              <p:par>
                                <p:cTn id="70" presetID="53" presetClass="entr" presetSubtype="16" fill="hold" grpId="0" nodeType="afterEffect">
                                  <p:stCondLst>
                                    <p:cond delay="0"/>
                                  </p:stCondLst>
                                  <p:childTnLst>
                                    <p:set>
                                      <p:cBhvr>
                                        <p:cTn id="71" dur="1" fill="hold">
                                          <p:stCondLst>
                                            <p:cond delay="0"/>
                                          </p:stCondLst>
                                        </p:cTn>
                                        <p:tgtEl>
                                          <p:spTgt spid="72"/>
                                        </p:tgtEl>
                                        <p:attrNameLst>
                                          <p:attrName>style.visibility</p:attrName>
                                        </p:attrNameLst>
                                      </p:cBhvr>
                                      <p:to>
                                        <p:strVal val="visible"/>
                                      </p:to>
                                    </p:set>
                                    <p:anim calcmode="lin" valueType="num">
                                      <p:cBhvr>
                                        <p:cTn id="72" dur="500" fill="hold"/>
                                        <p:tgtEl>
                                          <p:spTgt spid="72"/>
                                        </p:tgtEl>
                                        <p:attrNameLst>
                                          <p:attrName>ppt_w</p:attrName>
                                        </p:attrNameLst>
                                      </p:cBhvr>
                                      <p:tavLst>
                                        <p:tav tm="0">
                                          <p:val>
                                            <p:fltVal val="0"/>
                                          </p:val>
                                        </p:tav>
                                        <p:tav tm="100000">
                                          <p:val>
                                            <p:strVal val="#ppt_w"/>
                                          </p:val>
                                        </p:tav>
                                      </p:tavLst>
                                    </p:anim>
                                    <p:anim calcmode="lin" valueType="num">
                                      <p:cBhvr>
                                        <p:cTn id="73" dur="500" fill="hold"/>
                                        <p:tgtEl>
                                          <p:spTgt spid="72"/>
                                        </p:tgtEl>
                                        <p:attrNameLst>
                                          <p:attrName>ppt_h</p:attrName>
                                        </p:attrNameLst>
                                      </p:cBhvr>
                                      <p:tavLst>
                                        <p:tav tm="0">
                                          <p:val>
                                            <p:fltVal val="0"/>
                                          </p:val>
                                        </p:tav>
                                        <p:tav tm="100000">
                                          <p:val>
                                            <p:strVal val="#ppt_h"/>
                                          </p:val>
                                        </p:tav>
                                      </p:tavLst>
                                    </p:anim>
                                    <p:animEffect transition="in" filter="fade">
                                      <p:cBhvr>
                                        <p:cTn id="74" dur="500"/>
                                        <p:tgtEl>
                                          <p:spTgt spid="72"/>
                                        </p:tgtEl>
                                      </p:cBhvr>
                                    </p:animEffect>
                                  </p:childTnLst>
                                </p:cTn>
                              </p:par>
                            </p:childTnLst>
                          </p:cTn>
                        </p:par>
                        <p:par>
                          <p:cTn id="75" fill="hold">
                            <p:stCondLst>
                              <p:cond delay="6250"/>
                            </p:stCondLst>
                            <p:childTnLst>
                              <p:par>
                                <p:cTn id="76" presetID="22" presetClass="entr" presetSubtype="8" fill="hold" nodeType="after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wipe(left)">
                                      <p:cBhvr>
                                        <p:cTn id="78" dur="500"/>
                                        <p:tgtEl>
                                          <p:spTgt spid="114"/>
                                        </p:tgtEl>
                                      </p:cBhvr>
                                    </p:animEffect>
                                  </p:childTnLst>
                                </p:cTn>
                              </p:par>
                            </p:childTnLst>
                          </p:cTn>
                        </p:par>
                        <p:par>
                          <p:cTn id="79" fill="hold">
                            <p:stCondLst>
                              <p:cond delay="6750"/>
                            </p:stCondLst>
                            <p:childTnLst>
                              <p:par>
                                <p:cTn id="80" presetID="16" presetClass="entr" presetSubtype="42"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barn(outHorizontal)">
                                      <p:cBhvr>
                                        <p:cTn id="82" dur="500"/>
                                        <p:tgtEl>
                                          <p:spTgt spid="65"/>
                                        </p:tgtEl>
                                      </p:cBhvr>
                                    </p:animEffect>
                                  </p:childTnLst>
                                </p:cTn>
                              </p:par>
                            </p:childTnLst>
                          </p:cTn>
                        </p:par>
                        <p:par>
                          <p:cTn id="83" fill="hold">
                            <p:stCondLst>
                              <p:cond delay="7250"/>
                            </p:stCondLst>
                            <p:childTnLst>
                              <p:par>
                                <p:cTn id="84" presetID="53" presetClass="entr" presetSubtype="16" fill="hold" grpId="0" nodeType="after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par>
                          <p:cTn id="89" fill="hold">
                            <p:stCondLst>
                              <p:cond delay="7750"/>
                            </p:stCondLst>
                            <p:childTnLst>
                              <p:par>
                                <p:cTn id="90" presetID="16" presetClass="entr" presetSubtype="42" fill="hold" grpId="0" nodeType="after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barn(outHorizontal)">
                                      <p:cBhvr>
                                        <p:cTn id="92" dur="500"/>
                                        <p:tgtEl>
                                          <p:spTgt spid="69"/>
                                        </p:tgtEl>
                                      </p:cBhvr>
                                    </p:animEffect>
                                  </p:childTnLst>
                                </p:cTn>
                              </p:par>
                            </p:childTnLst>
                          </p:cTn>
                        </p:par>
                        <p:par>
                          <p:cTn id="93" fill="hold">
                            <p:stCondLst>
                              <p:cond delay="8250"/>
                            </p:stCondLst>
                            <p:childTnLst>
                              <p:par>
                                <p:cTn id="94" presetID="53" presetClass="entr" presetSubtype="16" fill="hold" grpId="0" nodeType="afterEffect">
                                  <p:stCondLst>
                                    <p:cond delay="0"/>
                                  </p:stCondLst>
                                  <p:childTnLst>
                                    <p:set>
                                      <p:cBhvr>
                                        <p:cTn id="95" dur="1" fill="hold">
                                          <p:stCondLst>
                                            <p:cond delay="0"/>
                                          </p:stCondLst>
                                        </p:cTn>
                                        <p:tgtEl>
                                          <p:spTgt spid="70"/>
                                        </p:tgtEl>
                                        <p:attrNameLst>
                                          <p:attrName>style.visibility</p:attrName>
                                        </p:attrNameLst>
                                      </p:cBhvr>
                                      <p:to>
                                        <p:strVal val="visible"/>
                                      </p:to>
                                    </p:set>
                                    <p:anim calcmode="lin" valueType="num">
                                      <p:cBhvr>
                                        <p:cTn id="96" dur="500" fill="hold"/>
                                        <p:tgtEl>
                                          <p:spTgt spid="70"/>
                                        </p:tgtEl>
                                        <p:attrNameLst>
                                          <p:attrName>ppt_w</p:attrName>
                                        </p:attrNameLst>
                                      </p:cBhvr>
                                      <p:tavLst>
                                        <p:tav tm="0">
                                          <p:val>
                                            <p:fltVal val="0"/>
                                          </p:val>
                                        </p:tav>
                                        <p:tav tm="100000">
                                          <p:val>
                                            <p:strVal val="#ppt_w"/>
                                          </p:val>
                                        </p:tav>
                                      </p:tavLst>
                                    </p:anim>
                                    <p:anim calcmode="lin" valueType="num">
                                      <p:cBhvr>
                                        <p:cTn id="97" dur="500" fill="hold"/>
                                        <p:tgtEl>
                                          <p:spTgt spid="70"/>
                                        </p:tgtEl>
                                        <p:attrNameLst>
                                          <p:attrName>ppt_h</p:attrName>
                                        </p:attrNameLst>
                                      </p:cBhvr>
                                      <p:tavLst>
                                        <p:tav tm="0">
                                          <p:val>
                                            <p:fltVal val="0"/>
                                          </p:val>
                                        </p:tav>
                                        <p:tav tm="100000">
                                          <p:val>
                                            <p:strVal val="#ppt_h"/>
                                          </p:val>
                                        </p:tav>
                                      </p:tavLst>
                                    </p:anim>
                                    <p:animEffect transition="in" filter="fade">
                                      <p:cBhvr>
                                        <p:cTn id="98" dur="500"/>
                                        <p:tgtEl>
                                          <p:spTgt spid="70"/>
                                        </p:tgtEl>
                                      </p:cBhvr>
                                    </p:animEffect>
                                  </p:childTnLst>
                                </p:cTn>
                              </p:par>
                            </p:childTnLst>
                          </p:cTn>
                        </p:par>
                        <p:par>
                          <p:cTn id="99" fill="hold">
                            <p:stCondLst>
                              <p:cond delay="8750"/>
                            </p:stCondLst>
                            <p:childTnLst>
                              <p:par>
                                <p:cTn id="100" presetID="16" presetClass="entr" presetSubtype="42" fill="hold" grpId="0" nodeType="after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barn(outHorizontal)">
                                      <p:cBhvr>
                                        <p:cTn id="102" dur="500"/>
                                        <p:tgtEl>
                                          <p:spTgt spid="55"/>
                                        </p:tgtEl>
                                      </p:cBhvr>
                                    </p:animEffect>
                                  </p:childTnLst>
                                </p:cTn>
                              </p:par>
                            </p:childTnLst>
                          </p:cTn>
                        </p:par>
                        <p:par>
                          <p:cTn id="103" fill="hold">
                            <p:stCondLst>
                              <p:cond delay="9250"/>
                            </p:stCondLst>
                            <p:childTnLst>
                              <p:par>
                                <p:cTn id="104" presetID="53" presetClass="entr" presetSubtype="16"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p:cTn id="106" dur="500" fill="hold"/>
                                        <p:tgtEl>
                                          <p:spTgt spid="56"/>
                                        </p:tgtEl>
                                        <p:attrNameLst>
                                          <p:attrName>ppt_w</p:attrName>
                                        </p:attrNameLst>
                                      </p:cBhvr>
                                      <p:tavLst>
                                        <p:tav tm="0">
                                          <p:val>
                                            <p:fltVal val="0"/>
                                          </p:val>
                                        </p:tav>
                                        <p:tav tm="100000">
                                          <p:val>
                                            <p:strVal val="#ppt_w"/>
                                          </p:val>
                                        </p:tav>
                                      </p:tavLst>
                                    </p:anim>
                                    <p:anim calcmode="lin" valueType="num">
                                      <p:cBhvr>
                                        <p:cTn id="107" dur="500" fill="hold"/>
                                        <p:tgtEl>
                                          <p:spTgt spid="56"/>
                                        </p:tgtEl>
                                        <p:attrNameLst>
                                          <p:attrName>ppt_h</p:attrName>
                                        </p:attrNameLst>
                                      </p:cBhvr>
                                      <p:tavLst>
                                        <p:tav tm="0">
                                          <p:val>
                                            <p:fltVal val="0"/>
                                          </p:val>
                                        </p:tav>
                                        <p:tav tm="100000">
                                          <p:val>
                                            <p:strVal val="#ppt_h"/>
                                          </p:val>
                                        </p:tav>
                                      </p:tavLst>
                                    </p:anim>
                                    <p:animEffect transition="in" filter="fade">
                                      <p:cBhvr>
                                        <p:cTn id="108" dur="500"/>
                                        <p:tgtEl>
                                          <p:spTgt spid="56"/>
                                        </p:tgtEl>
                                      </p:cBhvr>
                                    </p:animEffect>
                                  </p:childTnLst>
                                </p:cTn>
                              </p:par>
                            </p:childTnLst>
                          </p:cTn>
                        </p:par>
                      </p:childTnLst>
                    </p:cTn>
                  </p:par>
                  <p:par>
                    <p:cTn id="109" fill="hold">
                      <p:stCondLst>
                        <p:cond delay="indefinite"/>
                      </p:stCondLst>
                      <p:childTnLst>
                        <p:par>
                          <p:cTn id="110" fill="hold">
                            <p:stCondLst>
                              <p:cond delay="0"/>
                            </p:stCondLst>
                            <p:childTnLst>
                              <p:par>
                                <p:cTn id="111" presetID="26" presetClass="emph" presetSubtype="0" repeatCount="2000" fill="hold" grpId="1" nodeType="clickEffect">
                                  <p:stCondLst>
                                    <p:cond delay="0"/>
                                  </p:stCondLst>
                                  <p:childTnLst>
                                    <p:animEffect transition="out" filter="fade">
                                      <p:cBhvr>
                                        <p:cTn id="112" dur="500" tmFilter="0, 0; .2, .5; .8, .5; 1, 0"/>
                                        <p:tgtEl>
                                          <p:spTgt spid="51"/>
                                        </p:tgtEl>
                                      </p:cBhvr>
                                    </p:animEffect>
                                    <p:animScale>
                                      <p:cBhvr>
                                        <p:cTn id="113" dur="250" autoRev="1" fill="hold"/>
                                        <p:tgtEl>
                                          <p:spTgt spid="51"/>
                                        </p:tgtEl>
                                      </p:cBhvr>
                                      <p:by x="105000" y="105000"/>
                                    </p:animScale>
                                  </p:childTnLst>
                                </p:cTn>
                              </p:par>
                              <p:par>
                                <p:cTn id="114" presetID="26" presetClass="emph" presetSubtype="0" repeatCount="2000" fill="hold" grpId="1" nodeType="withEffect">
                                  <p:stCondLst>
                                    <p:cond delay="0"/>
                                  </p:stCondLst>
                                  <p:childTnLst>
                                    <p:animEffect transition="out" filter="fade">
                                      <p:cBhvr>
                                        <p:cTn id="115" dur="500" tmFilter="0, 0; .2, .5; .8, .5; 1, 0"/>
                                        <p:tgtEl>
                                          <p:spTgt spid="52"/>
                                        </p:tgtEl>
                                      </p:cBhvr>
                                    </p:animEffect>
                                    <p:animScale>
                                      <p:cBhvr>
                                        <p:cTn id="116" dur="250" autoRev="1" fill="hold"/>
                                        <p:tgtEl>
                                          <p:spTgt spid="52"/>
                                        </p:tgtEl>
                                      </p:cBhvr>
                                      <p:by x="105000" y="105000"/>
                                    </p:animScale>
                                  </p:childTnLst>
                                </p:cTn>
                              </p:par>
                            </p:childTnLst>
                          </p:cTn>
                        </p:par>
                        <p:par>
                          <p:cTn id="117" fill="hold">
                            <p:stCondLst>
                              <p:cond delay="1000"/>
                            </p:stCondLst>
                            <p:childTnLst>
                              <p:par>
                                <p:cTn id="118" presetID="22" presetClass="entr" presetSubtype="8" fill="hold" nodeType="after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wipe(left)">
                                      <p:cBhvr>
                                        <p:cTn id="120" dur="500"/>
                                        <p:tgtEl>
                                          <p:spTgt spid="25"/>
                                        </p:tgtEl>
                                      </p:cBhvr>
                                    </p:animEffect>
                                  </p:childTnLst>
                                </p:cTn>
                              </p:par>
                            </p:childTnLst>
                          </p:cTn>
                        </p:par>
                        <p:par>
                          <p:cTn id="121" fill="hold">
                            <p:stCondLst>
                              <p:cond delay="1500"/>
                            </p:stCondLst>
                            <p:childTnLst>
                              <p:par>
                                <p:cTn id="122" presetID="22" presetClass="entr" presetSubtype="8" fill="hold" grpId="0" nodeType="afterEffect">
                                  <p:stCondLst>
                                    <p:cond delay="0"/>
                                  </p:stCondLst>
                                  <p:childTnLst>
                                    <p:set>
                                      <p:cBhvr>
                                        <p:cTn id="123" dur="1" fill="hold">
                                          <p:stCondLst>
                                            <p:cond delay="0"/>
                                          </p:stCondLst>
                                        </p:cTn>
                                        <p:tgtEl>
                                          <p:spTgt spid="48">
                                            <p:txEl>
                                              <p:pRg st="0" end="0"/>
                                            </p:txEl>
                                          </p:spTgt>
                                        </p:tgtEl>
                                        <p:attrNameLst>
                                          <p:attrName>style.visibility</p:attrName>
                                        </p:attrNameLst>
                                      </p:cBhvr>
                                      <p:to>
                                        <p:strVal val="visible"/>
                                      </p:to>
                                    </p:set>
                                    <p:animEffect transition="in" filter="wipe(left)">
                                      <p:cBhvr>
                                        <p:cTn id="124" dur="500"/>
                                        <p:tgtEl>
                                          <p:spTgt spid="48">
                                            <p:txEl>
                                              <p:pRg st="0" end="0"/>
                                            </p:txEl>
                                          </p:spTgt>
                                        </p:tgtEl>
                                      </p:cBhvr>
                                    </p:animEffect>
                                  </p:childTnLst>
                                </p:cTn>
                              </p:par>
                            </p:childTnLst>
                          </p:cTn>
                        </p:par>
                        <p:par>
                          <p:cTn id="125" fill="hold">
                            <p:stCondLst>
                              <p:cond delay="2000"/>
                            </p:stCondLst>
                            <p:childTnLst>
                              <p:par>
                                <p:cTn id="126" presetID="22" presetClass="entr" presetSubtype="8" fill="hold" grpId="0" nodeType="afterEffect">
                                  <p:stCondLst>
                                    <p:cond delay="0"/>
                                  </p:stCondLst>
                                  <p:childTnLst>
                                    <p:set>
                                      <p:cBhvr>
                                        <p:cTn id="127" dur="1" fill="hold">
                                          <p:stCondLst>
                                            <p:cond delay="0"/>
                                          </p:stCondLst>
                                        </p:cTn>
                                        <p:tgtEl>
                                          <p:spTgt spid="48">
                                            <p:txEl>
                                              <p:pRg st="1" end="1"/>
                                            </p:txEl>
                                          </p:spTgt>
                                        </p:tgtEl>
                                        <p:attrNameLst>
                                          <p:attrName>style.visibility</p:attrName>
                                        </p:attrNameLst>
                                      </p:cBhvr>
                                      <p:to>
                                        <p:strVal val="visible"/>
                                      </p:to>
                                    </p:set>
                                    <p:animEffect transition="in" filter="wipe(left)">
                                      <p:cBhvr>
                                        <p:cTn id="128" dur="500"/>
                                        <p:tgtEl>
                                          <p:spTgt spid="48">
                                            <p:txEl>
                                              <p:pRg st="1" end="1"/>
                                            </p:txEl>
                                          </p:spTgt>
                                        </p:tgtEl>
                                      </p:cBhvr>
                                    </p:animEffect>
                                  </p:childTnLst>
                                </p:cTn>
                              </p:par>
                            </p:childTnLst>
                          </p:cTn>
                        </p:par>
                        <p:par>
                          <p:cTn id="129" fill="hold">
                            <p:stCondLst>
                              <p:cond delay="2500"/>
                            </p:stCondLst>
                            <p:childTnLst>
                              <p:par>
                                <p:cTn id="130" presetID="22" presetClass="entr" presetSubtype="8" fill="hold" nodeType="after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wipe(left)">
                                      <p:cBhvr>
                                        <p:cTn id="132" dur="500"/>
                                        <p:tgtEl>
                                          <p:spTgt spid="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3"/>
                                        </p:tgtEl>
                                        <p:attrNameLst>
                                          <p:attrName>style.visibility</p:attrName>
                                        </p:attrNameLst>
                                      </p:cBhvr>
                                      <p:to>
                                        <p:strVal val="visible"/>
                                      </p:to>
                                    </p:set>
                                    <p:animEffect transition="in" filter="wipe(left)">
                                      <p:cBhvr>
                                        <p:cTn id="1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51" grpId="0" animBg="1"/>
      <p:bldP spid="51" grpId="1" animBg="1"/>
      <p:bldP spid="52" grpId="0" animBg="1"/>
      <p:bldP spid="52" grpId="1" animBg="1"/>
      <p:bldP spid="53" grpId="0" animBg="1"/>
      <p:bldP spid="54" grpId="0" animBg="1"/>
      <p:bldP spid="55" grpId="0" animBg="1"/>
      <p:bldP spid="56" grpId="0"/>
      <p:bldP spid="58" grpId="0"/>
      <p:bldP spid="65" grpId="0" animBg="1"/>
      <p:bldP spid="66" grpId="0"/>
      <p:bldP spid="68" grpId="0"/>
      <p:bldP spid="69" grpId="0" animBg="1"/>
      <p:bldP spid="70" grpId="0"/>
      <p:bldP spid="72" grpId="0"/>
      <p:bldP spid="73" grpId="0"/>
      <p:bldP spid="74" grpId="0"/>
      <p:bldP spid="49" grpId="0" animBg="1"/>
      <p:bldP spid="5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610475" cy="1428589"/>
            <a:chOff x="551030" y="-368704"/>
            <a:chExt cx="7610475" cy="1428589"/>
          </a:xfrm>
        </p:grpSpPr>
        <p:grpSp>
          <p:nvGrpSpPr>
            <p:cNvPr id="29" name="组合 28"/>
            <p:cNvGrpSpPr/>
            <p:nvPr/>
          </p:nvGrpSpPr>
          <p:grpSpPr>
            <a:xfrm>
              <a:off x="1201632" y="303925"/>
              <a:ext cx="6959873" cy="687997"/>
              <a:chOff x="1839059" y="967769"/>
              <a:chExt cx="6959873" cy="687997"/>
            </a:xfrm>
          </p:grpSpPr>
          <p:sp>
            <p:nvSpPr>
              <p:cNvPr id="31" name="矩形: 圆角 30"/>
              <p:cNvSpPr/>
              <p:nvPr/>
            </p:nvSpPr>
            <p:spPr>
              <a:xfrm>
                <a:off x="1839059"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60128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HTTP1.1</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引入的新传输模式</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7" name="组合 56"/>
          <p:cNvGrpSpPr/>
          <p:nvPr/>
        </p:nvGrpSpPr>
        <p:grpSpPr>
          <a:xfrm>
            <a:off x="939001" y="1514687"/>
            <a:ext cx="3387851" cy="526732"/>
            <a:chOff x="722008" y="1303131"/>
            <a:chExt cx="3234820" cy="502940"/>
          </a:xfrm>
        </p:grpSpPr>
        <p:sp>
          <p:nvSpPr>
            <p:cNvPr id="59" name="流程图: 手动输入 6"/>
            <p:cNvSpPr/>
            <p:nvPr/>
          </p:nvSpPr>
          <p:spPr>
            <a:xfrm rot="5400000" flipV="1">
              <a:off x="2234783" y="60355"/>
              <a:ext cx="475861" cy="29682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60" name="组合 59"/>
            <p:cNvGrpSpPr/>
            <p:nvPr/>
          </p:nvGrpSpPr>
          <p:grpSpPr>
            <a:xfrm>
              <a:off x="722008" y="1303131"/>
              <a:ext cx="546594" cy="475865"/>
              <a:chOff x="708742" y="1296102"/>
              <a:chExt cx="454744" cy="283828"/>
            </a:xfrm>
          </p:grpSpPr>
          <p:sp>
            <p:nvSpPr>
              <p:cNvPr id="62" name="平行四边形 6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3" name="平行四边形 6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1" name="Text Box 79"/>
            <p:cNvSpPr txBox="1">
              <a:spLocks noChangeArrowheads="1"/>
            </p:cNvSpPr>
            <p:nvPr/>
          </p:nvSpPr>
          <p:spPr bwMode="auto">
            <a:xfrm>
              <a:off x="1351236" y="1335871"/>
              <a:ext cx="225299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持久连接</a:t>
              </a:r>
            </a:p>
          </p:txBody>
        </p:sp>
      </p:grpSp>
      <p:sp>
        <p:nvSpPr>
          <p:cNvPr id="64" name="Text Box 79"/>
          <p:cNvSpPr txBox="1">
            <a:spLocks noChangeArrowheads="1"/>
          </p:cNvSpPr>
          <p:nvPr/>
        </p:nvSpPr>
        <p:spPr bwMode="auto">
          <a:xfrm>
            <a:off x="1597996" y="2072139"/>
            <a:ext cx="10041431"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服务器在发送响应后，不再断开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连接，而是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保持该连接</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，用于后续对象的传送，直至该连接“</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休息</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”了一个较长的时间后，方断开该连接。</a:t>
            </a:r>
          </a:p>
        </p:txBody>
      </p:sp>
      <p:grpSp>
        <p:nvGrpSpPr>
          <p:cNvPr id="67" name="组合 66"/>
          <p:cNvGrpSpPr/>
          <p:nvPr/>
        </p:nvGrpSpPr>
        <p:grpSpPr>
          <a:xfrm>
            <a:off x="1112888" y="3327625"/>
            <a:ext cx="10526539" cy="876330"/>
            <a:chOff x="1403750" y="3593123"/>
            <a:chExt cx="10526539" cy="876330"/>
          </a:xfrm>
        </p:grpSpPr>
        <p:grpSp>
          <p:nvGrpSpPr>
            <p:cNvPr id="71" name="组合 70"/>
            <p:cNvGrpSpPr/>
            <p:nvPr/>
          </p:nvGrpSpPr>
          <p:grpSpPr>
            <a:xfrm>
              <a:off x="1403750" y="3593123"/>
              <a:ext cx="490436" cy="476221"/>
              <a:chOff x="1403750" y="3593123"/>
              <a:chExt cx="808892" cy="785446"/>
            </a:xfrm>
          </p:grpSpPr>
          <p:sp>
            <p:nvSpPr>
              <p:cNvPr id="76" name="对话气泡: 椭圆形 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5" name="Text Box 79"/>
            <p:cNvSpPr txBox="1">
              <a:spLocks noChangeArrowheads="1"/>
            </p:cNvSpPr>
            <p:nvPr/>
          </p:nvSpPr>
          <p:spPr bwMode="auto">
            <a:xfrm>
              <a:off x="1985931" y="3593123"/>
              <a:ext cx="994435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减少了对服务器端连接数的需要，从而减少了对服务器端套接字资源的占用，提高了服务器的负载能力。</a:t>
              </a:r>
            </a:p>
          </p:txBody>
        </p:sp>
      </p:grpSp>
      <p:grpSp>
        <p:nvGrpSpPr>
          <p:cNvPr id="78" name="组合 77"/>
          <p:cNvGrpSpPr/>
          <p:nvPr/>
        </p:nvGrpSpPr>
        <p:grpSpPr>
          <a:xfrm>
            <a:off x="1121742" y="4550945"/>
            <a:ext cx="4006671" cy="476221"/>
            <a:chOff x="1403750" y="3593123"/>
            <a:chExt cx="4006671" cy="476221"/>
          </a:xfrm>
        </p:grpSpPr>
        <p:grpSp>
          <p:nvGrpSpPr>
            <p:cNvPr id="79" name="组合 78"/>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34244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持久连接又可以分为</a:t>
              </a:r>
            </a:p>
          </p:txBody>
        </p:sp>
      </p:grpSp>
      <p:sp>
        <p:nvSpPr>
          <p:cNvPr id="83" name="Rectangle 11"/>
          <p:cNvSpPr>
            <a:spLocks noChangeArrowheads="1"/>
          </p:cNvSpPr>
          <p:nvPr/>
        </p:nvSpPr>
        <p:spPr bwMode="auto">
          <a:xfrm>
            <a:off x="1124960" y="5097102"/>
            <a:ext cx="2310011"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非流水线方式</a:t>
            </a:r>
          </a:p>
        </p:txBody>
      </p:sp>
      <p:sp>
        <p:nvSpPr>
          <p:cNvPr id="84" name="Text Box 79"/>
          <p:cNvSpPr txBox="1">
            <a:spLocks noChangeArrowheads="1"/>
          </p:cNvSpPr>
          <p:nvPr/>
        </p:nvSpPr>
        <p:spPr bwMode="auto">
          <a:xfrm>
            <a:off x="3434971" y="5082258"/>
            <a:ext cx="529589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一个对象传输完成方能传输下一个</a:t>
            </a:r>
          </a:p>
        </p:txBody>
      </p:sp>
      <p:sp>
        <p:nvSpPr>
          <p:cNvPr id="85" name="Rectangle 11"/>
          <p:cNvSpPr>
            <a:spLocks noChangeArrowheads="1"/>
          </p:cNvSpPr>
          <p:nvPr/>
        </p:nvSpPr>
        <p:spPr bwMode="auto">
          <a:xfrm>
            <a:off x="1124960" y="5709150"/>
            <a:ext cx="2291208"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流水线方式</a:t>
            </a:r>
          </a:p>
        </p:txBody>
      </p:sp>
      <p:sp>
        <p:nvSpPr>
          <p:cNvPr id="86" name="Text Box 79"/>
          <p:cNvSpPr txBox="1">
            <a:spLocks noChangeArrowheads="1"/>
          </p:cNvSpPr>
          <p:nvPr/>
        </p:nvSpPr>
        <p:spPr bwMode="auto">
          <a:xfrm>
            <a:off x="3416168" y="5759199"/>
            <a:ext cx="529589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可以一次性发送所有请求，慢慢接收</a:t>
            </a:r>
          </a:p>
        </p:txBody>
      </p:sp>
      <p:sp>
        <p:nvSpPr>
          <p:cNvPr id="2" name="灯片编号占位符 1">
            <a:extLst>
              <a:ext uri="{FF2B5EF4-FFF2-40B4-BE49-F238E27FC236}">
                <a16:creationId xmlns:a16="http://schemas.microsoft.com/office/drawing/2014/main" id="{455D47B3-94C4-4289-B97A-7ABF2D906BAB}"/>
              </a:ext>
            </a:extLst>
          </p:cNvPr>
          <p:cNvSpPr>
            <a:spLocks noGrp="1"/>
          </p:cNvSpPr>
          <p:nvPr>
            <p:ph type="sldNum" sz="quarter" idx="12"/>
          </p:nvPr>
        </p:nvSpPr>
        <p:spPr/>
        <p:txBody>
          <a:bodyPr/>
          <a:lstStyle/>
          <a:p>
            <a:fld id="{91F2D4EF-46D4-4764-B373-FC59CD1D281E}" type="slidenum">
              <a:rPr lang="zh-CN" altLang="en-US" smtClean="0"/>
              <a:t>52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left)">
                                      <p:cBhvr>
                                        <p:cTn id="25" dur="500"/>
                                        <p:tgtEl>
                                          <p:spTgt spid="78"/>
                                        </p:tgtEl>
                                      </p:cBhvr>
                                    </p:animEffect>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randombar(horizontal)">
                                      <p:cBhvr>
                                        <p:cTn id="29" dur="500"/>
                                        <p:tgtEl>
                                          <p:spTgt spid="8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randombar(horizontal)">
                                      <p:cBhvr>
                                        <p:cTn id="37" dur="500"/>
                                        <p:tgtEl>
                                          <p:spTgt spid="85"/>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wipe(left)">
                                      <p:cBhvr>
                                        <p:cTn id="4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3" grpId="0" animBg="1"/>
      <p:bldP spid="84" grpId="0"/>
      <p:bldP spid="85" grpId="0" animBg="1"/>
      <p:bldP spid="8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75287" cy="1428589"/>
            <a:chOff x="551030" y="-368704"/>
            <a:chExt cx="5475287" cy="1428589"/>
          </a:xfrm>
        </p:grpSpPr>
        <p:grpSp>
          <p:nvGrpSpPr>
            <p:cNvPr id="29" name="组合 28"/>
            <p:cNvGrpSpPr/>
            <p:nvPr/>
          </p:nvGrpSpPr>
          <p:grpSpPr>
            <a:xfrm>
              <a:off x="1201632" y="303925"/>
              <a:ext cx="4824685" cy="687997"/>
              <a:chOff x="1839059" y="967769"/>
              <a:chExt cx="4824685" cy="687997"/>
            </a:xfrm>
          </p:grpSpPr>
          <p:sp>
            <p:nvSpPr>
              <p:cNvPr id="31" name="矩形: 圆角 30"/>
              <p:cNvSpPr/>
              <p:nvPr/>
            </p:nvSpPr>
            <p:spPr>
              <a:xfrm>
                <a:off x="1839059" y="967769"/>
                <a:ext cx="48246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55380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报文类型</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 name="组合 16">
            <a:extLst>
              <a:ext uri="{FF2B5EF4-FFF2-40B4-BE49-F238E27FC236}">
                <a16:creationId xmlns:a16="http://schemas.microsoft.com/office/drawing/2014/main" id="{1840FAC3-4565-4522-B980-211F93FCFD15}"/>
              </a:ext>
            </a:extLst>
          </p:cNvPr>
          <p:cNvGrpSpPr/>
          <p:nvPr/>
        </p:nvGrpSpPr>
        <p:grpSpPr>
          <a:xfrm>
            <a:off x="3222979" y="2903312"/>
            <a:ext cx="1663649" cy="1663649"/>
            <a:chOff x="737414" y="3164436"/>
            <a:chExt cx="1900298" cy="1900298"/>
          </a:xfrm>
        </p:grpSpPr>
        <p:grpSp>
          <p:nvGrpSpPr>
            <p:cNvPr id="18" name="组合 17">
              <a:extLst>
                <a:ext uri="{FF2B5EF4-FFF2-40B4-BE49-F238E27FC236}">
                  <a16:creationId xmlns:a16="http://schemas.microsoft.com/office/drawing/2014/main" id="{4FE59F62-EE32-4A58-89AE-F16C2A7DBAB2}"/>
                </a:ext>
              </a:extLst>
            </p:cNvPr>
            <p:cNvGrpSpPr/>
            <p:nvPr/>
          </p:nvGrpSpPr>
          <p:grpSpPr>
            <a:xfrm>
              <a:off x="737414" y="3164436"/>
              <a:ext cx="1900298" cy="1900298"/>
              <a:chOff x="795138" y="3164436"/>
              <a:chExt cx="1900298" cy="1900298"/>
            </a:xfrm>
          </p:grpSpPr>
          <p:sp>
            <p:nvSpPr>
              <p:cNvPr id="20" name="椭圆 19">
                <a:extLst>
                  <a:ext uri="{FF2B5EF4-FFF2-40B4-BE49-F238E27FC236}">
                    <a16:creationId xmlns:a16="http://schemas.microsoft.com/office/drawing/2014/main" id="{9C606778-7EA7-4D95-A640-EAD60AF524F6}"/>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AAAE7672-DB68-4C30-B505-437FF578DE54}"/>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grpSp>
        <p:sp>
          <p:nvSpPr>
            <p:cNvPr id="19" name="Text Box 79">
              <a:extLst>
                <a:ext uri="{FF2B5EF4-FFF2-40B4-BE49-F238E27FC236}">
                  <a16:creationId xmlns:a16="http://schemas.microsoft.com/office/drawing/2014/main" id="{DA7DF44F-2EEC-4760-8A36-167473289999}"/>
                </a:ext>
              </a:extLst>
            </p:cNvPr>
            <p:cNvSpPr txBox="1">
              <a:spLocks noChangeArrowheads="1"/>
            </p:cNvSpPr>
            <p:nvPr/>
          </p:nvSpPr>
          <p:spPr bwMode="auto">
            <a:xfrm>
              <a:off x="866658" y="3601356"/>
              <a:ext cx="1632963" cy="100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HTTP</a:t>
              </a:r>
            </a:p>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请求报文</a:t>
              </a:r>
            </a:p>
          </p:txBody>
        </p:sp>
      </p:grpSp>
      <p:grpSp>
        <p:nvGrpSpPr>
          <p:cNvPr id="22" name="组合 21">
            <a:extLst>
              <a:ext uri="{FF2B5EF4-FFF2-40B4-BE49-F238E27FC236}">
                <a16:creationId xmlns:a16="http://schemas.microsoft.com/office/drawing/2014/main" id="{1B261192-AE84-4394-A9F5-90C7CD6BDC10}"/>
              </a:ext>
            </a:extLst>
          </p:cNvPr>
          <p:cNvGrpSpPr/>
          <p:nvPr/>
        </p:nvGrpSpPr>
        <p:grpSpPr>
          <a:xfrm>
            <a:off x="7467931" y="2898242"/>
            <a:ext cx="1663649" cy="1663649"/>
            <a:chOff x="737414" y="3164436"/>
            <a:chExt cx="1900298" cy="1900298"/>
          </a:xfrm>
        </p:grpSpPr>
        <p:grpSp>
          <p:nvGrpSpPr>
            <p:cNvPr id="23" name="组合 22">
              <a:extLst>
                <a:ext uri="{FF2B5EF4-FFF2-40B4-BE49-F238E27FC236}">
                  <a16:creationId xmlns:a16="http://schemas.microsoft.com/office/drawing/2014/main" id="{7F9BFDE2-CC79-4244-ABFC-72FBFC169A1B}"/>
                </a:ext>
              </a:extLst>
            </p:cNvPr>
            <p:cNvGrpSpPr/>
            <p:nvPr/>
          </p:nvGrpSpPr>
          <p:grpSpPr>
            <a:xfrm>
              <a:off x="737414" y="3164436"/>
              <a:ext cx="1900298" cy="1900298"/>
              <a:chOff x="795138" y="3164436"/>
              <a:chExt cx="1900298" cy="1900298"/>
            </a:xfrm>
          </p:grpSpPr>
          <p:sp>
            <p:nvSpPr>
              <p:cNvPr id="25" name="椭圆 24">
                <a:extLst>
                  <a:ext uri="{FF2B5EF4-FFF2-40B4-BE49-F238E27FC236}">
                    <a16:creationId xmlns:a16="http://schemas.microsoft.com/office/drawing/2014/main" id="{FABF4F97-E78E-4E5B-A3F0-D571C17451C9}"/>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E38D6ED7-A145-4D01-8937-C4AA0784DAAE}"/>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24" name="Text Box 79">
              <a:extLst>
                <a:ext uri="{FF2B5EF4-FFF2-40B4-BE49-F238E27FC236}">
                  <a16:creationId xmlns:a16="http://schemas.microsoft.com/office/drawing/2014/main" id="{4976DD69-DEA5-4ED2-BBAD-CA3036A730DC}"/>
                </a:ext>
              </a:extLst>
            </p:cNvPr>
            <p:cNvSpPr txBox="1">
              <a:spLocks noChangeArrowheads="1"/>
            </p:cNvSpPr>
            <p:nvPr/>
          </p:nvSpPr>
          <p:spPr bwMode="auto">
            <a:xfrm>
              <a:off x="896618" y="3537891"/>
              <a:ext cx="1660471" cy="100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a:t>
              </a:r>
            </a:p>
            <a:p>
              <a:pPr algn="ct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响应报文</a:t>
              </a:r>
            </a:p>
          </p:txBody>
        </p:sp>
      </p:grpSp>
      <p:sp>
        <p:nvSpPr>
          <p:cNvPr id="2" name="灯片编号占位符 1">
            <a:extLst>
              <a:ext uri="{FF2B5EF4-FFF2-40B4-BE49-F238E27FC236}">
                <a16:creationId xmlns:a16="http://schemas.microsoft.com/office/drawing/2014/main" id="{88AC5222-AB25-4022-B7D8-2D96D1D4633C}"/>
              </a:ext>
            </a:extLst>
          </p:cNvPr>
          <p:cNvSpPr>
            <a:spLocks noGrp="1"/>
          </p:cNvSpPr>
          <p:nvPr>
            <p:ph type="sldNum" sz="quarter" idx="12"/>
          </p:nvPr>
        </p:nvSpPr>
        <p:spPr/>
        <p:txBody>
          <a:bodyPr/>
          <a:lstStyle/>
          <a:p>
            <a:fld id="{91F2D4EF-46D4-4764-B373-FC59CD1D281E}" type="slidenum">
              <a:rPr lang="zh-CN" altLang="en-US" smtClean="0"/>
              <a:t>53</a:t>
            </a:fld>
            <a:endParaRPr lang="zh-CN" altLang="en-US"/>
          </a:p>
        </p:txBody>
      </p:sp>
      <p:sp>
        <p:nvSpPr>
          <p:cNvPr id="27" name="文本框 26">
            <a:extLst>
              <a:ext uri="{FF2B5EF4-FFF2-40B4-BE49-F238E27FC236}">
                <a16:creationId xmlns:a16="http://schemas.microsoft.com/office/drawing/2014/main" id="{FB924B2F-13CE-476E-A10E-85BF268A5F5C}"/>
              </a:ext>
            </a:extLst>
          </p:cNvPr>
          <p:cNvSpPr txBox="1"/>
          <p:nvPr/>
        </p:nvSpPr>
        <p:spPr>
          <a:xfrm>
            <a:off x="2115108" y="4816049"/>
            <a:ext cx="3993573" cy="369332"/>
          </a:xfrm>
          <a:prstGeom prst="rect">
            <a:avLst/>
          </a:prstGeom>
          <a:noFill/>
        </p:spPr>
        <p:txBody>
          <a:bodyPr wrap="square">
            <a:spAutoFit/>
          </a:bodyPr>
          <a:lstStyle/>
          <a:p>
            <a:pPr lvl="1" eaLnBrk="1" hangingPunct="1"/>
            <a:r>
              <a:rPr lang="en-US" altLang="zh-CN" dirty="0">
                <a:ea typeface="楷体" panose="02010609060101010101" pitchFamily="49" charset="-122"/>
                <a:cs typeface="Arial" panose="020B0604020202020204" pitchFamily="34" charset="0"/>
              </a:rPr>
              <a:t>HTTP</a:t>
            </a:r>
            <a:r>
              <a:rPr lang="zh-CN" altLang="en-US" dirty="0">
                <a:ea typeface="楷体" panose="02010609060101010101" pitchFamily="49" charset="-122"/>
                <a:cs typeface="Arial" panose="020B0604020202020204" pitchFamily="34" charset="0"/>
              </a:rPr>
              <a:t>请求报文：客户端</a:t>
            </a:r>
            <a:r>
              <a:rPr lang="en-US" altLang="zh-CN" dirty="0">
                <a:ea typeface="楷体" panose="02010609060101010101" pitchFamily="49" charset="-122"/>
                <a:cs typeface="Arial" panose="020B0604020202020204" pitchFamily="34" charset="0"/>
              </a:rPr>
              <a:t>-&gt;</a:t>
            </a:r>
            <a:r>
              <a:rPr lang="zh-CN" altLang="en-US" dirty="0">
                <a:ea typeface="楷体" panose="02010609060101010101" pitchFamily="49" charset="-122"/>
                <a:cs typeface="Arial" panose="020B0604020202020204" pitchFamily="34" charset="0"/>
              </a:rPr>
              <a:t>服务器</a:t>
            </a:r>
          </a:p>
        </p:txBody>
      </p:sp>
      <p:sp>
        <p:nvSpPr>
          <p:cNvPr id="33" name="文本框 32">
            <a:extLst>
              <a:ext uri="{FF2B5EF4-FFF2-40B4-BE49-F238E27FC236}">
                <a16:creationId xmlns:a16="http://schemas.microsoft.com/office/drawing/2014/main" id="{7280179C-A80F-418F-8B3A-BB42E9DDDC52}"/>
              </a:ext>
            </a:extLst>
          </p:cNvPr>
          <p:cNvSpPr txBox="1"/>
          <p:nvPr/>
        </p:nvSpPr>
        <p:spPr>
          <a:xfrm>
            <a:off x="6320270" y="4816049"/>
            <a:ext cx="5598103" cy="369332"/>
          </a:xfrm>
          <a:prstGeom prst="rect">
            <a:avLst/>
          </a:prstGeom>
          <a:noFill/>
        </p:spPr>
        <p:txBody>
          <a:bodyPr wrap="square">
            <a:spAutoFit/>
          </a:bodyPr>
          <a:lstStyle/>
          <a:p>
            <a:pPr lvl="1" eaLnBrk="1" hangingPunct="1"/>
            <a:r>
              <a:rPr lang="en-US" altLang="zh-CN" dirty="0">
                <a:ea typeface="楷体" panose="02010609060101010101" pitchFamily="49" charset="-122"/>
                <a:cs typeface="Arial" panose="020B0604020202020204" pitchFamily="34" charset="0"/>
              </a:rPr>
              <a:t>HTTP</a:t>
            </a:r>
            <a:r>
              <a:rPr lang="zh-CN" altLang="en-US" dirty="0">
                <a:ea typeface="楷体" panose="02010609060101010101" pitchFamily="49" charset="-122"/>
                <a:cs typeface="Arial" panose="020B0604020202020204" pitchFamily="34" charset="0"/>
              </a:rPr>
              <a:t>响应报文：服务器</a:t>
            </a:r>
            <a:r>
              <a:rPr lang="en-US" altLang="zh-CN" dirty="0">
                <a:ea typeface="楷体" panose="02010609060101010101" pitchFamily="49" charset="-122"/>
                <a:cs typeface="Arial" panose="020B0604020202020204" pitchFamily="34" charset="0"/>
              </a:rPr>
              <a:t>-&gt;</a:t>
            </a:r>
            <a:r>
              <a:rPr lang="zh-CN" altLang="en-US" dirty="0">
                <a:ea typeface="楷体" panose="02010609060101010101" pitchFamily="49" charset="-122"/>
                <a:cs typeface="Arial" panose="020B0604020202020204" pitchFamily="34" charset="0"/>
              </a:rPr>
              <a:t>客户端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90"/>
                                          </p:val>
                                        </p:tav>
                                        <p:tav tm="100000">
                                          <p:val>
                                            <p:fltVal val="0"/>
                                          </p:val>
                                        </p:tav>
                                      </p:tavLst>
                                    </p:anim>
                                    <p:animEffect transition="in" filter="fade">
                                      <p:cBhvr>
                                        <p:cTn id="14" dur="500"/>
                                        <p:tgtEl>
                                          <p:spTgt spid="1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 calcmode="lin" valueType="num">
                                      <p:cBhvr>
                                        <p:cTn id="20" dur="500" fill="hold"/>
                                        <p:tgtEl>
                                          <p:spTgt spid="22"/>
                                        </p:tgtEl>
                                        <p:attrNameLst>
                                          <p:attrName>style.rotation</p:attrName>
                                        </p:attrNameLst>
                                      </p:cBhvr>
                                      <p:tavLst>
                                        <p:tav tm="0">
                                          <p:val>
                                            <p:fltVal val="90"/>
                                          </p:val>
                                        </p:tav>
                                        <p:tav tm="100000">
                                          <p:val>
                                            <p:fltVal val="0"/>
                                          </p:val>
                                        </p:tav>
                                      </p:tavLst>
                                    </p:anim>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75287" cy="1428589"/>
            <a:chOff x="551030" y="-368704"/>
            <a:chExt cx="5475287" cy="1428589"/>
          </a:xfrm>
        </p:grpSpPr>
        <p:grpSp>
          <p:nvGrpSpPr>
            <p:cNvPr id="29" name="组合 28"/>
            <p:cNvGrpSpPr/>
            <p:nvPr/>
          </p:nvGrpSpPr>
          <p:grpSpPr>
            <a:xfrm>
              <a:off x="1201632" y="303925"/>
              <a:ext cx="4824685" cy="687997"/>
              <a:chOff x="1839059" y="967769"/>
              <a:chExt cx="4824685" cy="687997"/>
            </a:xfrm>
          </p:grpSpPr>
          <p:sp>
            <p:nvSpPr>
              <p:cNvPr id="31" name="矩形: 圆角 30"/>
              <p:cNvSpPr/>
              <p:nvPr/>
            </p:nvSpPr>
            <p:spPr>
              <a:xfrm>
                <a:off x="1839059" y="967769"/>
                <a:ext cx="48246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55380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请求报文</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3" name="矩形 42"/>
          <p:cNvSpPr/>
          <p:nvPr/>
        </p:nvSpPr>
        <p:spPr>
          <a:xfrm>
            <a:off x="1786295" y="4807774"/>
            <a:ext cx="5017689" cy="9742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4" name="直接连接符 3"/>
          <p:cNvCxnSpPr/>
          <p:nvPr/>
        </p:nvCxnSpPr>
        <p:spPr>
          <a:xfrm>
            <a:off x="1396858" y="3074442"/>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396858" y="4617357"/>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396858" y="5349253"/>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1396858" y="3448451"/>
            <a:ext cx="385729" cy="801130"/>
            <a:chOff x="1661160" y="2864643"/>
            <a:chExt cx="495300" cy="1028701"/>
          </a:xfrm>
        </p:grpSpPr>
        <p:cxnSp>
          <p:nvCxnSpPr>
            <p:cNvPr id="46" name="直接连接符 45"/>
            <p:cNvCxnSpPr/>
            <p:nvPr/>
          </p:nvCxnSpPr>
          <p:spPr>
            <a:xfrm>
              <a:off x="1661160" y="3371850"/>
              <a:ext cx="26924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24050" y="2864643"/>
              <a:ext cx="0" cy="10287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24050" y="287969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24050" y="387664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52" name="Text Box 79"/>
          <p:cNvSpPr txBox="1">
            <a:spLocks noChangeArrowheads="1"/>
          </p:cNvSpPr>
          <p:nvPr/>
        </p:nvSpPr>
        <p:spPr bwMode="auto">
          <a:xfrm>
            <a:off x="642868" y="2913113"/>
            <a:ext cx="845974"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请求行</a:t>
            </a:r>
          </a:p>
        </p:txBody>
      </p:sp>
      <p:sp>
        <p:nvSpPr>
          <p:cNvPr id="53" name="Text Box 79"/>
          <p:cNvSpPr txBox="1">
            <a:spLocks noChangeArrowheads="1"/>
          </p:cNvSpPr>
          <p:nvPr/>
        </p:nvSpPr>
        <p:spPr bwMode="auto">
          <a:xfrm>
            <a:off x="683333" y="36722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54" name="Text Box 79"/>
          <p:cNvSpPr txBox="1">
            <a:spLocks noChangeArrowheads="1"/>
          </p:cNvSpPr>
          <p:nvPr/>
        </p:nvSpPr>
        <p:spPr bwMode="auto">
          <a:xfrm>
            <a:off x="873187" y="44527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55" name="Text Box 79"/>
          <p:cNvSpPr txBox="1">
            <a:spLocks noChangeArrowheads="1"/>
          </p:cNvSpPr>
          <p:nvPr/>
        </p:nvSpPr>
        <p:spPr bwMode="auto">
          <a:xfrm>
            <a:off x="493394" y="51852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19" name="组合 118"/>
          <p:cNvGrpSpPr/>
          <p:nvPr/>
        </p:nvGrpSpPr>
        <p:grpSpPr>
          <a:xfrm>
            <a:off x="1789262" y="2879131"/>
            <a:ext cx="5018430" cy="385729"/>
            <a:chOff x="1789262" y="2879131"/>
            <a:chExt cx="5018430" cy="385729"/>
          </a:xfrm>
        </p:grpSpPr>
        <p:grpSp>
          <p:nvGrpSpPr>
            <p:cNvPr id="11" name="组合 10"/>
            <p:cNvGrpSpPr/>
            <p:nvPr/>
          </p:nvGrpSpPr>
          <p:grpSpPr>
            <a:xfrm>
              <a:off x="1789262" y="2879131"/>
              <a:ext cx="954679" cy="385729"/>
              <a:chOff x="2165032" y="2133600"/>
              <a:chExt cx="1225868" cy="495300"/>
            </a:xfrm>
          </p:grpSpPr>
          <p:sp>
            <p:nvSpPr>
              <p:cNvPr id="2" name="矩形 1"/>
              <p:cNvSpPr/>
              <p:nvPr/>
            </p:nvSpPr>
            <p:spPr>
              <a:xfrm>
                <a:off x="2165032" y="2133600"/>
                <a:ext cx="1225868"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6" name="Text Box 79"/>
              <p:cNvSpPr txBox="1">
                <a:spLocks noChangeArrowheads="1"/>
              </p:cNvSpPr>
              <p:nvPr/>
            </p:nvSpPr>
            <p:spPr bwMode="auto">
              <a:xfrm>
                <a:off x="2303329" y="2191986"/>
                <a:ext cx="949273"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方法</a:t>
                </a:r>
              </a:p>
            </p:txBody>
          </p:sp>
        </p:grpSp>
        <p:grpSp>
          <p:nvGrpSpPr>
            <p:cNvPr id="12" name="组合 11"/>
            <p:cNvGrpSpPr/>
            <p:nvPr/>
          </p:nvGrpSpPr>
          <p:grpSpPr>
            <a:xfrm>
              <a:off x="2738873" y="2879131"/>
              <a:ext cx="399575" cy="385729"/>
              <a:chOff x="3384391" y="2133600"/>
              <a:chExt cx="513080" cy="495300"/>
            </a:xfrm>
          </p:grpSpPr>
          <p:sp>
            <p:nvSpPr>
              <p:cNvPr id="22" name="矩形 21"/>
              <p:cNvSpPr/>
              <p:nvPr/>
            </p:nvSpPr>
            <p:spPr>
              <a:xfrm>
                <a:off x="33909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7" name="Text Box 79"/>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3133378" y="2879131"/>
              <a:ext cx="1153477" cy="385729"/>
              <a:chOff x="3890962" y="2133600"/>
              <a:chExt cx="1481137" cy="495300"/>
            </a:xfrm>
          </p:grpSpPr>
          <p:sp>
            <p:nvSpPr>
              <p:cNvPr id="19" name="矩形 18"/>
              <p:cNvSpPr/>
              <p:nvPr/>
            </p:nvSpPr>
            <p:spPr>
              <a:xfrm>
                <a:off x="3890962" y="2133600"/>
                <a:ext cx="1481137"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Text Box 79"/>
              <p:cNvSpPr txBox="1">
                <a:spLocks noChangeArrowheads="1"/>
              </p:cNvSpPr>
              <p:nvPr/>
            </p:nvSpPr>
            <p:spPr bwMode="auto">
              <a:xfrm>
                <a:off x="4270191" y="2191986"/>
                <a:ext cx="757874"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URL</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4281785" y="2879131"/>
              <a:ext cx="399575" cy="385729"/>
              <a:chOff x="5365589" y="2133600"/>
              <a:chExt cx="513080" cy="495300"/>
            </a:xfrm>
          </p:grpSpPr>
          <p:sp>
            <p:nvSpPr>
              <p:cNvPr id="21" name="矩形 20"/>
              <p:cNvSpPr/>
              <p:nvPr/>
            </p:nvSpPr>
            <p:spPr>
              <a:xfrm>
                <a:off x="53721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9" name="Text Box 79"/>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4676293" y="2879131"/>
              <a:ext cx="1356234" cy="385729"/>
              <a:chOff x="5872161" y="2133600"/>
              <a:chExt cx="1741489" cy="495300"/>
            </a:xfrm>
          </p:grpSpPr>
          <p:sp>
            <p:nvSpPr>
              <p:cNvPr id="20" name="矩形 19"/>
              <p:cNvSpPr/>
              <p:nvPr/>
            </p:nvSpPr>
            <p:spPr>
              <a:xfrm>
                <a:off x="5872161" y="2133600"/>
                <a:ext cx="1741489"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Text Box 79"/>
              <p:cNvSpPr txBox="1">
                <a:spLocks noChangeArrowheads="1"/>
              </p:cNvSpPr>
              <p:nvPr/>
            </p:nvSpPr>
            <p:spPr bwMode="auto">
              <a:xfrm>
                <a:off x="6264913" y="2191986"/>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16" name="组合 15"/>
            <p:cNvGrpSpPr/>
            <p:nvPr/>
          </p:nvGrpSpPr>
          <p:grpSpPr>
            <a:xfrm>
              <a:off x="6032526" y="2879131"/>
              <a:ext cx="389438" cy="385729"/>
              <a:chOff x="7613650" y="2133600"/>
              <a:chExt cx="500062" cy="495300"/>
            </a:xfrm>
          </p:grpSpPr>
          <p:sp>
            <p:nvSpPr>
              <p:cNvPr id="23" name="矩形 22"/>
              <p:cNvSpPr/>
              <p:nvPr/>
            </p:nvSpPr>
            <p:spPr>
              <a:xfrm>
                <a:off x="76136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1" name="Text Box 79"/>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6418254" y="2879131"/>
              <a:ext cx="389438" cy="385729"/>
              <a:chOff x="8108950" y="2133600"/>
              <a:chExt cx="500062" cy="495300"/>
            </a:xfrm>
          </p:grpSpPr>
          <p:sp>
            <p:nvSpPr>
              <p:cNvPr id="24" name="矩形 23"/>
              <p:cNvSpPr/>
              <p:nvPr/>
            </p:nvSpPr>
            <p:spPr>
              <a:xfrm>
                <a:off x="81089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2" name="Text Box 79"/>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21" name="组合 120"/>
          <p:cNvGrpSpPr/>
          <p:nvPr/>
        </p:nvGrpSpPr>
        <p:grpSpPr>
          <a:xfrm>
            <a:off x="1786295" y="4036318"/>
            <a:ext cx="3846904" cy="385729"/>
            <a:chOff x="1786295" y="4036318"/>
            <a:chExt cx="3846904" cy="385729"/>
          </a:xfrm>
        </p:grpSpPr>
        <p:grpSp>
          <p:nvGrpSpPr>
            <p:cNvPr id="90" name="组合 89"/>
            <p:cNvGrpSpPr/>
            <p:nvPr/>
          </p:nvGrpSpPr>
          <p:grpSpPr>
            <a:xfrm>
              <a:off x="3517852" y="4036318"/>
              <a:ext cx="399575" cy="385729"/>
              <a:chOff x="4384651" y="3619500"/>
              <a:chExt cx="513080" cy="495300"/>
            </a:xfrm>
          </p:grpSpPr>
          <p:sp>
            <p:nvSpPr>
              <p:cNvPr id="37" name="矩形 36"/>
              <p:cNvSpPr/>
              <p:nvPr/>
            </p:nvSpPr>
            <p:spPr>
              <a:xfrm>
                <a:off x="4387850"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9" name="Text Box 79"/>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8" name="组合 87"/>
            <p:cNvGrpSpPr/>
            <p:nvPr/>
          </p:nvGrpSpPr>
          <p:grpSpPr>
            <a:xfrm>
              <a:off x="4853952" y="4036318"/>
              <a:ext cx="399575" cy="385729"/>
              <a:chOff x="6100286" y="3619500"/>
              <a:chExt cx="513080" cy="495300"/>
            </a:xfrm>
          </p:grpSpPr>
          <p:sp>
            <p:nvSpPr>
              <p:cNvPr id="39" name="矩形 38"/>
              <p:cNvSpPr/>
              <p:nvPr/>
            </p:nvSpPr>
            <p:spPr>
              <a:xfrm>
                <a:off x="6129338" y="3619500"/>
                <a:ext cx="466724"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0" name="Text Box 79"/>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5243761" y="4036318"/>
              <a:ext cx="389438" cy="385729"/>
              <a:chOff x="6600826" y="3619500"/>
              <a:chExt cx="500062" cy="495300"/>
            </a:xfrm>
          </p:grpSpPr>
          <p:sp>
            <p:nvSpPr>
              <p:cNvPr id="40" name="矩形 39"/>
              <p:cNvSpPr/>
              <p:nvPr/>
            </p:nvSpPr>
            <p:spPr>
              <a:xfrm>
                <a:off x="6600826"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2" name="Text Box 79"/>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9" name="组合 88"/>
            <p:cNvGrpSpPr/>
            <p:nvPr/>
          </p:nvGrpSpPr>
          <p:grpSpPr>
            <a:xfrm>
              <a:off x="3916457" y="4036318"/>
              <a:ext cx="960119" cy="385729"/>
              <a:chOff x="4896484" y="3619500"/>
              <a:chExt cx="1232854" cy="495300"/>
            </a:xfrm>
          </p:grpSpPr>
          <p:sp>
            <p:nvSpPr>
              <p:cNvPr id="38" name="矩形 37"/>
              <p:cNvSpPr/>
              <p:nvPr/>
            </p:nvSpPr>
            <p:spPr>
              <a:xfrm>
                <a:off x="4896484" y="36195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Text Box 79"/>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91" name="组合 90"/>
            <p:cNvGrpSpPr/>
            <p:nvPr/>
          </p:nvGrpSpPr>
          <p:grpSpPr>
            <a:xfrm>
              <a:off x="1786295" y="4036318"/>
              <a:ext cx="1734049" cy="385729"/>
              <a:chOff x="2161222" y="3619500"/>
              <a:chExt cx="2226628" cy="495300"/>
            </a:xfrm>
          </p:grpSpPr>
          <p:sp>
            <p:nvSpPr>
              <p:cNvPr id="36" name="矩形 35"/>
              <p:cNvSpPr/>
              <p:nvPr/>
            </p:nvSpPr>
            <p:spPr>
              <a:xfrm>
                <a:off x="2161222" y="36195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4" name="Text Box 79"/>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86" name="组合 85"/>
          <p:cNvGrpSpPr/>
          <p:nvPr/>
        </p:nvGrpSpPr>
        <p:grpSpPr>
          <a:xfrm>
            <a:off x="1786295" y="3583652"/>
            <a:ext cx="3846903" cy="485516"/>
            <a:chOff x="2161222" y="3038249"/>
            <a:chExt cx="4939666" cy="623433"/>
          </a:xfrm>
        </p:grpSpPr>
        <p:sp>
          <p:nvSpPr>
            <p:cNvPr id="35" name="矩形 34"/>
            <p:cNvSpPr/>
            <p:nvPr/>
          </p:nvSpPr>
          <p:spPr>
            <a:xfrm>
              <a:off x="2161222" y="3124200"/>
              <a:ext cx="4939666"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3" name="Text Box 79"/>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2" name="组合 121"/>
          <p:cNvGrpSpPr/>
          <p:nvPr/>
        </p:nvGrpSpPr>
        <p:grpSpPr>
          <a:xfrm>
            <a:off x="1778913" y="4422046"/>
            <a:ext cx="773153" cy="385729"/>
            <a:chOff x="1778913" y="4422046"/>
            <a:chExt cx="773153" cy="385729"/>
          </a:xfrm>
        </p:grpSpPr>
        <p:grpSp>
          <p:nvGrpSpPr>
            <p:cNvPr id="101" name="组合 100"/>
            <p:cNvGrpSpPr/>
            <p:nvPr/>
          </p:nvGrpSpPr>
          <p:grpSpPr>
            <a:xfrm>
              <a:off x="1778913" y="4422046"/>
              <a:ext cx="399575" cy="385729"/>
              <a:chOff x="2151743" y="4114800"/>
              <a:chExt cx="513080" cy="495300"/>
            </a:xfrm>
          </p:grpSpPr>
          <p:sp>
            <p:nvSpPr>
              <p:cNvPr id="41" name="矩形 40"/>
              <p:cNvSpPr/>
              <p:nvPr/>
            </p:nvSpPr>
            <p:spPr>
              <a:xfrm>
                <a:off x="2161222" y="41148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6" name="Text Box 79"/>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0" name="组合 99"/>
            <p:cNvGrpSpPr/>
            <p:nvPr/>
          </p:nvGrpSpPr>
          <p:grpSpPr>
            <a:xfrm>
              <a:off x="2162628" y="4422046"/>
              <a:ext cx="389438" cy="385729"/>
              <a:chOff x="2644458" y="4114800"/>
              <a:chExt cx="500062" cy="495300"/>
            </a:xfrm>
          </p:grpSpPr>
          <p:sp>
            <p:nvSpPr>
              <p:cNvPr id="42" name="矩形 41"/>
              <p:cNvSpPr/>
              <p:nvPr/>
            </p:nvSpPr>
            <p:spPr>
              <a:xfrm>
                <a:off x="2644458" y="41148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Text Box 79"/>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20" name="组合 119"/>
          <p:cNvGrpSpPr/>
          <p:nvPr/>
        </p:nvGrpSpPr>
        <p:grpSpPr>
          <a:xfrm>
            <a:off x="1786295" y="3264860"/>
            <a:ext cx="3846904" cy="385729"/>
            <a:chOff x="1786295" y="3264860"/>
            <a:chExt cx="3846904" cy="385729"/>
          </a:xfrm>
        </p:grpSpPr>
        <p:grpSp>
          <p:nvGrpSpPr>
            <p:cNvPr id="84" name="组合 83"/>
            <p:cNvGrpSpPr/>
            <p:nvPr/>
          </p:nvGrpSpPr>
          <p:grpSpPr>
            <a:xfrm>
              <a:off x="3517852" y="3264860"/>
              <a:ext cx="399575" cy="385729"/>
              <a:chOff x="4384651" y="2628900"/>
              <a:chExt cx="513080" cy="495300"/>
            </a:xfrm>
          </p:grpSpPr>
          <p:sp>
            <p:nvSpPr>
              <p:cNvPr id="26" name="矩形 25"/>
              <p:cNvSpPr/>
              <p:nvPr/>
            </p:nvSpPr>
            <p:spPr>
              <a:xfrm>
                <a:off x="4387850"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3" name="Text Box 79"/>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8" name="组合 47"/>
            <p:cNvGrpSpPr/>
            <p:nvPr/>
          </p:nvGrpSpPr>
          <p:grpSpPr>
            <a:xfrm>
              <a:off x="5243761" y="3264860"/>
              <a:ext cx="389438" cy="385729"/>
              <a:chOff x="6600826" y="2628900"/>
              <a:chExt cx="500062" cy="495300"/>
            </a:xfrm>
          </p:grpSpPr>
          <p:sp>
            <p:nvSpPr>
              <p:cNvPr id="34" name="矩形 33"/>
              <p:cNvSpPr/>
              <p:nvPr/>
            </p:nvSpPr>
            <p:spPr>
              <a:xfrm>
                <a:off x="6600826"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Text Box 79"/>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3916457" y="3264860"/>
              <a:ext cx="960119" cy="385729"/>
              <a:chOff x="4896484" y="2628900"/>
              <a:chExt cx="1232854" cy="495300"/>
            </a:xfrm>
          </p:grpSpPr>
          <p:sp>
            <p:nvSpPr>
              <p:cNvPr id="27" name="矩形 26"/>
              <p:cNvSpPr/>
              <p:nvPr/>
            </p:nvSpPr>
            <p:spPr>
              <a:xfrm>
                <a:off x="4896484" y="26289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6" name="Text Box 79"/>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85" name="组合 84"/>
            <p:cNvGrpSpPr/>
            <p:nvPr/>
          </p:nvGrpSpPr>
          <p:grpSpPr>
            <a:xfrm>
              <a:off x="1786295" y="3264860"/>
              <a:ext cx="1734049" cy="385729"/>
              <a:chOff x="2161222" y="2628900"/>
              <a:chExt cx="2226628" cy="495300"/>
            </a:xfrm>
          </p:grpSpPr>
          <p:sp>
            <p:nvSpPr>
              <p:cNvPr id="25" name="矩形 24"/>
              <p:cNvSpPr/>
              <p:nvPr/>
            </p:nvSpPr>
            <p:spPr>
              <a:xfrm>
                <a:off x="2161222" y="26289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8" name="Text Box 79"/>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50" name="组合 49"/>
            <p:cNvGrpSpPr/>
            <p:nvPr/>
          </p:nvGrpSpPr>
          <p:grpSpPr>
            <a:xfrm>
              <a:off x="4853952" y="3264860"/>
              <a:ext cx="399575" cy="385729"/>
              <a:chOff x="6100286" y="2628900"/>
              <a:chExt cx="513080" cy="495300"/>
            </a:xfrm>
          </p:grpSpPr>
          <p:sp>
            <p:nvSpPr>
              <p:cNvPr id="33" name="矩形 32"/>
              <p:cNvSpPr/>
              <p:nvPr/>
            </p:nvSpPr>
            <p:spPr>
              <a:xfrm>
                <a:off x="6117590" y="26289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4" name="Text Box 79"/>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03" name="Rectangle 11"/>
          <p:cNvSpPr>
            <a:spLocks noChangeArrowheads="1"/>
          </p:cNvSpPr>
          <p:nvPr/>
        </p:nvSpPr>
        <p:spPr bwMode="auto">
          <a:xfrm>
            <a:off x="1957485" y="1582241"/>
            <a:ext cx="3939986"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请求报文的一般格式</a:t>
            </a:r>
          </a:p>
        </p:txBody>
      </p:sp>
      <p:sp>
        <p:nvSpPr>
          <p:cNvPr id="104" name="Text Box 5"/>
          <p:cNvSpPr txBox="1">
            <a:spLocks noChangeArrowheads="1"/>
          </p:cNvSpPr>
          <p:nvPr/>
        </p:nvSpPr>
        <p:spPr bwMode="auto">
          <a:xfrm>
            <a:off x="6984666" y="2383795"/>
            <a:ext cx="23767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请求行</a:t>
            </a:r>
          </a:p>
          <a:p>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(GET, POST, HEAD </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Freeform 7"/>
          <p:cNvSpPr/>
          <p:nvPr/>
        </p:nvSpPr>
        <p:spPr bwMode="auto">
          <a:xfrm>
            <a:off x="6984666" y="3211937"/>
            <a:ext cx="149225" cy="1957387"/>
          </a:xfrm>
          <a:custGeom>
            <a:avLst/>
            <a:gdLst>
              <a:gd name="T0" fmla="*/ 2147483646 w 150"/>
              <a:gd name="T1" fmla="*/ 2147483646 h 924"/>
              <a:gd name="T2" fmla="*/ 0 w 150"/>
              <a:gd name="T3" fmla="*/ 0 h 924"/>
              <a:gd name="T4" fmla="*/ 0 w 150"/>
              <a:gd name="T5" fmla="*/ 2147483646 h 924"/>
              <a:gd name="T6" fmla="*/ 2147483646 w 150"/>
              <a:gd name="T7" fmla="*/ 2147483646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8"/>
          <p:cNvSpPr txBox="1">
            <a:spLocks noChangeArrowheads="1"/>
          </p:cNvSpPr>
          <p:nvPr/>
        </p:nvSpPr>
        <p:spPr bwMode="auto">
          <a:xfrm>
            <a:off x="6330397" y="3824266"/>
            <a:ext cx="6463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首部</a:t>
            </a:r>
          </a:p>
          <a:p>
            <a:pPr algn="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诸行</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11"/>
          <p:cNvSpPr txBox="1">
            <a:spLocks noChangeArrowheads="1"/>
          </p:cNvSpPr>
          <p:nvPr/>
        </p:nvSpPr>
        <p:spPr bwMode="auto">
          <a:xfrm>
            <a:off x="6984666" y="5455255"/>
            <a:ext cx="36898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单独一行回车、换行表示报文首部结束</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16"/>
          <p:cNvSpPr txBox="1">
            <a:spLocks noChangeArrowheads="1"/>
          </p:cNvSpPr>
          <p:nvPr/>
        </p:nvSpPr>
        <p:spPr bwMode="auto">
          <a:xfrm>
            <a:off x="7018004" y="2924601"/>
            <a:ext cx="456086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GET</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2060"/>
                </a:solidFill>
                <a:latin typeface="Times New Roman" panose="02020603050405020304" pitchFamily="18" charset="0"/>
                <a:ea typeface="思源黑体 CN Normal" panose="020B0400000000000000" pitchFamily="34" charset="-122"/>
                <a:cs typeface="Times New Roman" panose="02020603050405020304" pitchFamily="18" charset="0"/>
              </a:rPr>
              <a:t>/index.html </a:t>
            </a:r>
            <a:r>
              <a:rPr lang="en-US" altLang="zh-CN" b="1"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HTTP/1.1\r\n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Host</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www-net.cs.umass.edu\r\n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User-Agent</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Firefox/3.6.10\r\n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Accept</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text/</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html,application</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xhtml+xml</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Accept-Language</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en-us,en;q</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=0.5\r\n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Accept-Encoding</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gzip,deflate</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Accept-Charset</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ISO-8859-1,utf-8;q=0.7\r\n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Keep-Alive</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115\r\n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Connection</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keep-alive\r\n</a:t>
            </a:r>
          </a:p>
          <a:p>
            <a:pPr>
              <a:lnSpc>
                <a:spcPct val="90000"/>
              </a:lnSpc>
              <a:buClr>
                <a:schemeClr val="accent2"/>
              </a:buClr>
              <a:buSzPct val="85000"/>
              <a:buFont typeface="ZapfDingbats" pitchFamily="82" charset="2"/>
              <a:buNone/>
            </a:pP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\r\n</a:t>
            </a:r>
          </a:p>
        </p:txBody>
      </p:sp>
      <p:sp>
        <p:nvSpPr>
          <p:cNvPr id="111" name="Line 17"/>
          <p:cNvSpPr>
            <a:spLocks noChangeShapeType="1"/>
          </p:cNvSpPr>
          <p:nvPr/>
        </p:nvSpPr>
        <p:spPr bwMode="auto">
          <a:xfrm flipH="1">
            <a:off x="9850288" y="2427763"/>
            <a:ext cx="166687" cy="514350"/>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Text Box 18"/>
          <p:cNvSpPr txBox="1">
            <a:spLocks noChangeArrowheads="1"/>
          </p:cNvSpPr>
          <p:nvPr/>
        </p:nvSpPr>
        <p:spPr bwMode="auto">
          <a:xfrm>
            <a:off x="9901088" y="2140425"/>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zh-CN" altLang="en-US" sz="1600" dirty="0">
                <a:latin typeface="思源黑体 CN Normal" panose="020B0400000000000000" pitchFamily="34" charset="-122"/>
                <a:ea typeface="思源黑体 CN Normal" panose="020B0400000000000000" pitchFamily="34" charset="-122"/>
                <a:cs typeface="Times New Roman" panose="02020603050405020304" pitchFamily="18" charset="0"/>
              </a:rPr>
              <a:t>回车符</a:t>
            </a:r>
            <a:endParaRPr lang="en-US" altLang="zh-CN" sz="16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113" name="Text Box 19"/>
          <p:cNvSpPr txBox="1">
            <a:spLocks noChangeArrowheads="1"/>
          </p:cNvSpPr>
          <p:nvPr/>
        </p:nvSpPr>
        <p:spPr bwMode="auto">
          <a:xfrm>
            <a:off x="10053488" y="2437288"/>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ZapfDingbats" pitchFamily="82" charset="2"/>
              <a:buNone/>
            </a:pPr>
            <a:r>
              <a:rPr lang="zh-CN" altLang="en-US" sz="1600">
                <a:latin typeface="思源黑体 CN Normal" panose="020B0400000000000000" pitchFamily="34" charset="-122"/>
                <a:ea typeface="思源黑体 CN Normal" panose="020B0400000000000000" pitchFamily="34" charset="-122"/>
                <a:cs typeface="Times New Roman" panose="02020603050405020304" pitchFamily="18" charset="0"/>
              </a:rPr>
              <a:t>换行符</a:t>
            </a:r>
            <a:endParaRPr lang="en-US" altLang="zh-CN" sz="160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114" name="Line 20"/>
          <p:cNvSpPr>
            <a:spLocks noChangeShapeType="1"/>
          </p:cNvSpPr>
          <p:nvPr/>
        </p:nvSpPr>
        <p:spPr bwMode="auto">
          <a:xfrm flipH="1">
            <a:off x="10146550" y="2737326"/>
            <a:ext cx="65687" cy="204788"/>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Rectangle 11"/>
          <p:cNvSpPr>
            <a:spLocks noChangeArrowheads="1"/>
          </p:cNvSpPr>
          <p:nvPr/>
        </p:nvSpPr>
        <p:spPr bwMode="auto">
          <a:xfrm>
            <a:off x="7022543" y="2950739"/>
            <a:ext cx="3272492" cy="269824"/>
          </a:xfrm>
          <a:prstGeom prst="roundRect">
            <a:avLst>
              <a:gd name="adj" fmla="val 50000"/>
            </a:avLst>
          </a:prstGeom>
          <a:noFill/>
          <a:ln w="19050">
            <a:solidFill>
              <a:srgbClr val="009FF6"/>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Rectangle 11"/>
          <p:cNvSpPr>
            <a:spLocks noChangeArrowheads="1"/>
          </p:cNvSpPr>
          <p:nvPr/>
        </p:nvSpPr>
        <p:spPr bwMode="auto">
          <a:xfrm>
            <a:off x="7028661" y="5180718"/>
            <a:ext cx="667932" cy="269824"/>
          </a:xfrm>
          <a:prstGeom prst="roundRect">
            <a:avLst>
              <a:gd name="adj" fmla="val 50000"/>
            </a:avLst>
          </a:prstGeom>
          <a:noFill/>
          <a:ln w="19050">
            <a:solidFill>
              <a:srgbClr val="009FF6"/>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8" name="Rectangle 11"/>
          <p:cNvSpPr>
            <a:spLocks noChangeArrowheads="1"/>
          </p:cNvSpPr>
          <p:nvPr/>
        </p:nvSpPr>
        <p:spPr bwMode="auto">
          <a:xfrm>
            <a:off x="6335151" y="1588432"/>
            <a:ext cx="5069620"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一段典型的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请求报文（</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ASCII</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FCE57973-E337-4984-90CC-A1205606B673}"/>
              </a:ext>
            </a:extLst>
          </p:cNvPr>
          <p:cNvSpPr>
            <a:spLocks noGrp="1"/>
          </p:cNvSpPr>
          <p:nvPr>
            <p:ph type="sldNum" sz="quarter" idx="12"/>
          </p:nvPr>
        </p:nvSpPr>
        <p:spPr/>
        <p:txBody>
          <a:bodyPr/>
          <a:lstStyle/>
          <a:p>
            <a:fld id="{91F2D4EF-46D4-4764-B373-FC59CD1D281E}" type="slidenum">
              <a:rPr lang="zh-CN" altLang="en-US" smtClean="0"/>
              <a:t>54</a:t>
            </a:fld>
            <a:endParaRPr lang="zh-CN" altLang="en-US"/>
          </a:p>
        </p:txBody>
      </p:sp>
      <p:sp>
        <p:nvSpPr>
          <p:cNvPr id="98" name="TextBox 16">
            <a:extLst>
              <a:ext uri="{FF2B5EF4-FFF2-40B4-BE49-F238E27FC236}">
                <a16:creationId xmlns:a16="http://schemas.microsoft.com/office/drawing/2014/main" id="{1533A7E8-585A-48E8-B69E-79BF62809067}"/>
              </a:ext>
            </a:extLst>
          </p:cNvPr>
          <p:cNvSpPr txBox="1">
            <a:spLocks noChangeArrowheads="1"/>
          </p:cNvSpPr>
          <p:nvPr/>
        </p:nvSpPr>
        <p:spPr bwMode="auto">
          <a:xfrm>
            <a:off x="6575276" y="6003452"/>
            <a:ext cx="3878262" cy="646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latin typeface="楷体" panose="02010609060101010101" pitchFamily="49" charset="-122"/>
                <a:ea typeface="楷体" panose="02010609060101010101" pitchFamily="49" charset="-122"/>
              </a:rPr>
              <a:t>应用层协议的报文全部是基于文本</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因此网络应用程序能非常方便地处理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randombar(horizontal)">
                                      <p:cBhvr>
                                        <p:cTn id="11" dur="500"/>
                                        <p:tgtEl>
                                          <p:spTgt spid="10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wipe(left)">
                                      <p:cBhvr>
                                        <p:cTn id="23" dur="500"/>
                                        <p:tgtEl>
                                          <p:spTgt spid="11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wipe(left)">
                                      <p:cBhvr>
                                        <p:cTn id="35" dur="500"/>
                                        <p:tgtEl>
                                          <p:spTgt spid="12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left)">
                                      <p:cBhvr>
                                        <p:cTn id="39" dur="500"/>
                                        <p:tgtEl>
                                          <p:spTgt spid="8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wipe(left)">
                                      <p:cBhvr>
                                        <p:cTn id="43" dur="500"/>
                                        <p:tgtEl>
                                          <p:spTgt spid="12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wipe(left)">
                                      <p:cBhvr>
                                        <p:cTn id="55" dur="500"/>
                                        <p:tgtEl>
                                          <p:spTgt spid="122"/>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ipe(left)">
                                      <p:cBhvr>
                                        <p:cTn id="59" dur="500"/>
                                        <p:tgtEl>
                                          <p:spTgt spid="55"/>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118"/>
                                        </p:tgtEl>
                                        <p:attrNameLst>
                                          <p:attrName>style.visibility</p:attrName>
                                        </p:attrNameLst>
                                      </p:cBhvr>
                                      <p:to>
                                        <p:strVal val="visible"/>
                                      </p:to>
                                    </p:set>
                                    <p:animEffect transition="in" filter="randombar(horizontal)">
                                      <p:cBhvr>
                                        <p:cTn id="71" dur="500"/>
                                        <p:tgtEl>
                                          <p:spTgt spid="118"/>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110">
                                            <p:txEl>
                                              <p:pRg st="0" end="0"/>
                                            </p:txEl>
                                          </p:spTgt>
                                        </p:tgtEl>
                                        <p:attrNameLst>
                                          <p:attrName>style.visibility</p:attrName>
                                        </p:attrNameLst>
                                      </p:cBhvr>
                                      <p:to>
                                        <p:strVal val="visible"/>
                                      </p:to>
                                    </p:set>
                                    <p:animEffect transition="in" filter="wipe(left)">
                                      <p:cBhvr>
                                        <p:cTn id="75" dur="500"/>
                                        <p:tgtEl>
                                          <p:spTgt spid="110">
                                            <p:txEl>
                                              <p:pRg st="0" end="0"/>
                                            </p:txEl>
                                          </p:spTgt>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110">
                                            <p:txEl>
                                              <p:pRg st="1" end="1"/>
                                            </p:txEl>
                                          </p:spTgt>
                                        </p:tgtEl>
                                        <p:attrNameLst>
                                          <p:attrName>style.visibility</p:attrName>
                                        </p:attrNameLst>
                                      </p:cBhvr>
                                      <p:to>
                                        <p:strVal val="visible"/>
                                      </p:to>
                                    </p:set>
                                    <p:animEffect transition="in" filter="wipe(left)">
                                      <p:cBhvr>
                                        <p:cTn id="79" dur="500"/>
                                        <p:tgtEl>
                                          <p:spTgt spid="110">
                                            <p:txEl>
                                              <p:pRg st="1" end="1"/>
                                            </p:txEl>
                                          </p:spTgt>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110">
                                            <p:txEl>
                                              <p:pRg st="2" end="2"/>
                                            </p:txEl>
                                          </p:spTgt>
                                        </p:tgtEl>
                                        <p:attrNameLst>
                                          <p:attrName>style.visibility</p:attrName>
                                        </p:attrNameLst>
                                      </p:cBhvr>
                                      <p:to>
                                        <p:strVal val="visible"/>
                                      </p:to>
                                    </p:set>
                                    <p:animEffect transition="in" filter="wipe(left)">
                                      <p:cBhvr>
                                        <p:cTn id="83" dur="500"/>
                                        <p:tgtEl>
                                          <p:spTgt spid="110">
                                            <p:txEl>
                                              <p:pRg st="2" end="2"/>
                                            </p:txEl>
                                          </p:spTgt>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110">
                                            <p:txEl>
                                              <p:pRg st="3" end="3"/>
                                            </p:txEl>
                                          </p:spTgt>
                                        </p:tgtEl>
                                        <p:attrNameLst>
                                          <p:attrName>style.visibility</p:attrName>
                                        </p:attrNameLst>
                                      </p:cBhvr>
                                      <p:to>
                                        <p:strVal val="visible"/>
                                      </p:to>
                                    </p:set>
                                    <p:animEffect transition="in" filter="wipe(left)">
                                      <p:cBhvr>
                                        <p:cTn id="87" dur="500"/>
                                        <p:tgtEl>
                                          <p:spTgt spid="110">
                                            <p:txEl>
                                              <p:pRg st="3" end="3"/>
                                            </p:txEl>
                                          </p:spTgt>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110">
                                            <p:txEl>
                                              <p:pRg st="4" end="4"/>
                                            </p:txEl>
                                          </p:spTgt>
                                        </p:tgtEl>
                                        <p:attrNameLst>
                                          <p:attrName>style.visibility</p:attrName>
                                        </p:attrNameLst>
                                      </p:cBhvr>
                                      <p:to>
                                        <p:strVal val="visible"/>
                                      </p:to>
                                    </p:set>
                                    <p:animEffect transition="in" filter="wipe(left)">
                                      <p:cBhvr>
                                        <p:cTn id="91" dur="500"/>
                                        <p:tgtEl>
                                          <p:spTgt spid="110">
                                            <p:txEl>
                                              <p:pRg st="4" end="4"/>
                                            </p:txEl>
                                          </p:spTgt>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110">
                                            <p:txEl>
                                              <p:pRg st="5" end="5"/>
                                            </p:txEl>
                                          </p:spTgt>
                                        </p:tgtEl>
                                        <p:attrNameLst>
                                          <p:attrName>style.visibility</p:attrName>
                                        </p:attrNameLst>
                                      </p:cBhvr>
                                      <p:to>
                                        <p:strVal val="visible"/>
                                      </p:to>
                                    </p:set>
                                    <p:animEffect transition="in" filter="wipe(left)">
                                      <p:cBhvr>
                                        <p:cTn id="95" dur="500"/>
                                        <p:tgtEl>
                                          <p:spTgt spid="110">
                                            <p:txEl>
                                              <p:pRg st="5" end="5"/>
                                            </p:txEl>
                                          </p:spTgt>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110">
                                            <p:txEl>
                                              <p:pRg st="6" end="6"/>
                                            </p:txEl>
                                          </p:spTgt>
                                        </p:tgtEl>
                                        <p:attrNameLst>
                                          <p:attrName>style.visibility</p:attrName>
                                        </p:attrNameLst>
                                      </p:cBhvr>
                                      <p:to>
                                        <p:strVal val="visible"/>
                                      </p:to>
                                    </p:set>
                                    <p:animEffect transition="in" filter="wipe(left)">
                                      <p:cBhvr>
                                        <p:cTn id="99" dur="500"/>
                                        <p:tgtEl>
                                          <p:spTgt spid="110">
                                            <p:txEl>
                                              <p:pRg st="6" end="6"/>
                                            </p:txEl>
                                          </p:spTgt>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110">
                                            <p:txEl>
                                              <p:pRg st="7" end="7"/>
                                            </p:txEl>
                                          </p:spTgt>
                                        </p:tgtEl>
                                        <p:attrNameLst>
                                          <p:attrName>style.visibility</p:attrName>
                                        </p:attrNameLst>
                                      </p:cBhvr>
                                      <p:to>
                                        <p:strVal val="visible"/>
                                      </p:to>
                                    </p:set>
                                    <p:animEffect transition="in" filter="wipe(left)">
                                      <p:cBhvr>
                                        <p:cTn id="103" dur="500"/>
                                        <p:tgtEl>
                                          <p:spTgt spid="110">
                                            <p:txEl>
                                              <p:pRg st="7" end="7"/>
                                            </p:txEl>
                                          </p:spTgt>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110">
                                            <p:txEl>
                                              <p:pRg st="8" end="8"/>
                                            </p:txEl>
                                          </p:spTgt>
                                        </p:tgtEl>
                                        <p:attrNameLst>
                                          <p:attrName>style.visibility</p:attrName>
                                        </p:attrNameLst>
                                      </p:cBhvr>
                                      <p:to>
                                        <p:strVal val="visible"/>
                                      </p:to>
                                    </p:set>
                                    <p:animEffect transition="in" filter="wipe(left)">
                                      <p:cBhvr>
                                        <p:cTn id="107" dur="500"/>
                                        <p:tgtEl>
                                          <p:spTgt spid="110">
                                            <p:txEl>
                                              <p:pRg st="8" end="8"/>
                                            </p:txEl>
                                          </p:spTgt>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110">
                                            <p:txEl>
                                              <p:pRg st="9" end="9"/>
                                            </p:txEl>
                                          </p:spTgt>
                                        </p:tgtEl>
                                        <p:attrNameLst>
                                          <p:attrName>style.visibility</p:attrName>
                                        </p:attrNameLst>
                                      </p:cBhvr>
                                      <p:to>
                                        <p:strVal val="visible"/>
                                      </p:to>
                                    </p:set>
                                    <p:animEffect transition="in" filter="wipe(left)">
                                      <p:cBhvr>
                                        <p:cTn id="111" dur="500"/>
                                        <p:tgtEl>
                                          <p:spTgt spid="110">
                                            <p:txEl>
                                              <p:pRg st="9" end="9"/>
                                            </p:txEl>
                                          </p:spTgt>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112"/>
                                        </p:tgtEl>
                                        <p:attrNameLst>
                                          <p:attrName>style.visibility</p:attrName>
                                        </p:attrNameLst>
                                      </p:cBhvr>
                                      <p:to>
                                        <p:strVal val="visible"/>
                                      </p:to>
                                    </p:set>
                                    <p:animEffect transition="in" filter="fade">
                                      <p:cBhvr>
                                        <p:cTn id="115" dur="500"/>
                                        <p:tgtEl>
                                          <p:spTgt spid="112"/>
                                        </p:tgtEl>
                                      </p:cBhvr>
                                    </p:animEffect>
                                  </p:childTnLst>
                                </p:cTn>
                              </p:par>
                            </p:childTnLst>
                          </p:cTn>
                        </p:par>
                        <p:par>
                          <p:cTn id="116" fill="hold">
                            <p:stCondLst>
                              <p:cond delay="14000"/>
                            </p:stCondLst>
                            <p:childTnLst>
                              <p:par>
                                <p:cTn id="117" presetID="22" presetClass="entr" presetSubtype="1" fill="hold" grpId="0"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wipe(up)">
                                      <p:cBhvr>
                                        <p:cTn id="119" dur="500"/>
                                        <p:tgtEl>
                                          <p:spTgt spid="111"/>
                                        </p:tgtEl>
                                      </p:cBhvr>
                                    </p:animEffect>
                                  </p:childTnLst>
                                </p:cTn>
                              </p:par>
                            </p:childTnLst>
                          </p:cTn>
                        </p:par>
                        <p:par>
                          <p:cTn id="120" fill="hold">
                            <p:stCondLst>
                              <p:cond delay="14500"/>
                            </p:stCondLst>
                            <p:childTnLst>
                              <p:par>
                                <p:cTn id="121" presetID="10" presetClass="entr" presetSubtype="0" fill="hold" grpId="0" nodeType="afterEffect">
                                  <p:stCondLst>
                                    <p:cond delay="0"/>
                                  </p:stCondLst>
                                  <p:childTnLst>
                                    <p:set>
                                      <p:cBhvr>
                                        <p:cTn id="122" dur="1" fill="hold">
                                          <p:stCondLst>
                                            <p:cond delay="0"/>
                                          </p:stCondLst>
                                        </p:cTn>
                                        <p:tgtEl>
                                          <p:spTgt spid="113"/>
                                        </p:tgtEl>
                                        <p:attrNameLst>
                                          <p:attrName>style.visibility</p:attrName>
                                        </p:attrNameLst>
                                      </p:cBhvr>
                                      <p:to>
                                        <p:strVal val="visible"/>
                                      </p:to>
                                    </p:set>
                                    <p:animEffect transition="in" filter="fade">
                                      <p:cBhvr>
                                        <p:cTn id="123" dur="500"/>
                                        <p:tgtEl>
                                          <p:spTgt spid="113"/>
                                        </p:tgtEl>
                                      </p:cBhvr>
                                    </p:animEffect>
                                  </p:childTnLst>
                                </p:cTn>
                              </p:par>
                            </p:childTnLst>
                          </p:cTn>
                        </p:par>
                        <p:par>
                          <p:cTn id="124" fill="hold">
                            <p:stCondLst>
                              <p:cond delay="15000"/>
                            </p:stCondLst>
                            <p:childTnLst>
                              <p:par>
                                <p:cTn id="125" presetID="22" presetClass="entr" presetSubtype="1" fill="hold" grpId="0" nodeType="afterEffect">
                                  <p:stCondLst>
                                    <p:cond delay="0"/>
                                  </p:stCondLst>
                                  <p:childTnLst>
                                    <p:set>
                                      <p:cBhvr>
                                        <p:cTn id="126" dur="1" fill="hold">
                                          <p:stCondLst>
                                            <p:cond delay="0"/>
                                          </p:stCondLst>
                                        </p:cTn>
                                        <p:tgtEl>
                                          <p:spTgt spid="114"/>
                                        </p:tgtEl>
                                        <p:attrNameLst>
                                          <p:attrName>style.visibility</p:attrName>
                                        </p:attrNameLst>
                                      </p:cBhvr>
                                      <p:to>
                                        <p:strVal val="visible"/>
                                      </p:to>
                                    </p:set>
                                    <p:animEffect transition="in" filter="wipe(up)">
                                      <p:cBhvr>
                                        <p:cTn id="127" dur="500"/>
                                        <p:tgtEl>
                                          <p:spTgt spid="114"/>
                                        </p:tgtEl>
                                      </p:cBhvr>
                                    </p:animEffect>
                                  </p:childTnLst>
                                </p:cTn>
                              </p:par>
                            </p:childTnLst>
                          </p:cTn>
                        </p:par>
                        <p:par>
                          <p:cTn id="128" fill="hold">
                            <p:stCondLst>
                              <p:cond delay="15500"/>
                            </p:stCondLst>
                            <p:childTnLst>
                              <p:par>
                                <p:cTn id="129" presetID="14" presetClass="entr" presetSubtype="10" fill="hold" grpId="0" nodeType="afterEffect" nodePh="1">
                                  <p:stCondLst>
                                    <p:cond delay="0"/>
                                  </p:stCondLst>
                                  <p:endCondLst>
                                    <p:cond evt="begin" delay="0">
                                      <p:tn val="129"/>
                                    </p:cond>
                                  </p:endCondLst>
                                  <p:childTnLst>
                                    <p:set>
                                      <p:cBhvr>
                                        <p:cTn id="130" dur="1" fill="hold">
                                          <p:stCondLst>
                                            <p:cond delay="0"/>
                                          </p:stCondLst>
                                        </p:cTn>
                                        <p:tgtEl>
                                          <p:spTgt spid="116"/>
                                        </p:tgtEl>
                                        <p:attrNameLst>
                                          <p:attrName>style.visibility</p:attrName>
                                        </p:attrNameLst>
                                      </p:cBhvr>
                                      <p:to>
                                        <p:strVal val="visible"/>
                                      </p:to>
                                    </p:set>
                                    <p:animEffect transition="in" filter="randombar(horizontal)">
                                      <p:cBhvr>
                                        <p:cTn id="131" dur="500"/>
                                        <p:tgtEl>
                                          <p:spTgt spid="116"/>
                                        </p:tgtEl>
                                      </p:cBhvr>
                                    </p:animEffect>
                                  </p:childTnLst>
                                </p:cTn>
                              </p:par>
                            </p:childTnLst>
                          </p:cTn>
                        </p:par>
                        <p:par>
                          <p:cTn id="132" fill="hold">
                            <p:stCondLst>
                              <p:cond delay="16000"/>
                            </p:stCondLst>
                            <p:childTnLst>
                              <p:par>
                                <p:cTn id="133" presetID="22" presetClass="entr" presetSubtype="8" fill="hold" grpId="0" nodeType="afterEffect">
                                  <p:stCondLst>
                                    <p:cond delay="0"/>
                                  </p:stCondLst>
                                  <p:childTnLst>
                                    <p:set>
                                      <p:cBhvr>
                                        <p:cTn id="134" dur="1" fill="hold">
                                          <p:stCondLst>
                                            <p:cond delay="0"/>
                                          </p:stCondLst>
                                        </p:cTn>
                                        <p:tgtEl>
                                          <p:spTgt spid="104"/>
                                        </p:tgtEl>
                                        <p:attrNameLst>
                                          <p:attrName>style.visibility</p:attrName>
                                        </p:attrNameLst>
                                      </p:cBhvr>
                                      <p:to>
                                        <p:strVal val="visible"/>
                                      </p:to>
                                    </p:set>
                                    <p:animEffect transition="in" filter="wipe(left)">
                                      <p:cBhvr>
                                        <p:cTn id="135" dur="500"/>
                                        <p:tgtEl>
                                          <p:spTgt spid="104"/>
                                        </p:tgtEl>
                                      </p:cBhvr>
                                    </p:animEffect>
                                  </p:childTnLst>
                                </p:cTn>
                              </p:par>
                            </p:childTnLst>
                          </p:cTn>
                        </p:par>
                        <p:par>
                          <p:cTn id="136" fill="hold">
                            <p:stCondLst>
                              <p:cond delay="16500"/>
                            </p:stCondLst>
                            <p:childTnLst>
                              <p:par>
                                <p:cTn id="137" presetID="14" presetClass="entr" presetSubtype="10" fill="hold" grpId="0" nodeType="afterEffect" nodePh="1">
                                  <p:stCondLst>
                                    <p:cond delay="0"/>
                                  </p:stCondLst>
                                  <p:endCondLst>
                                    <p:cond evt="begin" delay="0">
                                      <p:tn val="137"/>
                                    </p:cond>
                                  </p:endCondLst>
                                  <p:childTnLst>
                                    <p:set>
                                      <p:cBhvr>
                                        <p:cTn id="138" dur="1" fill="hold">
                                          <p:stCondLst>
                                            <p:cond delay="0"/>
                                          </p:stCondLst>
                                        </p:cTn>
                                        <p:tgtEl>
                                          <p:spTgt spid="117"/>
                                        </p:tgtEl>
                                        <p:attrNameLst>
                                          <p:attrName>style.visibility</p:attrName>
                                        </p:attrNameLst>
                                      </p:cBhvr>
                                      <p:to>
                                        <p:strVal val="visible"/>
                                      </p:to>
                                    </p:set>
                                    <p:animEffect transition="in" filter="randombar(horizontal)">
                                      <p:cBhvr>
                                        <p:cTn id="139" dur="500"/>
                                        <p:tgtEl>
                                          <p:spTgt spid="117"/>
                                        </p:tgtEl>
                                      </p:cBhvr>
                                    </p:animEffect>
                                  </p:childTnLst>
                                </p:cTn>
                              </p:par>
                            </p:childTnLst>
                          </p:cTn>
                        </p:par>
                        <p:par>
                          <p:cTn id="140" fill="hold">
                            <p:stCondLst>
                              <p:cond delay="17000"/>
                            </p:stCondLst>
                            <p:childTnLst>
                              <p:par>
                                <p:cTn id="141" presetID="22" presetClass="entr" presetSubtype="8" fill="hold" grpId="0" nodeType="afterEffect">
                                  <p:stCondLst>
                                    <p:cond delay="0"/>
                                  </p:stCondLst>
                                  <p:childTnLst>
                                    <p:set>
                                      <p:cBhvr>
                                        <p:cTn id="142" dur="1" fill="hold">
                                          <p:stCondLst>
                                            <p:cond delay="0"/>
                                          </p:stCondLst>
                                        </p:cTn>
                                        <p:tgtEl>
                                          <p:spTgt spid="109"/>
                                        </p:tgtEl>
                                        <p:attrNameLst>
                                          <p:attrName>style.visibility</p:attrName>
                                        </p:attrNameLst>
                                      </p:cBhvr>
                                      <p:to>
                                        <p:strVal val="visible"/>
                                      </p:to>
                                    </p:set>
                                    <p:animEffect transition="in" filter="wipe(left)">
                                      <p:cBhvr>
                                        <p:cTn id="143" dur="500"/>
                                        <p:tgtEl>
                                          <p:spTgt spid="109"/>
                                        </p:tgtEl>
                                      </p:cBhvr>
                                    </p:animEffect>
                                  </p:childTnLst>
                                </p:cTn>
                              </p:par>
                            </p:childTnLst>
                          </p:cTn>
                        </p:par>
                        <p:par>
                          <p:cTn id="144" fill="hold">
                            <p:stCondLst>
                              <p:cond delay="17500"/>
                            </p:stCondLst>
                            <p:childTnLst>
                              <p:par>
                                <p:cTn id="145" presetID="16" presetClass="entr" presetSubtype="42" fill="hold" grpId="0" nodeType="afterEffect">
                                  <p:stCondLst>
                                    <p:cond delay="0"/>
                                  </p:stCondLst>
                                  <p:childTnLst>
                                    <p:set>
                                      <p:cBhvr>
                                        <p:cTn id="146" dur="1" fill="hold">
                                          <p:stCondLst>
                                            <p:cond delay="0"/>
                                          </p:stCondLst>
                                        </p:cTn>
                                        <p:tgtEl>
                                          <p:spTgt spid="106"/>
                                        </p:tgtEl>
                                        <p:attrNameLst>
                                          <p:attrName>style.visibility</p:attrName>
                                        </p:attrNameLst>
                                      </p:cBhvr>
                                      <p:to>
                                        <p:strVal val="visible"/>
                                      </p:to>
                                    </p:set>
                                    <p:animEffect transition="in" filter="barn(outHorizontal)">
                                      <p:cBhvr>
                                        <p:cTn id="147" dur="500"/>
                                        <p:tgtEl>
                                          <p:spTgt spid="106"/>
                                        </p:tgtEl>
                                      </p:cBhvr>
                                    </p:animEffect>
                                  </p:childTnLst>
                                </p:cTn>
                              </p:par>
                            </p:childTnLst>
                          </p:cTn>
                        </p:par>
                        <p:par>
                          <p:cTn id="148" fill="hold">
                            <p:stCondLst>
                              <p:cond delay="18000"/>
                            </p:stCondLst>
                            <p:childTnLst>
                              <p:par>
                                <p:cTn id="149" presetID="53" presetClass="entr" presetSubtype="16" fill="hold" grpId="0" nodeType="afterEffect">
                                  <p:stCondLst>
                                    <p:cond delay="0"/>
                                  </p:stCondLst>
                                  <p:childTnLst>
                                    <p:set>
                                      <p:cBhvr>
                                        <p:cTn id="150" dur="1" fill="hold">
                                          <p:stCondLst>
                                            <p:cond delay="0"/>
                                          </p:stCondLst>
                                        </p:cTn>
                                        <p:tgtEl>
                                          <p:spTgt spid="107"/>
                                        </p:tgtEl>
                                        <p:attrNameLst>
                                          <p:attrName>style.visibility</p:attrName>
                                        </p:attrNameLst>
                                      </p:cBhvr>
                                      <p:to>
                                        <p:strVal val="visible"/>
                                      </p:to>
                                    </p:set>
                                    <p:anim calcmode="lin" valueType="num">
                                      <p:cBhvr>
                                        <p:cTn id="151" dur="500" fill="hold"/>
                                        <p:tgtEl>
                                          <p:spTgt spid="107"/>
                                        </p:tgtEl>
                                        <p:attrNameLst>
                                          <p:attrName>ppt_w</p:attrName>
                                        </p:attrNameLst>
                                      </p:cBhvr>
                                      <p:tavLst>
                                        <p:tav tm="0">
                                          <p:val>
                                            <p:fltVal val="0"/>
                                          </p:val>
                                        </p:tav>
                                        <p:tav tm="100000">
                                          <p:val>
                                            <p:strVal val="#ppt_w"/>
                                          </p:val>
                                        </p:tav>
                                      </p:tavLst>
                                    </p:anim>
                                    <p:anim calcmode="lin" valueType="num">
                                      <p:cBhvr>
                                        <p:cTn id="152" dur="500" fill="hold"/>
                                        <p:tgtEl>
                                          <p:spTgt spid="107"/>
                                        </p:tgtEl>
                                        <p:attrNameLst>
                                          <p:attrName>ppt_h</p:attrName>
                                        </p:attrNameLst>
                                      </p:cBhvr>
                                      <p:tavLst>
                                        <p:tav tm="0">
                                          <p:val>
                                            <p:fltVal val="0"/>
                                          </p:val>
                                        </p:tav>
                                        <p:tav tm="100000">
                                          <p:val>
                                            <p:strVal val="#ppt_h"/>
                                          </p:val>
                                        </p:tav>
                                      </p:tavLst>
                                    </p:anim>
                                    <p:animEffect transition="in" filter="fade">
                                      <p:cBhvr>
                                        <p:cTn id="153" dur="500"/>
                                        <p:tgtEl>
                                          <p:spTgt spid="107"/>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repeatCount="2000" fill="hold" grpId="1" nodeType="clickEffect">
                                  <p:stCondLst>
                                    <p:cond delay="0"/>
                                  </p:stCondLst>
                                  <p:childTnLst>
                                    <p:animEffect transition="out" filter="fade">
                                      <p:cBhvr>
                                        <p:cTn id="157" dur="500" tmFilter="0, 0; .2, .5; .8, .5; 1, 0"/>
                                        <p:tgtEl>
                                          <p:spTgt spid="52"/>
                                        </p:tgtEl>
                                      </p:cBhvr>
                                    </p:animEffect>
                                    <p:animScale>
                                      <p:cBhvr>
                                        <p:cTn id="158" dur="250" autoRev="1" fill="hold"/>
                                        <p:tgtEl>
                                          <p:spTgt spid="52"/>
                                        </p:tgtEl>
                                      </p:cBhvr>
                                      <p:by x="105000" y="105000"/>
                                    </p:animScale>
                                  </p:childTnLst>
                                </p:cTn>
                              </p:par>
                              <p:par>
                                <p:cTn id="159" presetID="26" presetClass="emph" presetSubtype="0" repeatCount="2000" fill="hold" nodeType="withEffect">
                                  <p:stCondLst>
                                    <p:cond delay="0"/>
                                  </p:stCondLst>
                                  <p:childTnLst>
                                    <p:animEffect transition="out" filter="fade">
                                      <p:cBhvr>
                                        <p:cTn id="160" dur="500" tmFilter="0, 0; .2, .5; .8, .5; 1, 0"/>
                                        <p:tgtEl>
                                          <p:spTgt spid="4"/>
                                        </p:tgtEl>
                                      </p:cBhvr>
                                    </p:animEffect>
                                    <p:animScale>
                                      <p:cBhvr>
                                        <p:cTn id="161" dur="250" autoRev="1" fill="hold"/>
                                        <p:tgtEl>
                                          <p:spTgt spid="4"/>
                                        </p:tgtEl>
                                      </p:cBhvr>
                                      <p:by x="105000" y="105000"/>
                                    </p:animScale>
                                  </p:childTnLst>
                                </p:cTn>
                              </p:par>
                              <p:par>
                                <p:cTn id="162" presetID="26" presetClass="emph" presetSubtype="0" repeatCount="2000" fill="hold" nodeType="withEffect">
                                  <p:stCondLst>
                                    <p:cond delay="0"/>
                                  </p:stCondLst>
                                  <p:childTnLst>
                                    <p:animEffect transition="out" filter="fade">
                                      <p:cBhvr>
                                        <p:cTn id="163" dur="500" tmFilter="0, 0; .2, .5; .8, .5; 1, 0"/>
                                        <p:tgtEl>
                                          <p:spTgt spid="119"/>
                                        </p:tgtEl>
                                      </p:cBhvr>
                                    </p:animEffect>
                                    <p:animScale>
                                      <p:cBhvr>
                                        <p:cTn id="164" dur="250" autoRev="1" fill="hold"/>
                                        <p:tgtEl>
                                          <p:spTgt spid="119"/>
                                        </p:tgtEl>
                                      </p:cBhvr>
                                      <p:by x="105000" y="105000"/>
                                    </p:animScale>
                                  </p:childTnLst>
                                </p:cTn>
                              </p:par>
                              <p:par>
                                <p:cTn id="165" presetID="26" presetClass="emph" presetSubtype="0" repeatCount="2000" fill="hold" grpId="1" nodeType="withEffect">
                                  <p:stCondLst>
                                    <p:cond delay="0"/>
                                  </p:stCondLst>
                                  <p:childTnLst>
                                    <p:animEffect transition="out" filter="fade">
                                      <p:cBhvr>
                                        <p:cTn id="166" dur="500" tmFilter="0, 0; .2, .5; .8, .5; 1, 0"/>
                                        <p:tgtEl>
                                          <p:spTgt spid="110">
                                            <p:txEl>
                                              <p:pRg st="0" end="0"/>
                                            </p:txEl>
                                          </p:spTgt>
                                        </p:tgtEl>
                                      </p:cBhvr>
                                    </p:animEffect>
                                    <p:animScale>
                                      <p:cBhvr>
                                        <p:cTn id="167" dur="250" autoRev="1" fill="hold"/>
                                        <p:tgtEl>
                                          <p:spTgt spid="110">
                                            <p:txEl>
                                              <p:pRg st="0" end="0"/>
                                            </p:txEl>
                                          </p:spTgt>
                                        </p:tgtEl>
                                      </p:cBhvr>
                                      <p:by x="105000" y="105000"/>
                                    </p:animScale>
                                  </p:childTnLst>
                                </p:cTn>
                              </p:par>
                            </p:childTnLst>
                          </p:cTn>
                        </p:par>
                      </p:childTnLst>
                    </p:cTn>
                  </p:par>
                  <p:par>
                    <p:cTn id="168" fill="hold">
                      <p:stCondLst>
                        <p:cond delay="indefinite"/>
                      </p:stCondLst>
                      <p:childTnLst>
                        <p:par>
                          <p:cTn id="169" fill="hold">
                            <p:stCondLst>
                              <p:cond delay="0"/>
                            </p:stCondLst>
                            <p:childTnLst>
                              <p:par>
                                <p:cTn id="170" presetID="26" presetClass="emph" presetSubtype="0" repeatCount="2000" fill="hold" grpId="1" nodeType="clickEffect">
                                  <p:stCondLst>
                                    <p:cond delay="0"/>
                                  </p:stCondLst>
                                  <p:childTnLst>
                                    <p:animEffect transition="out" filter="fade">
                                      <p:cBhvr>
                                        <p:cTn id="171" dur="500" tmFilter="0, 0; .2, .5; .8, .5; 1, 0"/>
                                        <p:tgtEl>
                                          <p:spTgt spid="53"/>
                                        </p:tgtEl>
                                      </p:cBhvr>
                                    </p:animEffect>
                                    <p:animScale>
                                      <p:cBhvr>
                                        <p:cTn id="172" dur="250" autoRev="1" fill="hold"/>
                                        <p:tgtEl>
                                          <p:spTgt spid="53"/>
                                        </p:tgtEl>
                                      </p:cBhvr>
                                      <p:by x="105000" y="105000"/>
                                    </p:animScale>
                                  </p:childTnLst>
                                </p:cTn>
                              </p:par>
                              <p:par>
                                <p:cTn id="173" presetID="26" presetClass="emph" presetSubtype="0" repeatCount="2000" fill="hold" nodeType="withEffect">
                                  <p:stCondLst>
                                    <p:cond delay="0"/>
                                  </p:stCondLst>
                                  <p:childTnLst>
                                    <p:animEffect transition="out" filter="fade">
                                      <p:cBhvr>
                                        <p:cTn id="174" dur="500" tmFilter="0, 0; .2, .5; .8, .5; 1, 0"/>
                                        <p:tgtEl>
                                          <p:spTgt spid="92"/>
                                        </p:tgtEl>
                                      </p:cBhvr>
                                    </p:animEffect>
                                    <p:animScale>
                                      <p:cBhvr>
                                        <p:cTn id="175" dur="250" autoRev="1" fill="hold"/>
                                        <p:tgtEl>
                                          <p:spTgt spid="92"/>
                                        </p:tgtEl>
                                      </p:cBhvr>
                                      <p:by x="105000" y="105000"/>
                                    </p:animScale>
                                  </p:childTnLst>
                                </p:cTn>
                              </p:par>
                              <p:par>
                                <p:cTn id="176" presetID="26" presetClass="emph" presetSubtype="0" repeatCount="2000" fill="hold" nodeType="withEffect">
                                  <p:stCondLst>
                                    <p:cond delay="0"/>
                                  </p:stCondLst>
                                  <p:childTnLst>
                                    <p:animEffect transition="out" filter="fade">
                                      <p:cBhvr>
                                        <p:cTn id="177" dur="500" tmFilter="0, 0; .2, .5; .8, .5; 1, 0"/>
                                        <p:tgtEl>
                                          <p:spTgt spid="120"/>
                                        </p:tgtEl>
                                      </p:cBhvr>
                                    </p:animEffect>
                                    <p:animScale>
                                      <p:cBhvr>
                                        <p:cTn id="178" dur="250" autoRev="1" fill="hold"/>
                                        <p:tgtEl>
                                          <p:spTgt spid="120"/>
                                        </p:tgtEl>
                                      </p:cBhvr>
                                      <p:by x="105000" y="105000"/>
                                    </p:animScale>
                                  </p:childTnLst>
                                </p:cTn>
                              </p:par>
                              <p:par>
                                <p:cTn id="179" presetID="26" presetClass="emph" presetSubtype="0" repeatCount="2000" fill="hold" nodeType="withEffect">
                                  <p:stCondLst>
                                    <p:cond delay="0"/>
                                  </p:stCondLst>
                                  <p:childTnLst>
                                    <p:animEffect transition="out" filter="fade">
                                      <p:cBhvr>
                                        <p:cTn id="180" dur="500" tmFilter="0, 0; .2, .5; .8, .5; 1, 0"/>
                                        <p:tgtEl>
                                          <p:spTgt spid="86"/>
                                        </p:tgtEl>
                                      </p:cBhvr>
                                    </p:animEffect>
                                    <p:animScale>
                                      <p:cBhvr>
                                        <p:cTn id="181" dur="250" autoRev="1" fill="hold"/>
                                        <p:tgtEl>
                                          <p:spTgt spid="86"/>
                                        </p:tgtEl>
                                      </p:cBhvr>
                                      <p:by x="105000" y="105000"/>
                                    </p:animScale>
                                  </p:childTnLst>
                                </p:cTn>
                              </p:par>
                              <p:par>
                                <p:cTn id="182" presetID="26" presetClass="emph" presetSubtype="0" repeatCount="2000" fill="hold" nodeType="withEffect">
                                  <p:stCondLst>
                                    <p:cond delay="0"/>
                                  </p:stCondLst>
                                  <p:childTnLst>
                                    <p:animEffect transition="out" filter="fade">
                                      <p:cBhvr>
                                        <p:cTn id="183" dur="500" tmFilter="0, 0; .2, .5; .8, .5; 1, 0"/>
                                        <p:tgtEl>
                                          <p:spTgt spid="121"/>
                                        </p:tgtEl>
                                      </p:cBhvr>
                                    </p:animEffect>
                                    <p:animScale>
                                      <p:cBhvr>
                                        <p:cTn id="184" dur="250" autoRev="1" fill="hold"/>
                                        <p:tgtEl>
                                          <p:spTgt spid="121"/>
                                        </p:tgtEl>
                                      </p:cBhvr>
                                      <p:by x="105000" y="105000"/>
                                    </p:animScale>
                                  </p:childTnLst>
                                </p:cTn>
                              </p:par>
                              <p:par>
                                <p:cTn id="185" presetID="26" presetClass="emph" presetSubtype="0" repeatCount="2000" fill="hold" grpId="1" nodeType="withEffect">
                                  <p:stCondLst>
                                    <p:cond delay="0"/>
                                  </p:stCondLst>
                                  <p:childTnLst>
                                    <p:animEffect transition="out" filter="fade">
                                      <p:cBhvr>
                                        <p:cTn id="186" dur="500" tmFilter="0, 0; .2, .5; .8, .5; 1, 0"/>
                                        <p:tgtEl>
                                          <p:spTgt spid="110">
                                            <p:txEl>
                                              <p:pRg st="1" end="1"/>
                                            </p:txEl>
                                          </p:spTgt>
                                        </p:tgtEl>
                                      </p:cBhvr>
                                    </p:animEffect>
                                    <p:animScale>
                                      <p:cBhvr>
                                        <p:cTn id="187" dur="250" autoRev="1" fill="hold"/>
                                        <p:tgtEl>
                                          <p:spTgt spid="110">
                                            <p:txEl>
                                              <p:pRg st="1" end="1"/>
                                            </p:txEl>
                                          </p:spTgt>
                                        </p:tgtEl>
                                      </p:cBhvr>
                                      <p:by x="105000" y="105000"/>
                                    </p:animScale>
                                  </p:childTnLst>
                                </p:cTn>
                              </p:par>
                              <p:par>
                                <p:cTn id="188" presetID="26" presetClass="emph" presetSubtype="0" repeatCount="2000" fill="hold" grpId="1" nodeType="withEffect">
                                  <p:stCondLst>
                                    <p:cond delay="0"/>
                                  </p:stCondLst>
                                  <p:childTnLst>
                                    <p:animEffect transition="out" filter="fade">
                                      <p:cBhvr>
                                        <p:cTn id="189" dur="500" tmFilter="0, 0; .2, .5; .8, .5; 1, 0"/>
                                        <p:tgtEl>
                                          <p:spTgt spid="110">
                                            <p:txEl>
                                              <p:pRg st="2" end="2"/>
                                            </p:txEl>
                                          </p:spTgt>
                                        </p:tgtEl>
                                      </p:cBhvr>
                                    </p:animEffect>
                                    <p:animScale>
                                      <p:cBhvr>
                                        <p:cTn id="190" dur="250" autoRev="1" fill="hold"/>
                                        <p:tgtEl>
                                          <p:spTgt spid="110">
                                            <p:txEl>
                                              <p:pRg st="2" end="2"/>
                                            </p:txEl>
                                          </p:spTgt>
                                        </p:tgtEl>
                                      </p:cBhvr>
                                      <p:by x="105000" y="105000"/>
                                    </p:animScale>
                                  </p:childTnLst>
                                </p:cTn>
                              </p:par>
                              <p:par>
                                <p:cTn id="191" presetID="26" presetClass="emph" presetSubtype="0" repeatCount="2000" fill="hold" grpId="1" nodeType="withEffect">
                                  <p:stCondLst>
                                    <p:cond delay="0"/>
                                  </p:stCondLst>
                                  <p:childTnLst>
                                    <p:animEffect transition="out" filter="fade">
                                      <p:cBhvr>
                                        <p:cTn id="192" dur="500" tmFilter="0, 0; .2, .5; .8, .5; 1, 0"/>
                                        <p:tgtEl>
                                          <p:spTgt spid="110">
                                            <p:txEl>
                                              <p:pRg st="3" end="3"/>
                                            </p:txEl>
                                          </p:spTgt>
                                        </p:tgtEl>
                                      </p:cBhvr>
                                    </p:animEffect>
                                    <p:animScale>
                                      <p:cBhvr>
                                        <p:cTn id="193" dur="250" autoRev="1" fill="hold"/>
                                        <p:tgtEl>
                                          <p:spTgt spid="110">
                                            <p:txEl>
                                              <p:pRg st="3" end="3"/>
                                            </p:txEl>
                                          </p:spTgt>
                                        </p:tgtEl>
                                      </p:cBhvr>
                                      <p:by x="105000" y="105000"/>
                                    </p:animScale>
                                  </p:childTnLst>
                                </p:cTn>
                              </p:par>
                              <p:par>
                                <p:cTn id="194" presetID="26" presetClass="emph" presetSubtype="0" repeatCount="2000" fill="hold" grpId="1" nodeType="withEffect">
                                  <p:stCondLst>
                                    <p:cond delay="0"/>
                                  </p:stCondLst>
                                  <p:childTnLst>
                                    <p:animEffect transition="out" filter="fade">
                                      <p:cBhvr>
                                        <p:cTn id="195" dur="500" tmFilter="0, 0; .2, .5; .8, .5; 1, 0"/>
                                        <p:tgtEl>
                                          <p:spTgt spid="110">
                                            <p:txEl>
                                              <p:pRg st="4" end="4"/>
                                            </p:txEl>
                                          </p:spTgt>
                                        </p:tgtEl>
                                      </p:cBhvr>
                                    </p:animEffect>
                                    <p:animScale>
                                      <p:cBhvr>
                                        <p:cTn id="196" dur="250" autoRev="1" fill="hold"/>
                                        <p:tgtEl>
                                          <p:spTgt spid="110">
                                            <p:txEl>
                                              <p:pRg st="4" end="4"/>
                                            </p:txEl>
                                          </p:spTgt>
                                        </p:tgtEl>
                                      </p:cBhvr>
                                      <p:by x="105000" y="105000"/>
                                    </p:animScale>
                                  </p:childTnLst>
                                </p:cTn>
                              </p:par>
                              <p:par>
                                <p:cTn id="197" presetID="26" presetClass="emph" presetSubtype="0" repeatCount="2000" fill="hold" grpId="1" nodeType="withEffect">
                                  <p:stCondLst>
                                    <p:cond delay="0"/>
                                  </p:stCondLst>
                                  <p:childTnLst>
                                    <p:animEffect transition="out" filter="fade">
                                      <p:cBhvr>
                                        <p:cTn id="198" dur="500" tmFilter="0, 0; .2, .5; .8, .5; 1, 0"/>
                                        <p:tgtEl>
                                          <p:spTgt spid="110">
                                            <p:txEl>
                                              <p:pRg st="5" end="5"/>
                                            </p:txEl>
                                          </p:spTgt>
                                        </p:tgtEl>
                                      </p:cBhvr>
                                    </p:animEffect>
                                    <p:animScale>
                                      <p:cBhvr>
                                        <p:cTn id="199" dur="250" autoRev="1" fill="hold"/>
                                        <p:tgtEl>
                                          <p:spTgt spid="110">
                                            <p:txEl>
                                              <p:pRg st="5" end="5"/>
                                            </p:txEl>
                                          </p:spTgt>
                                        </p:tgtEl>
                                      </p:cBhvr>
                                      <p:by x="105000" y="105000"/>
                                    </p:animScale>
                                  </p:childTnLst>
                                </p:cTn>
                              </p:par>
                              <p:par>
                                <p:cTn id="200" presetID="26" presetClass="emph" presetSubtype="0" repeatCount="2000" fill="hold" grpId="1" nodeType="withEffect">
                                  <p:stCondLst>
                                    <p:cond delay="0"/>
                                  </p:stCondLst>
                                  <p:childTnLst>
                                    <p:animEffect transition="out" filter="fade">
                                      <p:cBhvr>
                                        <p:cTn id="201" dur="500" tmFilter="0, 0; .2, .5; .8, .5; 1, 0"/>
                                        <p:tgtEl>
                                          <p:spTgt spid="110">
                                            <p:txEl>
                                              <p:pRg st="6" end="6"/>
                                            </p:txEl>
                                          </p:spTgt>
                                        </p:tgtEl>
                                      </p:cBhvr>
                                    </p:animEffect>
                                    <p:animScale>
                                      <p:cBhvr>
                                        <p:cTn id="202" dur="250" autoRev="1" fill="hold"/>
                                        <p:tgtEl>
                                          <p:spTgt spid="110">
                                            <p:txEl>
                                              <p:pRg st="6" end="6"/>
                                            </p:txEl>
                                          </p:spTgt>
                                        </p:tgtEl>
                                      </p:cBhvr>
                                      <p:by x="105000" y="105000"/>
                                    </p:animScale>
                                  </p:childTnLst>
                                </p:cTn>
                              </p:par>
                              <p:par>
                                <p:cTn id="203" presetID="26" presetClass="emph" presetSubtype="0" repeatCount="2000" fill="hold" grpId="1" nodeType="withEffect">
                                  <p:stCondLst>
                                    <p:cond delay="0"/>
                                  </p:stCondLst>
                                  <p:childTnLst>
                                    <p:animEffect transition="out" filter="fade">
                                      <p:cBhvr>
                                        <p:cTn id="204" dur="500" tmFilter="0, 0; .2, .5; .8, .5; 1, 0"/>
                                        <p:tgtEl>
                                          <p:spTgt spid="110">
                                            <p:txEl>
                                              <p:pRg st="7" end="7"/>
                                            </p:txEl>
                                          </p:spTgt>
                                        </p:tgtEl>
                                      </p:cBhvr>
                                    </p:animEffect>
                                    <p:animScale>
                                      <p:cBhvr>
                                        <p:cTn id="205" dur="250" autoRev="1" fill="hold"/>
                                        <p:tgtEl>
                                          <p:spTgt spid="110">
                                            <p:txEl>
                                              <p:pRg st="7" end="7"/>
                                            </p:txEl>
                                          </p:spTgt>
                                        </p:tgtEl>
                                      </p:cBhvr>
                                      <p:by x="105000" y="105000"/>
                                    </p:animScale>
                                  </p:childTnLst>
                                </p:cTn>
                              </p:par>
                              <p:par>
                                <p:cTn id="206" presetID="26" presetClass="emph" presetSubtype="0" repeatCount="2000" fill="hold" grpId="1" nodeType="withEffect">
                                  <p:stCondLst>
                                    <p:cond delay="0"/>
                                  </p:stCondLst>
                                  <p:childTnLst>
                                    <p:animEffect transition="out" filter="fade">
                                      <p:cBhvr>
                                        <p:cTn id="207" dur="500" tmFilter="0, 0; .2, .5; .8, .5; 1, 0"/>
                                        <p:tgtEl>
                                          <p:spTgt spid="110">
                                            <p:txEl>
                                              <p:pRg st="8" end="8"/>
                                            </p:txEl>
                                          </p:spTgt>
                                        </p:tgtEl>
                                      </p:cBhvr>
                                    </p:animEffect>
                                    <p:animScale>
                                      <p:cBhvr>
                                        <p:cTn id="208" dur="250" autoRev="1" fill="hold"/>
                                        <p:tgtEl>
                                          <p:spTgt spid="110">
                                            <p:txEl>
                                              <p:pRg st="8" end="8"/>
                                            </p:txEl>
                                          </p:spTgt>
                                        </p:tgtEl>
                                      </p:cBhvr>
                                      <p:by x="105000" y="105000"/>
                                    </p:animScale>
                                  </p:childTnLst>
                                </p:cTn>
                              </p:par>
                            </p:childTnLst>
                          </p:cTn>
                        </p:par>
                      </p:childTnLst>
                    </p:cTn>
                  </p:par>
                  <p:par>
                    <p:cTn id="209" fill="hold">
                      <p:stCondLst>
                        <p:cond delay="indefinite"/>
                      </p:stCondLst>
                      <p:childTnLst>
                        <p:par>
                          <p:cTn id="210" fill="hold">
                            <p:stCondLst>
                              <p:cond delay="0"/>
                            </p:stCondLst>
                            <p:childTnLst>
                              <p:par>
                                <p:cTn id="211" presetID="26" presetClass="emph" presetSubtype="0" repeatCount="2000" fill="hold" grpId="1" nodeType="clickEffect">
                                  <p:stCondLst>
                                    <p:cond delay="0"/>
                                  </p:stCondLst>
                                  <p:childTnLst>
                                    <p:animEffect transition="out" filter="fade">
                                      <p:cBhvr>
                                        <p:cTn id="212" dur="500" tmFilter="0, 0; .2, .5; .8, .5; 1, 0"/>
                                        <p:tgtEl>
                                          <p:spTgt spid="55"/>
                                        </p:tgtEl>
                                      </p:cBhvr>
                                    </p:animEffect>
                                    <p:animScale>
                                      <p:cBhvr>
                                        <p:cTn id="213" dur="250" autoRev="1" fill="hold"/>
                                        <p:tgtEl>
                                          <p:spTgt spid="55"/>
                                        </p:tgtEl>
                                      </p:cBhvr>
                                      <p:by x="105000" y="105000"/>
                                    </p:animScale>
                                  </p:childTnLst>
                                </p:cTn>
                              </p:par>
                              <p:par>
                                <p:cTn id="214" presetID="26" presetClass="emph" presetSubtype="0" repeatCount="2000" fill="hold" nodeType="withEffect">
                                  <p:stCondLst>
                                    <p:cond delay="0"/>
                                  </p:stCondLst>
                                  <p:childTnLst>
                                    <p:animEffect transition="out" filter="fade">
                                      <p:cBhvr>
                                        <p:cTn id="215" dur="500" tmFilter="0, 0; .2, .5; .8, .5; 1, 0"/>
                                        <p:tgtEl>
                                          <p:spTgt spid="45"/>
                                        </p:tgtEl>
                                      </p:cBhvr>
                                    </p:animEffect>
                                    <p:animScale>
                                      <p:cBhvr>
                                        <p:cTn id="216" dur="250" autoRev="1" fill="hold"/>
                                        <p:tgtEl>
                                          <p:spTgt spid="45"/>
                                        </p:tgtEl>
                                      </p:cBhvr>
                                      <p:by x="105000" y="105000"/>
                                    </p:animScale>
                                  </p:childTnLst>
                                </p:cTn>
                              </p:par>
                              <p:par>
                                <p:cTn id="217" presetID="26" presetClass="emph" presetSubtype="0" repeatCount="2000" fill="hold" grpId="1" nodeType="withEffect">
                                  <p:stCondLst>
                                    <p:cond delay="0"/>
                                  </p:stCondLst>
                                  <p:childTnLst>
                                    <p:animEffect transition="out" filter="fade">
                                      <p:cBhvr>
                                        <p:cTn id="218" dur="500" tmFilter="0, 0; .2, .5; .8, .5; 1, 0"/>
                                        <p:tgtEl>
                                          <p:spTgt spid="43"/>
                                        </p:tgtEl>
                                      </p:cBhvr>
                                    </p:animEffect>
                                    <p:animScale>
                                      <p:cBhvr>
                                        <p:cTn id="219" dur="250" autoRev="1" fill="hold"/>
                                        <p:tgtEl>
                                          <p:spTgt spid="43"/>
                                        </p:tgtEl>
                                      </p:cBhvr>
                                      <p:by x="105000" y="105000"/>
                                    </p:animScale>
                                  </p:childTnLst>
                                </p:cTn>
                              </p:par>
                              <p:par>
                                <p:cTn id="220" presetID="26" presetClass="emph" presetSubtype="0" repeatCount="2000" fill="hold" grpId="1" nodeType="withEffect">
                                  <p:stCondLst>
                                    <p:cond delay="0"/>
                                  </p:stCondLst>
                                  <p:childTnLst>
                                    <p:animEffect transition="out" filter="fade">
                                      <p:cBhvr>
                                        <p:cTn id="221" dur="500" tmFilter="0, 0; .2, .5; .8, .5; 1, 0"/>
                                        <p:tgtEl>
                                          <p:spTgt spid="110">
                                            <p:txEl>
                                              <p:pRg st="9" end="9"/>
                                            </p:txEl>
                                          </p:spTgt>
                                        </p:tgtEl>
                                      </p:cBhvr>
                                    </p:animEffect>
                                    <p:animScale>
                                      <p:cBhvr>
                                        <p:cTn id="222" dur="250" autoRev="1" fill="hold"/>
                                        <p:tgtEl>
                                          <p:spTgt spid="110">
                                            <p:txEl>
                                              <p:pRg st="9" end="9"/>
                                            </p:txEl>
                                          </p:spTgt>
                                        </p:tgtEl>
                                      </p:cBhvr>
                                      <p:by x="105000" y="105000"/>
                                    </p:animScale>
                                  </p:childTnLst>
                                </p:cTn>
                              </p:par>
                            </p:childTnLst>
                          </p:cTn>
                        </p:par>
                      </p:childTnLst>
                    </p:cTn>
                  </p:par>
                  <p:par>
                    <p:cTn id="223" fill="hold">
                      <p:stCondLst>
                        <p:cond delay="indefinite"/>
                      </p:stCondLst>
                      <p:childTnLst>
                        <p:par>
                          <p:cTn id="224" fill="hold">
                            <p:stCondLst>
                              <p:cond delay="0"/>
                            </p:stCondLst>
                            <p:childTnLst>
                              <p:par>
                                <p:cTn id="225" presetID="3" presetClass="entr" presetSubtype="10" fill="hold" grpId="0" nodeType="clickEffect">
                                  <p:stCondLst>
                                    <p:cond delay="0"/>
                                  </p:stCondLst>
                                  <p:childTnLst>
                                    <p:set>
                                      <p:cBhvr>
                                        <p:cTn id="226" dur="1" fill="hold">
                                          <p:stCondLst>
                                            <p:cond delay="0"/>
                                          </p:stCondLst>
                                        </p:cTn>
                                        <p:tgtEl>
                                          <p:spTgt spid="98"/>
                                        </p:tgtEl>
                                        <p:attrNameLst>
                                          <p:attrName>style.visibility</p:attrName>
                                        </p:attrNameLst>
                                      </p:cBhvr>
                                      <p:to>
                                        <p:strVal val="visible"/>
                                      </p:to>
                                    </p:set>
                                    <p:animEffect transition="in" filter="blinds(horizontal)">
                                      <p:cBhvr>
                                        <p:cTn id="2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2" grpId="0"/>
      <p:bldP spid="52" grpId="1"/>
      <p:bldP spid="53" grpId="0"/>
      <p:bldP spid="53" grpId="1"/>
      <p:bldP spid="54" grpId="0"/>
      <p:bldP spid="55" grpId="0"/>
      <p:bldP spid="55" grpId="1"/>
      <p:bldP spid="103" grpId="0" animBg="1"/>
      <p:bldP spid="104" grpId="0"/>
      <p:bldP spid="106" grpId="0" animBg="1"/>
      <p:bldP spid="107" grpId="0"/>
      <p:bldP spid="109" grpId="0"/>
      <p:bldP spid="110" grpId="0" uiExpand="1" build="p"/>
      <p:bldP spid="110" grpId="1" uiExpand="1" build="allAtOnce"/>
      <p:bldP spid="111" grpId="0" animBg="1"/>
      <p:bldP spid="112" grpId="0"/>
      <p:bldP spid="113" grpId="0"/>
      <p:bldP spid="114" grpId="0" animBg="1"/>
      <p:bldP spid="116" grpId="0" animBg="1"/>
      <p:bldP spid="117" grpId="0" animBg="1"/>
      <p:bldP spid="118" grpId="0" animBg="1"/>
      <p:bldP spid="9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10854314" cy="2067791"/>
            <a:chOff x="551030" y="-368704"/>
            <a:chExt cx="5475287" cy="2468621"/>
          </a:xfrm>
        </p:grpSpPr>
        <p:grpSp>
          <p:nvGrpSpPr>
            <p:cNvPr id="29" name="组合 28"/>
            <p:cNvGrpSpPr/>
            <p:nvPr/>
          </p:nvGrpSpPr>
          <p:grpSpPr>
            <a:xfrm>
              <a:off x="1201632" y="303925"/>
              <a:ext cx="4824685" cy="1795992"/>
              <a:chOff x="1839059" y="967769"/>
              <a:chExt cx="4824685" cy="1795992"/>
            </a:xfrm>
          </p:grpSpPr>
          <p:sp>
            <p:nvSpPr>
              <p:cNvPr id="31" name="矩形: 圆角 30"/>
              <p:cNvSpPr/>
              <p:nvPr/>
            </p:nvSpPr>
            <p:spPr>
              <a:xfrm>
                <a:off x="1839059" y="967769"/>
                <a:ext cx="48246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553802" cy="1754326"/>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通过</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Chrome</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观察</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请求报文</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pic>
        <p:nvPicPr>
          <p:cNvPr id="6" name="图片 5">
            <a:extLst>
              <a:ext uri="{FF2B5EF4-FFF2-40B4-BE49-F238E27FC236}">
                <a16:creationId xmlns:a16="http://schemas.microsoft.com/office/drawing/2014/main" id="{9250C0C9-4451-4A2E-92D6-DBE3360E8FDF}"/>
              </a:ext>
            </a:extLst>
          </p:cNvPr>
          <p:cNvPicPr>
            <a:picLocks noChangeAspect="1"/>
          </p:cNvPicPr>
          <p:nvPr/>
        </p:nvPicPr>
        <p:blipFill>
          <a:blip r:embed="rId4"/>
          <a:stretch>
            <a:fillRect/>
          </a:stretch>
        </p:blipFill>
        <p:spPr>
          <a:xfrm>
            <a:off x="1004938" y="1235219"/>
            <a:ext cx="9996055" cy="5622781"/>
          </a:xfrm>
          <a:prstGeom prst="rect">
            <a:avLst/>
          </a:prstGeom>
        </p:spPr>
      </p:pic>
    </p:spTree>
    <p:extLst>
      <p:ext uri="{BB962C8B-B14F-4D97-AF65-F5344CB8AC3E}">
        <p14:creationId xmlns:p14="http://schemas.microsoft.com/office/powerpoint/2010/main" val="35677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5988041" cy="1428589"/>
            <a:chOff x="551030" y="-368704"/>
            <a:chExt cx="5988041" cy="1428589"/>
          </a:xfrm>
        </p:grpSpPr>
        <p:grpSp>
          <p:nvGrpSpPr>
            <p:cNvPr id="3" name="组合 2"/>
            <p:cNvGrpSpPr/>
            <p:nvPr/>
          </p:nvGrpSpPr>
          <p:grpSpPr>
            <a:xfrm>
              <a:off x="1201632" y="303925"/>
              <a:ext cx="5337439" cy="687997"/>
              <a:chOff x="1839059" y="967769"/>
              <a:chExt cx="5337439" cy="687997"/>
            </a:xfrm>
          </p:grpSpPr>
          <p:sp>
            <p:nvSpPr>
              <p:cNvPr id="5" name="矩形: 圆角 30"/>
              <p:cNvSpPr/>
              <p:nvPr/>
            </p:nvSpPr>
            <p:spPr>
              <a:xfrm>
                <a:off x="1839059" y="967769"/>
                <a:ext cx="53374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786092" y="1009435"/>
                <a:ext cx="40363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请求行支持的方法</a:t>
                </a:r>
              </a:p>
            </p:txBody>
          </p:sp>
        </p:gr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515938" y="1514317"/>
            <a:ext cx="4161573" cy="526732"/>
            <a:chOff x="722008" y="1303131"/>
            <a:chExt cx="3973592" cy="502940"/>
          </a:xfrm>
        </p:grpSpPr>
        <p:grpSp>
          <p:nvGrpSpPr>
            <p:cNvPr id="8" name="组合 7"/>
            <p:cNvGrpSpPr/>
            <p:nvPr/>
          </p:nvGrpSpPr>
          <p:grpSpPr>
            <a:xfrm>
              <a:off x="722008" y="1303131"/>
              <a:ext cx="546594" cy="475865"/>
              <a:chOff x="708742" y="1296102"/>
              <a:chExt cx="454744" cy="283828"/>
            </a:xfrm>
          </p:grpSpPr>
          <p:sp>
            <p:nvSpPr>
              <p:cNvPr id="11" name="平行四边形 1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 name="平行四边形 1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 name="流程图: 手动输入 6"/>
            <p:cNvSpPr/>
            <p:nvPr/>
          </p:nvSpPr>
          <p:spPr>
            <a:xfrm rot="5400000" flipV="1">
              <a:off x="2604168" y="-309031"/>
              <a:ext cx="475861" cy="3707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0" name="Text Box 79"/>
            <p:cNvSpPr txBox="1">
              <a:spLocks noChangeArrowheads="1"/>
            </p:cNvSpPr>
            <p:nvPr/>
          </p:nvSpPr>
          <p:spPr bwMode="auto">
            <a:xfrm>
              <a:off x="1351236" y="1335871"/>
              <a:ext cx="305892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HTTP </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定义的方法</a:t>
              </a:r>
            </a:p>
          </p:txBody>
        </p:sp>
      </p:grpSp>
      <p:sp>
        <p:nvSpPr>
          <p:cNvPr id="13" name="Rectangle 11"/>
          <p:cNvSpPr>
            <a:spLocks noChangeArrowheads="1"/>
          </p:cNvSpPr>
          <p:nvPr/>
        </p:nvSpPr>
        <p:spPr bwMode="auto">
          <a:xfrm>
            <a:off x="962901" y="2173520"/>
            <a:ext cx="1536743"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GET</a:t>
            </a:r>
          </a:p>
        </p:txBody>
      </p:sp>
      <p:sp>
        <p:nvSpPr>
          <p:cNvPr id="14" name="Text Box 16"/>
          <p:cNvSpPr txBox="1">
            <a:spLocks noChangeArrowheads="1"/>
          </p:cNvSpPr>
          <p:nvPr/>
        </p:nvSpPr>
        <p:spPr bwMode="auto">
          <a:xfrm>
            <a:off x="2522914" y="2225009"/>
            <a:ext cx="430919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向服务器请求指定</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的对象</a:t>
            </a:r>
          </a:p>
        </p:txBody>
      </p:sp>
      <p:grpSp>
        <p:nvGrpSpPr>
          <p:cNvPr id="15" name="组合 14"/>
          <p:cNvGrpSpPr/>
          <p:nvPr/>
        </p:nvGrpSpPr>
        <p:grpSpPr>
          <a:xfrm>
            <a:off x="515938" y="3059753"/>
            <a:ext cx="6314298" cy="2902856"/>
            <a:chOff x="493394" y="2879131"/>
            <a:chExt cx="6314298" cy="2902856"/>
          </a:xfrm>
        </p:grpSpPr>
        <p:sp>
          <p:nvSpPr>
            <p:cNvPr id="16" name="矩形 15"/>
            <p:cNvSpPr/>
            <p:nvPr/>
          </p:nvSpPr>
          <p:spPr>
            <a:xfrm>
              <a:off x="1786295" y="4807774"/>
              <a:ext cx="5017689" cy="9742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17" name="直接连接符 16"/>
            <p:cNvCxnSpPr/>
            <p:nvPr/>
          </p:nvCxnSpPr>
          <p:spPr>
            <a:xfrm>
              <a:off x="1396858" y="3074442"/>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96858" y="4617357"/>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396858" y="5349253"/>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96858" y="3448451"/>
              <a:ext cx="385729" cy="801130"/>
              <a:chOff x="1661160" y="2864643"/>
              <a:chExt cx="495300" cy="1028701"/>
            </a:xfrm>
          </p:grpSpPr>
          <p:cxnSp>
            <p:nvCxnSpPr>
              <p:cNvPr id="89" name="直接连接符 88"/>
              <p:cNvCxnSpPr/>
              <p:nvPr/>
            </p:nvCxnSpPr>
            <p:spPr>
              <a:xfrm>
                <a:off x="1661160" y="3371850"/>
                <a:ext cx="26924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924050" y="2864643"/>
                <a:ext cx="0" cy="10287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924050" y="287969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924050" y="387664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21" name="Text Box 79"/>
            <p:cNvSpPr txBox="1">
              <a:spLocks noChangeArrowheads="1"/>
            </p:cNvSpPr>
            <p:nvPr/>
          </p:nvSpPr>
          <p:spPr bwMode="auto">
            <a:xfrm>
              <a:off x="642868" y="2913113"/>
              <a:ext cx="845974"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请求行</a:t>
              </a:r>
            </a:p>
          </p:txBody>
        </p:sp>
        <p:sp>
          <p:nvSpPr>
            <p:cNvPr id="22" name="Text Box 79"/>
            <p:cNvSpPr txBox="1">
              <a:spLocks noChangeArrowheads="1"/>
            </p:cNvSpPr>
            <p:nvPr/>
          </p:nvSpPr>
          <p:spPr bwMode="auto">
            <a:xfrm>
              <a:off x="683333" y="36722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23" name="Text Box 79"/>
            <p:cNvSpPr txBox="1">
              <a:spLocks noChangeArrowheads="1"/>
            </p:cNvSpPr>
            <p:nvPr/>
          </p:nvSpPr>
          <p:spPr bwMode="auto">
            <a:xfrm>
              <a:off x="873187" y="44527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24" name="Text Box 79"/>
            <p:cNvSpPr txBox="1">
              <a:spLocks noChangeArrowheads="1"/>
            </p:cNvSpPr>
            <p:nvPr/>
          </p:nvSpPr>
          <p:spPr bwMode="auto">
            <a:xfrm>
              <a:off x="493394" y="51852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25" name="组合 24"/>
            <p:cNvGrpSpPr/>
            <p:nvPr/>
          </p:nvGrpSpPr>
          <p:grpSpPr>
            <a:xfrm>
              <a:off x="1789262" y="2879131"/>
              <a:ext cx="5018430" cy="385729"/>
              <a:chOff x="1789262" y="2879131"/>
              <a:chExt cx="5018430" cy="385729"/>
            </a:xfrm>
          </p:grpSpPr>
          <p:grpSp>
            <p:nvGrpSpPr>
              <p:cNvPr id="68" name="组合 67"/>
              <p:cNvGrpSpPr/>
              <p:nvPr/>
            </p:nvGrpSpPr>
            <p:grpSpPr>
              <a:xfrm>
                <a:off x="1789262" y="2879131"/>
                <a:ext cx="954679" cy="385729"/>
                <a:chOff x="2165032" y="2133600"/>
                <a:chExt cx="1225868" cy="495300"/>
              </a:xfrm>
            </p:grpSpPr>
            <p:sp>
              <p:nvSpPr>
                <p:cNvPr id="87" name="矩形 86"/>
                <p:cNvSpPr/>
                <p:nvPr/>
              </p:nvSpPr>
              <p:spPr>
                <a:xfrm>
                  <a:off x="2165032" y="2133600"/>
                  <a:ext cx="1225868"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8" name="Text Box 79"/>
                <p:cNvSpPr txBox="1">
                  <a:spLocks noChangeArrowheads="1"/>
                </p:cNvSpPr>
                <p:nvPr/>
              </p:nvSpPr>
              <p:spPr bwMode="auto">
                <a:xfrm>
                  <a:off x="2303329" y="2191986"/>
                  <a:ext cx="949273"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方法</a:t>
                  </a:r>
                </a:p>
              </p:txBody>
            </p:sp>
          </p:grpSp>
          <p:grpSp>
            <p:nvGrpSpPr>
              <p:cNvPr id="69" name="组合 68"/>
              <p:cNvGrpSpPr/>
              <p:nvPr/>
            </p:nvGrpSpPr>
            <p:grpSpPr>
              <a:xfrm>
                <a:off x="2738873" y="2879131"/>
                <a:ext cx="399575" cy="385729"/>
                <a:chOff x="3384391" y="2133600"/>
                <a:chExt cx="513080" cy="495300"/>
              </a:xfrm>
            </p:grpSpPr>
            <p:sp>
              <p:nvSpPr>
                <p:cNvPr id="85" name="矩形 84"/>
                <p:cNvSpPr/>
                <p:nvPr/>
              </p:nvSpPr>
              <p:spPr>
                <a:xfrm>
                  <a:off x="33909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6" name="Text Box 79"/>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p:cNvGrpSpPr/>
              <p:nvPr/>
            </p:nvGrpSpPr>
            <p:grpSpPr>
              <a:xfrm>
                <a:off x="3133378" y="2879131"/>
                <a:ext cx="1153477" cy="385729"/>
                <a:chOff x="3890962" y="2133600"/>
                <a:chExt cx="1481137" cy="495300"/>
              </a:xfrm>
            </p:grpSpPr>
            <p:sp>
              <p:nvSpPr>
                <p:cNvPr id="83" name="矩形 82"/>
                <p:cNvSpPr/>
                <p:nvPr/>
              </p:nvSpPr>
              <p:spPr>
                <a:xfrm>
                  <a:off x="3890962" y="2133600"/>
                  <a:ext cx="1481137"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4" name="Text Box 79"/>
                <p:cNvSpPr txBox="1">
                  <a:spLocks noChangeArrowheads="1"/>
                </p:cNvSpPr>
                <p:nvPr/>
              </p:nvSpPr>
              <p:spPr bwMode="auto">
                <a:xfrm>
                  <a:off x="4270191" y="2191986"/>
                  <a:ext cx="757874"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URL</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1" name="组合 70"/>
              <p:cNvGrpSpPr/>
              <p:nvPr/>
            </p:nvGrpSpPr>
            <p:grpSpPr>
              <a:xfrm>
                <a:off x="4281785" y="2879131"/>
                <a:ext cx="399575" cy="385729"/>
                <a:chOff x="5365589" y="2133600"/>
                <a:chExt cx="513080" cy="495300"/>
              </a:xfrm>
            </p:grpSpPr>
            <p:sp>
              <p:nvSpPr>
                <p:cNvPr id="81" name="矩形 80"/>
                <p:cNvSpPr/>
                <p:nvPr/>
              </p:nvSpPr>
              <p:spPr>
                <a:xfrm>
                  <a:off x="53721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2" name="Text Box 79"/>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2" name="组合 71"/>
              <p:cNvGrpSpPr/>
              <p:nvPr/>
            </p:nvGrpSpPr>
            <p:grpSpPr>
              <a:xfrm>
                <a:off x="4676293" y="2879131"/>
                <a:ext cx="1356234" cy="385729"/>
                <a:chOff x="5872161" y="2133600"/>
                <a:chExt cx="1741489" cy="495300"/>
              </a:xfrm>
            </p:grpSpPr>
            <p:sp>
              <p:nvSpPr>
                <p:cNvPr id="79" name="矩形 78"/>
                <p:cNvSpPr/>
                <p:nvPr/>
              </p:nvSpPr>
              <p:spPr>
                <a:xfrm>
                  <a:off x="5872161" y="2133600"/>
                  <a:ext cx="1741489"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0" name="Text Box 79"/>
                <p:cNvSpPr txBox="1">
                  <a:spLocks noChangeArrowheads="1"/>
                </p:cNvSpPr>
                <p:nvPr/>
              </p:nvSpPr>
              <p:spPr bwMode="auto">
                <a:xfrm>
                  <a:off x="6264913" y="2191986"/>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73" name="组合 72"/>
              <p:cNvGrpSpPr/>
              <p:nvPr/>
            </p:nvGrpSpPr>
            <p:grpSpPr>
              <a:xfrm>
                <a:off x="6032526" y="2879131"/>
                <a:ext cx="389438" cy="385729"/>
                <a:chOff x="7613650" y="2133600"/>
                <a:chExt cx="500062" cy="495300"/>
              </a:xfrm>
            </p:grpSpPr>
            <p:sp>
              <p:nvSpPr>
                <p:cNvPr id="77" name="矩形 76"/>
                <p:cNvSpPr/>
                <p:nvPr/>
              </p:nvSpPr>
              <p:spPr>
                <a:xfrm>
                  <a:off x="76136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Text Box 79"/>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4" name="组合 73"/>
              <p:cNvGrpSpPr/>
              <p:nvPr/>
            </p:nvGrpSpPr>
            <p:grpSpPr>
              <a:xfrm>
                <a:off x="6418254" y="2879131"/>
                <a:ext cx="389438" cy="385729"/>
                <a:chOff x="8108950" y="2133600"/>
                <a:chExt cx="500062" cy="495300"/>
              </a:xfrm>
            </p:grpSpPr>
            <p:sp>
              <p:nvSpPr>
                <p:cNvPr id="75" name="矩形 74"/>
                <p:cNvSpPr/>
                <p:nvPr/>
              </p:nvSpPr>
              <p:spPr>
                <a:xfrm>
                  <a:off x="81089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 Box 79"/>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6" name="组合 25"/>
            <p:cNvGrpSpPr/>
            <p:nvPr/>
          </p:nvGrpSpPr>
          <p:grpSpPr>
            <a:xfrm>
              <a:off x="1786295" y="4036318"/>
              <a:ext cx="3846904" cy="385729"/>
              <a:chOff x="1786295" y="4036318"/>
              <a:chExt cx="3846904" cy="385729"/>
            </a:xfrm>
          </p:grpSpPr>
          <p:grpSp>
            <p:nvGrpSpPr>
              <p:cNvPr id="53" name="组合 52"/>
              <p:cNvGrpSpPr/>
              <p:nvPr/>
            </p:nvGrpSpPr>
            <p:grpSpPr>
              <a:xfrm>
                <a:off x="3517852" y="4036318"/>
                <a:ext cx="399575" cy="385729"/>
                <a:chOff x="4384651" y="3619500"/>
                <a:chExt cx="513080" cy="495300"/>
              </a:xfrm>
            </p:grpSpPr>
            <p:sp>
              <p:nvSpPr>
                <p:cNvPr id="66" name="矩形 65"/>
                <p:cNvSpPr/>
                <p:nvPr/>
              </p:nvSpPr>
              <p:spPr>
                <a:xfrm>
                  <a:off x="4387850"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Text Box 79"/>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4" name="组合 53"/>
              <p:cNvGrpSpPr/>
              <p:nvPr/>
            </p:nvGrpSpPr>
            <p:grpSpPr>
              <a:xfrm>
                <a:off x="4853952" y="4036318"/>
                <a:ext cx="399575" cy="385729"/>
                <a:chOff x="6100286" y="3619500"/>
                <a:chExt cx="513080" cy="495300"/>
              </a:xfrm>
            </p:grpSpPr>
            <p:sp>
              <p:nvSpPr>
                <p:cNvPr id="64" name="矩形 63"/>
                <p:cNvSpPr/>
                <p:nvPr/>
              </p:nvSpPr>
              <p:spPr>
                <a:xfrm>
                  <a:off x="6129338" y="3619500"/>
                  <a:ext cx="466724"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Text Box 79"/>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5" name="组合 54"/>
              <p:cNvGrpSpPr/>
              <p:nvPr/>
            </p:nvGrpSpPr>
            <p:grpSpPr>
              <a:xfrm>
                <a:off x="5243761" y="4036318"/>
                <a:ext cx="389438" cy="385729"/>
                <a:chOff x="6600826" y="3619500"/>
                <a:chExt cx="500062" cy="495300"/>
              </a:xfrm>
            </p:grpSpPr>
            <p:sp>
              <p:nvSpPr>
                <p:cNvPr id="62" name="矩形 61"/>
                <p:cNvSpPr/>
                <p:nvPr/>
              </p:nvSpPr>
              <p:spPr>
                <a:xfrm>
                  <a:off x="6600826"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3" name="Text Box 79"/>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nvGrpSpPr>
            <p:grpSpPr>
              <a:xfrm>
                <a:off x="3916457" y="4036318"/>
                <a:ext cx="960119" cy="385729"/>
                <a:chOff x="4896484" y="3619500"/>
                <a:chExt cx="1232854" cy="495300"/>
              </a:xfrm>
            </p:grpSpPr>
            <p:sp>
              <p:nvSpPr>
                <p:cNvPr id="60" name="矩形 59"/>
                <p:cNvSpPr/>
                <p:nvPr/>
              </p:nvSpPr>
              <p:spPr>
                <a:xfrm>
                  <a:off x="4896484" y="36195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1" name="Text Box 79"/>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57" name="组合 56"/>
              <p:cNvGrpSpPr/>
              <p:nvPr/>
            </p:nvGrpSpPr>
            <p:grpSpPr>
              <a:xfrm>
                <a:off x="1786295" y="4036318"/>
                <a:ext cx="1734049" cy="385729"/>
                <a:chOff x="2161222" y="3619500"/>
                <a:chExt cx="2226628" cy="495300"/>
              </a:xfrm>
            </p:grpSpPr>
            <p:sp>
              <p:nvSpPr>
                <p:cNvPr id="58" name="矩形 57"/>
                <p:cNvSpPr/>
                <p:nvPr/>
              </p:nvSpPr>
              <p:spPr>
                <a:xfrm>
                  <a:off x="2161222" y="36195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Text Box 79"/>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27" name="组合 26"/>
            <p:cNvGrpSpPr/>
            <p:nvPr/>
          </p:nvGrpSpPr>
          <p:grpSpPr>
            <a:xfrm>
              <a:off x="1786295" y="3583652"/>
              <a:ext cx="3846903" cy="485516"/>
              <a:chOff x="2161222" y="3038249"/>
              <a:chExt cx="4939666" cy="623433"/>
            </a:xfrm>
          </p:grpSpPr>
          <p:sp>
            <p:nvSpPr>
              <p:cNvPr id="51" name="矩形 50"/>
              <p:cNvSpPr/>
              <p:nvPr/>
            </p:nvSpPr>
            <p:spPr>
              <a:xfrm>
                <a:off x="2161222" y="3124200"/>
                <a:ext cx="4939666"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 name="Text Box 79"/>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8" name="组合 27"/>
            <p:cNvGrpSpPr/>
            <p:nvPr/>
          </p:nvGrpSpPr>
          <p:grpSpPr>
            <a:xfrm>
              <a:off x="1778913" y="4422046"/>
              <a:ext cx="773153" cy="385729"/>
              <a:chOff x="1778913" y="4422046"/>
              <a:chExt cx="773153" cy="385729"/>
            </a:xfrm>
          </p:grpSpPr>
          <p:grpSp>
            <p:nvGrpSpPr>
              <p:cNvPr id="45" name="组合 44"/>
              <p:cNvGrpSpPr/>
              <p:nvPr/>
            </p:nvGrpSpPr>
            <p:grpSpPr>
              <a:xfrm>
                <a:off x="1778913" y="4422046"/>
                <a:ext cx="399575" cy="385729"/>
                <a:chOff x="2151743" y="4114800"/>
                <a:chExt cx="513080" cy="495300"/>
              </a:xfrm>
            </p:grpSpPr>
            <p:sp>
              <p:nvSpPr>
                <p:cNvPr id="49" name="矩形 48"/>
                <p:cNvSpPr/>
                <p:nvPr/>
              </p:nvSpPr>
              <p:spPr>
                <a:xfrm>
                  <a:off x="2161222" y="41148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0" name="Text Box 79"/>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2162628" y="4422046"/>
                <a:ext cx="389438" cy="385729"/>
                <a:chOff x="2644458" y="4114800"/>
                <a:chExt cx="500062" cy="495300"/>
              </a:xfrm>
            </p:grpSpPr>
            <p:sp>
              <p:nvSpPr>
                <p:cNvPr id="47" name="矩形 46"/>
                <p:cNvSpPr/>
                <p:nvPr/>
              </p:nvSpPr>
              <p:spPr>
                <a:xfrm>
                  <a:off x="2644458" y="41148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Text Box 79"/>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9" name="组合 28"/>
            <p:cNvGrpSpPr/>
            <p:nvPr/>
          </p:nvGrpSpPr>
          <p:grpSpPr>
            <a:xfrm>
              <a:off x="1786295" y="3264860"/>
              <a:ext cx="3846904" cy="385729"/>
              <a:chOff x="1786295" y="3264860"/>
              <a:chExt cx="3846904" cy="385729"/>
            </a:xfrm>
          </p:grpSpPr>
          <p:grpSp>
            <p:nvGrpSpPr>
              <p:cNvPr id="30" name="组合 29"/>
              <p:cNvGrpSpPr/>
              <p:nvPr/>
            </p:nvGrpSpPr>
            <p:grpSpPr>
              <a:xfrm>
                <a:off x="3517852" y="3264860"/>
                <a:ext cx="399575" cy="385729"/>
                <a:chOff x="4384651" y="2628900"/>
                <a:chExt cx="513080" cy="495300"/>
              </a:xfrm>
            </p:grpSpPr>
            <p:sp>
              <p:nvSpPr>
                <p:cNvPr id="43" name="矩形 42"/>
                <p:cNvSpPr/>
                <p:nvPr/>
              </p:nvSpPr>
              <p:spPr>
                <a:xfrm>
                  <a:off x="4387850"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4" name="Text Box 79"/>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5243761" y="3264860"/>
                <a:ext cx="389438" cy="385729"/>
                <a:chOff x="6600826" y="2628900"/>
                <a:chExt cx="500062" cy="495300"/>
              </a:xfrm>
            </p:grpSpPr>
            <p:sp>
              <p:nvSpPr>
                <p:cNvPr id="41" name="矩形 40"/>
                <p:cNvSpPr/>
                <p:nvPr/>
              </p:nvSpPr>
              <p:spPr>
                <a:xfrm>
                  <a:off x="6600826"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2" name="Text Box 79"/>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p:cNvGrpSpPr/>
              <p:nvPr/>
            </p:nvGrpSpPr>
            <p:grpSpPr>
              <a:xfrm>
                <a:off x="3916457" y="3264860"/>
                <a:ext cx="960119" cy="385729"/>
                <a:chOff x="4896484" y="2628900"/>
                <a:chExt cx="1232854" cy="495300"/>
              </a:xfrm>
            </p:grpSpPr>
            <p:sp>
              <p:nvSpPr>
                <p:cNvPr id="39" name="矩形 38"/>
                <p:cNvSpPr/>
                <p:nvPr/>
              </p:nvSpPr>
              <p:spPr>
                <a:xfrm>
                  <a:off x="4896484" y="26289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0" name="Text Box 79"/>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33" name="组合 32"/>
              <p:cNvGrpSpPr/>
              <p:nvPr/>
            </p:nvGrpSpPr>
            <p:grpSpPr>
              <a:xfrm>
                <a:off x="1786295" y="3264860"/>
                <a:ext cx="1734049" cy="385729"/>
                <a:chOff x="2161222" y="2628900"/>
                <a:chExt cx="2226628" cy="495300"/>
              </a:xfrm>
            </p:grpSpPr>
            <p:sp>
              <p:nvSpPr>
                <p:cNvPr id="37" name="矩形 36"/>
                <p:cNvSpPr/>
                <p:nvPr/>
              </p:nvSpPr>
              <p:spPr>
                <a:xfrm>
                  <a:off x="2161222" y="26289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 name="Text Box 79"/>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34" name="组合 33"/>
              <p:cNvGrpSpPr/>
              <p:nvPr/>
            </p:nvGrpSpPr>
            <p:grpSpPr>
              <a:xfrm>
                <a:off x="4853952" y="3264860"/>
                <a:ext cx="399575" cy="385729"/>
                <a:chOff x="6100286" y="2628900"/>
                <a:chExt cx="513080" cy="495300"/>
              </a:xfrm>
            </p:grpSpPr>
            <p:sp>
              <p:nvSpPr>
                <p:cNvPr id="35" name="矩形 34"/>
                <p:cNvSpPr/>
                <p:nvPr/>
              </p:nvSpPr>
              <p:spPr>
                <a:xfrm>
                  <a:off x="6117590" y="26289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6" name="Text Box 79"/>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sp>
        <p:nvSpPr>
          <p:cNvPr id="93" name="Rectangle 11"/>
          <p:cNvSpPr>
            <a:spLocks noChangeArrowheads="1"/>
          </p:cNvSpPr>
          <p:nvPr/>
        </p:nvSpPr>
        <p:spPr bwMode="auto">
          <a:xfrm>
            <a:off x="998732" y="2771713"/>
            <a:ext cx="1536743"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POST</a:t>
            </a:r>
          </a:p>
        </p:txBody>
      </p:sp>
      <p:sp>
        <p:nvSpPr>
          <p:cNvPr id="94" name="Text Box 16"/>
          <p:cNvSpPr txBox="1">
            <a:spLocks noChangeArrowheads="1"/>
          </p:cNvSpPr>
          <p:nvPr/>
        </p:nvSpPr>
        <p:spPr bwMode="auto">
          <a:xfrm>
            <a:off x="2522914" y="2800280"/>
            <a:ext cx="890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009FF6"/>
              </a:buClr>
              <a:buSzPct val="85000"/>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用于向服务器提交表单数据也可以同时请求一个</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页面</a:t>
            </a:r>
          </a:p>
        </p:txBody>
      </p:sp>
      <p:sp>
        <p:nvSpPr>
          <p:cNvPr id="95" name="Rectangle 11"/>
          <p:cNvSpPr>
            <a:spLocks noChangeArrowheads="1"/>
          </p:cNvSpPr>
          <p:nvPr/>
        </p:nvSpPr>
        <p:spPr bwMode="auto">
          <a:xfrm>
            <a:off x="1008907" y="3478562"/>
            <a:ext cx="1536743"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HEAD</a:t>
            </a:r>
          </a:p>
        </p:txBody>
      </p:sp>
      <p:sp>
        <p:nvSpPr>
          <p:cNvPr id="96" name="Text Box 16"/>
          <p:cNvSpPr txBox="1">
            <a:spLocks noChangeArrowheads="1"/>
          </p:cNvSpPr>
          <p:nvPr/>
        </p:nvSpPr>
        <p:spPr bwMode="auto">
          <a:xfrm>
            <a:off x="2545650" y="3508801"/>
            <a:ext cx="5676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返回响应报文，不包含请求的对象</a:t>
            </a:r>
          </a:p>
        </p:txBody>
      </p:sp>
      <p:sp>
        <p:nvSpPr>
          <p:cNvPr id="97" name="Rectangle 11"/>
          <p:cNvSpPr>
            <a:spLocks noChangeArrowheads="1"/>
          </p:cNvSpPr>
          <p:nvPr/>
        </p:nvSpPr>
        <p:spPr bwMode="auto">
          <a:xfrm>
            <a:off x="1008907" y="4153739"/>
            <a:ext cx="1536743" cy="476221"/>
          </a:xfrm>
          <a:prstGeom prst="roundRect">
            <a:avLst>
              <a:gd name="adj" fmla="val 50000"/>
            </a:avLst>
          </a:prstGeom>
          <a:solidFill>
            <a:srgbClr val="00B0F0"/>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PUT</a:t>
            </a:r>
          </a:p>
        </p:txBody>
      </p:sp>
      <p:sp>
        <p:nvSpPr>
          <p:cNvPr id="98" name="Text Box 16"/>
          <p:cNvSpPr txBox="1">
            <a:spLocks noChangeArrowheads="1"/>
          </p:cNvSpPr>
          <p:nvPr/>
        </p:nvSpPr>
        <p:spPr bwMode="auto">
          <a:xfrm>
            <a:off x="1601640" y="4190935"/>
            <a:ext cx="9451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             上传的文件放在实体主体字段中，目标路径由</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字段标明</a:t>
            </a:r>
          </a:p>
        </p:txBody>
      </p:sp>
      <p:sp>
        <p:nvSpPr>
          <p:cNvPr id="99" name="Rectangle 11"/>
          <p:cNvSpPr>
            <a:spLocks noChangeArrowheads="1"/>
          </p:cNvSpPr>
          <p:nvPr/>
        </p:nvSpPr>
        <p:spPr bwMode="auto">
          <a:xfrm>
            <a:off x="998732" y="4860186"/>
            <a:ext cx="1536743" cy="476221"/>
          </a:xfrm>
          <a:prstGeom prst="roundRect">
            <a:avLst>
              <a:gd name="adj" fmla="val 50000"/>
            </a:avLst>
          </a:prstGeom>
          <a:solidFill>
            <a:srgbClr val="00B0F0"/>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DELETE</a:t>
            </a:r>
          </a:p>
        </p:txBody>
      </p:sp>
      <p:sp>
        <p:nvSpPr>
          <p:cNvPr id="100" name="Text Box 16"/>
          <p:cNvSpPr txBox="1">
            <a:spLocks noChangeArrowheads="1"/>
          </p:cNvSpPr>
          <p:nvPr/>
        </p:nvSpPr>
        <p:spPr bwMode="auto">
          <a:xfrm>
            <a:off x="2615346" y="4892220"/>
            <a:ext cx="4125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删除</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字段中指定的文件</a:t>
            </a:r>
          </a:p>
        </p:txBody>
      </p:sp>
      <p:sp>
        <p:nvSpPr>
          <p:cNvPr id="101" name="灯片编号占位符 100">
            <a:extLst>
              <a:ext uri="{FF2B5EF4-FFF2-40B4-BE49-F238E27FC236}">
                <a16:creationId xmlns:a16="http://schemas.microsoft.com/office/drawing/2014/main" id="{50EDB633-27D8-48F5-9534-BAC4C78283BC}"/>
              </a:ext>
            </a:extLst>
          </p:cNvPr>
          <p:cNvSpPr>
            <a:spLocks noGrp="1"/>
          </p:cNvSpPr>
          <p:nvPr>
            <p:ph type="sldNum" sz="quarter" idx="12"/>
          </p:nvPr>
        </p:nvSpPr>
        <p:spPr/>
        <p:txBody>
          <a:bodyPr/>
          <a:lstStyle/>
          <a:p>
            <a:fld id="{91F2D4EF-46D4-4764-B373-FC59CD1D281E}" type="slidenum">
              <a:rPr lang="zh-CN" altLang="en-US" smtClean="0"/>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left)">
                                      <p:cBhvr>
                                        <p:cTn id="19" dur="500"/>
                                        <p:tgtEl>
                                          <p:spTgt spid="14">
                                            <p:txEl>
                                              <p:pRg st="0" end="0"/>
                                            </p:txEl>
                                          </p:spTgt>
                                        </p:tgtEl>
                                      </p:cBhvr>
                                    </p:animEffect>
                                  </p:childTnLst>
                                </p:cTn>
                              </p:par>
                              <p:par>
                                <p:cTn id="20" presetID="26" presetClass="emph" presetSubtype="0" repeatCount="2000" fill="hold" grpId="1" nodeType="withEffect">
                                  <p:stCondLst>
                                    <p:cond delay="0"/>
                                  </p:stCondLst>
                                  <p:childTnLst>
                                    <p:animEffect transition="out" filter="fade">
                                      <p:cBhvr>
                                        <p:cTn id="21" dur="500" tmFilter="0, 0; .2, .5; .8, .5; 1, 0"/>
                                        <p:tgtEl>
                                          <p:spTgt spid="14">
                                            <p:txEl>
                                              <p:pRg st="0" end="0"/>
                                            </p:txEl>
                                          </p:spTgt>
                                        </p:tgtEl>
                                      </p:cBhvr>
                                    </p:animEffect>
                                    <p:animScale>
                                      <p:cBhvr>
                                        <p:cTn id="22" dur="250" autoRev="1" fill="hold"/>
                                        <p:tgtEl>
                                          <p:spTgt spid="14">
                                            <p:txEl>
                                              <p:pRg st="0" end="0"/>
                                            </p:txEl>
                                          </p:spTgt>
                                        </p:tgtEl>
                                      </p:cBhvr>
                                      <p:by x="105000" y="105000"/>
                                    </p:animScale>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par>
                          <p:cTn id="32" fill="hold">
                            <p:stCondLst>
                              <p:cond delay="500"/>
                            </p:stCondLst>
                            <p:childTnLst>
                              <p:par>
                                <p:cTn id="33" presetID="14" presetClass="entr" presetSubtype="10" fill="hold" grpId="0" nodeType="after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randombar(horizontal)">
                                      <p:cBhvr>
                                        <p:cTn id="35" dur="500"/>
                                        <p:tgtEl>
                                          <p:spTgt spid="93"/>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94">
                                            <p:txEl>
                                              <p:pRg st="0" end="0"/>
                                            </p:txEl>
                                          </p:spTgt>
                                        </p:tgtEl>
                                        <p:attrNameLst>
                                          <p:attrName>style.visibility</p:attrName>
                                        </p:attrNameLst>
                                      </p:cBhvr>
                                      <p:to>
                                        <p:strVal val="visible"/>
                                      </p:to>
                                    </p:set>
                                    <p:animEffect transition="in" filter="wipe(left)">
                                      <p:cBhvr>
                                        <p:cTn id="39" dur="500"/>
                                        <p:tgtEl>
                                          <p:spTgt spid="94">
                                            <p:txEl>
                                              <p:pRg st="0" end="0"/>
                                            </p:txEl>
                                          </p:spTgt>
                                        </p:tgtEl>
                                      </p:cBhvr>
                                    </p:animEffect>
                                  </p:childTnLst>
                                </p:cTn>
                              </p:par>
                            </p:childTnLst>
                          </p:cTn>
                        </p:par>
                        <p:par>
                          <p:cTn id="40" fill="hold">
                            <p:stCondLst>
                              <p:cond delay="1500"/>
                            </p:stCondLst>
                            <p:childTnLst>
                              <p:par>
                                <p:cTn id="41" presetID="26" presetClass="emph" presetSubtype="0" repeatCount="2000" fill="hold" grpId="1" nodeType="afterEffect">
                                  <p:stCondLst>
                                    <p:cond delay="0"/>
                                  </p:stCondLst>
                                  <p:childTnLst>
                                    <p:animEffect transition="out" filter="fade">
                                      <p:cBhvr>
                                        <p:cTn id="42" dur="500" tmFilter="0, 0; .2, .5; .8, .5; 1, 0"/>
                                        <p:tgtEl>
                                          <p:spTgt spid="94">
                                            <p:txEl>
                                              <p:pRg st="0" end="0"/>
                                            </p:txEl>
                                          </p:spTgt>
                                        </p:tgtEl>
                                      </p:cBhvr>
                                    </p:animEffect>
                                    <p:animScale>
                                      <p:cBhvr>
                                        <p:cTn id="43" dur="250" autoRev="1" fill="hold"/>
                                        <p:tgtEl>
                                          <p:spTgt spid="94">
                                            <p:txEl>
                                              <p:pRg st="0" end="0"/>
                                            </p:txEl>
                                          </p:spTgt>
                                        </p:tgtEl>
                                      </p:cBhvr>
                                      <p:by x="105000" y="105000"/>
                                    </p:animScale>
                                  </p:childTnLst>
                                </p:cTn>
                              </p:par>
                            </p:childTnLst>
                          </p:cTn>
                        </p:par>
                        <p:par>
                          <p:cTn id="44" fill="hold">
                            <p:stCondLst>
                              <p:cond delay="2500"/>
                            </p:stCondLst>
                            <p:childTnLst>
                              <p:par>
                                <p:cTn id="45" presetID="14" presetClass="entr" presetSubtype="10" fill="hold" grpId="0"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randombar(horizontal)">
                                      <p:cBhvr>
                                        <p:cTn id="47" dur="500"/>
                                        <p:tgtEl>
                                          <p:spTgt spid="95"/>
                                        </p:tgtEl>
                                      </p:cBhvr>
                                    </p:animEffect>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96">
                                            <p:txEl>
                                              <p:pRg st="0" end="0"/>
                                            </p:txEl>
                                          </p:spTgt>
                                        </p:tgtEl>
                                        <p:attrNameLst>
                                          <p:attrName>style.visibility</p:attrName>
                                        </p:attrNameLst>
                                      </p:cBhvr>
                                      <p:to>
                                        <p:strVal val="visible"/>
                                      </p:to>
                                    </p:set>
                                    <p:animEffect transition="in" filter="wipe(left)">
                                      <p:cBhvr>
                                        <p:cTn id="51" dur="500"/>
                                        <p:tgtEl>
                                          <p:spTgt spid="96">
                                            <p:txEl>
                                              <p:pRg st="0" end="0"/>
                                            </p:txEl>
                                          </p:spTgt>
                                        </p:tgtEl>
                                      </p:cBhvr>
                                    </p:animEffect>
                                  </p:childTnLst>
                                </p:cTn>
                              </p:par>
                              <p:par>
                                <p:cTn id="52" presetID="26" presetClass="emph" presetSubtype="0" repeatCount="2000" fill="hold" grpId="1" nodeType="withEffect">
                                  <p:stCondLst>
                                    <p:cond delay="0"/>
                                  </p:stCondLst>
                                  <p:childTnLst>
                                    <p:animEffect transition="out" filter="fade">
                                      <p:cBhvr>
                                        <p:cTn id="53" dur="500" tmFilter="0, 0; .2, .5; .8, .5; 1, 0"/>
                                        <p:tgtEl>
                                          <p:spTgt spid="96">
                                            <p:txEl>
                                              <p:pRg st="0" end="0"/>
                                            </p:txEl>
                                          </p:spTgt>
                                        </p:tgtEl>
                                      </p:cBhvr>
                                    </p:animEffect>
                                    <p:animScale>
                                      <p:cBhvr>
                                        <p:cTn id="54" dur="250" autoRev="1" fill="hold"/>
                                        <p:tgtEl>
                                          <p:spTgt spid="96">
                                            <p:txEl>
                                              <p:pRg st="0" end="0"/>
                                            </p:txEl>
                                          </p:spTgt>
                                        </p:tgtEl>
                                      </p:cBhvr>
                                      <p:by x="105000" y="105000"/>
                                    </p:animScale>
                                  </p:childTnLst>
                                </p:cTn>
                              </p:par>
                            </p:childTnLst>
                          </p:cTn>
                        </p:par>
                        <p:par>
                          <p:cTn id="55" fill="hold">
                            <p:stCondLst>
                              <p:cond delay="4000"/>
                            </p:stCondLst>
                            <p:childTnLst>
                              <p:par>
                                <p:cTn id="56" presetID="14" presetClass="entr" presetSubtype="10" fill="hold" grpId="0" nodeType="after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randombar(horizontal)">
                                      <p:cBhvr>
                                        <p:cTn id="58" dur="500"/>
                                        <p:tgtEl>
                                          <p:spTgt spid="97"/>
                                        </p:tgtEl>
                                      </p:cBhvr>
                                    </p:animEffect>
                                  </p:childTnLst>
                                </p:cTn>
                              </p:par>
                            </p:childTnLst>
                          </p:cTn>
                        </p:par>
                        <p:par>
                          <p:cTn id="59" fill="hold">
                            <p:stCondLst>
                              <p:cond delay="4500"/>
                            </p:stCondLst>
                            <p:childTnLst>
                              <p:par>
                                <p:cTn id="60" presetID="22" presetClass="entr" presetSubtype="8" fill="hold" grpId="0" nodeType="afterEffect">
                                  <p:stCondLst>
                                    <p:cond delay="0"/>
                                  </p:stCondLst>
                                  <p:childTnLst>
                                    <p:set>
                                      <p:cBhvr>
                                        <p:cTn id="61" dur="1" fill="hold">
                                          <p:stCondLst>
                                            <p:cond delay="0"/>
                                          </p:stCondLst>
                                        </p:cTn>
                                        <p:tgtEl>
                                          <p:spTgt spid="98">
                                            <p:txEl>
                                              <p:pRg st="0" end="0"/>
                                            </p:txEl>
                                          </p:spTgt>
                                        </p:tgtEl>
                                        <p:attrNameLst>
                                          <p:attrName>style.visibility</p:attrName>
                                        </p:attrNameLst>
                                      </p:cBhvr>
                                      <p:to>
                                        <p:strVal val="visible"/>
                                      </p:to>
                                    </p:set>
                                    <p:animEffect transition="in" filter="wipe(left)">
                                      <p:cBhvr>
                                        <p:cTn id="62" dur="500"/>
                                        <p:tgtEl>
                                          <p:spTgt spid="98">
                                            <p:txEl>
                                              <p:pRg st="0" end="0"/>
                                            </p:txEl>
                                          </p:spTgt>
                                        </p:tgtEl>
                                      </p:cBhvr>
                                    </p:animEffect>
                                  </p:childTnLst>
                                </p:cTn>
                              </p:par>
                              <p:par>
                                <p:cTn id="63" presetID="26" presetClass="emph" presetSubtype="0" repeatCount="2000" fill="hold" grpId="1" nodeType="withEffect">
                                  <p:stCondLst>
                                    <p:cond delay="0"/>
                                  </p:stCondLst>
                                  <p:childTnLst>
                                    <p:animEffect transition="out" filter="fade">
                                      <p:cBhvr>
                                        <p:cTn id="64" dur="500" tmFilter="0, 0; .2, .5; .8, .5; 1, 0"/>
                                        <p:tgtEl>
                                          <p:spTgt spid="98">
                                            <p:txEl>
                                              <p:pRg st="0" end="0"/>
                                            </p:txEl>
                                          </p:spTgt>
                                        </p:tgtEl>
                                      </p:cBhvr>
                                    </p:animEffect>
                                    <p:animScale>
                                      <p:cBhvr>
                                        <p:cTn id="65" dur="250" autoRev="1" fill="hold"/>
                                        <p:tgtEl>
                                          <p:spTgt spid="98">
                                            <p:txEl>
                                              <p:pRg st="0" end="0"/>
                                            </p:txEl>
                                          </p:spTgt>
                                        </p:tgtEl>
                                      </p:cBhvr>
                                      <p:by x="105000" y="105000"/>
                                    </p:animScale>
                                  </p:childTnLst>
                                </p:cTn>
                              </p:par>
                            </p:childTnLst>
                          </p:cTn>
                        </p:par>
                        <p:par>
                          <p:cTn id="66" fill="hold">
                            <p:stCondLst>
                              <p:cond delay="5500"/>
                            </p:stCondLst>
                            <p:childTnLst>
                              <p:par>
                                <p:cTn id="67" presetID="14" presetClass="entr" presetSubtype="10" fill="hold" grpId="0" nodeType="after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randombar(horizontal)">
                                      <p:cBhvr>
                                        <p:cTn id="69" dur="500"/>
                                        <p:tgtEl>
                                          <p:spTgt spid="99"/>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100">
                                            <p:txEl>
                                              <p:pRg st="0" end="0"/>
                                            </p:txEl>
                                          </p:spTgt>
                                        </p:tgtEl>
                                        <p:attrNameLst>
                                          <p:attrName>style.visibility</p:attrName>
                                        </p:attrNameLst>
                                      </p:cBhvr>
                                      <p:to>
                                        <p:strVal val="visible"/>
                                      </p:to>
                                    </p:set>
                                    <p:animEffect transition="in" filter="wipe(left)">
                                      <p:cBhvr>
                                        <p:cTn id="73" dur="500"/>
                                        <p:tgtEl>
                                          <p:spTgt spid="100">
                                            <p:txEl>
                                              <p:pRg st="0" end="0"/>
                                            </p:txEl>
                                          </p:spTgt>
                                        </p:tgtEl>
                                      </p:cBhvr>
                                    </p:animEffect>
                                  </p:childTnLst>
                                </p:cTn>
                              </p:par>
                              <p:par>
                                <p:cTn id="74" presetID="26" presetClass="emph" presetSubtype="0" repeatCount="2000" fill="hold" grpId="1" nodeType="withEffect">
                                  <p:stCondLst>
                                    <p:cond delay="0"/>
                                  </p:stCondLst>
                                  <p:childTnLst>
                                    <p:animEffect transition="out" filter="fade">
                                      <p:cBhvr>
                                        <p:cTn id="75" dur="500" tmFilter="0, 0; .2, .5; .8, .5; 1, 0"/>
                                        <p:tgtEl>
                                          <p:spTgt spid="100">
                                            <p:txEl>
                                              <p:pRg st="0" end="0"/>
                                            </p:txEl>
                                          </p:spTgt>
                                        </p:tgtEl>
                                      </p:cBhvr>
                                    </p:animEffect>
                                    <p:animScale>
                                      <p:cBhvr>
                                        <p:cTn id="76" dur="250" autoRev="1" fill="hold"/>
                                        <p:tgtEl>
                                          <p:spTgt spid="10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uiExpand="1" build="p"/>
      <p:bldP spid="14" grpId="1" uiExpand="1" build="allAtOnce"/>
      <p:bldP spid="93" grpId="0" animBg="1"/>
      <p:bldP spid="94" grpId="0" uiExpand="1" build="p"/>
      <p:bldP spid="94" grpId="1" uiExpand="1" build="allAtOnce"/>
      <p:bldP spid="95" grpId="0" animBg="1"/>
      <p:bldP spid="96" grpId="0" uiExpand="1" build="p"/>
      <p:bldP spid="96" grpId="1" uiExpand="1" build="allAtOnce"/>
      <p:bldP spid="97" grpId="0" animBg="1"/>
      <p:bldP spid="98" grpId="0" uiExpand="1" build="p"/>
      <p:bldP spid="98" grpId="1" uiExpand="1" build="allAtOnce"/>
      <p:bldP spid="99" grpId="0" animBg="1"/>
      <p:bldP spid="100" grpId="0" uiExpand="1" build="p"/>
      <p:bldP spid="100" grpId="1" uiExpand="1"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988041" cy="1428589"/>
            <a:chOff x="551030" y="-368704"/>
            <a:chExt cx="5988041" cy="1428589"/>
          </a:xfrm>
        </p:grpSpPr>
        <p:grpSp>
          <p:nvGrpSpPr>
            <p:cNvPr id="29" name="组合 28"/>
            <p:cNvGrpSpPr/>
            <p:nvPr/>
          </p:nvGrpSpPr>
          <p:grpSpPr>
            <a:xfrm>
              <a:off x="1201632" y="303925"/>
              <a:ext cx="5337439" cy="687997"/>
              <a:chOff x="1839059" y="967769"/>
              <a:chExt cx="5337439" cy="687997"/>
            </a:xfrm>
          </p:grpSpPr>
          <p:sp>
            <p:nvSpPr>
              <p:cNvPr id="31" name="矩形: 圆角 30"/>
              <p:cNvSpPr/>
              <p:nvPr/>
            </p:nvSpPr>
            <p:spPr>
              <a:xfrm>
                <a:off x="1839059" y="967769"/>
                <a:ext cx="53374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40363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请求行支持的方法</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3" name="组合 92"/>
          <p:cNvGrpSpPr/>
          <p:nvPr/>
        </p:nvGrpSpPr>
        <p:grpSpPr>
          <a:xfrm>
            <a:off x="515938" y="1514316"/>
            <a:ext cx="4231313" cy="526734"/>
            <a:chOff x="722008" y="1303131"/>
            <a:chExt cx="4040182" cy="502942"/>
          </a:xfrm>
        </p:grpSpPr>
        <p:grpSp>
          <p:nvGrpSpPr>
            <p:cNvPr id="94" name="组合 93"/>
            <p:cNvGrpSpPr/>
            <p:nvPr/>
          </p:nvGrpSpPr>
          <p:grpSpPr>
            <a:xfrm>
              <a:off x="722008" y="1303131"/>
              <a:ext cx="546594" cy="475865"/>
              <a:chOff x="708742" y="1296102"/>
              <a:chExt cx="454744" cy="283828"/>
            </a:xfrm>
          </p:grpSpPr>
          <p:sp>
            <p:nvSpPr>
              <p:cNvPr id="98" name="平行四边形 9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2" name="平行四边形 10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2604168" y="-309031"/>
              <a:ext cx="475861" cy="3707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7" name="Text Box 79"/>
            <p:cNvSpPr txBox="1">
              <a:spLocks noChangeArrowheads="1"/>
            </p:cNvSpPr>
            <p:nvPr/>
          </p:nvSpPr>
          <p:spPr bwMode="auto">
            <a:xfrm>
              <a:off x="1351235" y="1335873"/>
              <a:ext cx="341095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另一种上传数据的方式</a:t>
              </a:r>
            </a:p>
          </p:txBody>
        </p:sp>
      </p:grpSp>
      <p:grpSp>
        <p:nvGrpSpPr>
          <p:cNvPr id="3" name="组合 2"/>
          <p:cNvGrpSpPr/>
          <p:nvPr/>
        </p:nvGrpSpPr>
        <p:grpSpPr>
          <a:xfrm>
            <a:off x="5039461" y="2879131"/>
            <a:ext cx="6314298" cy="2902856"/>
            <a:chOff x="493394" y="2879131"/>
            <a:chExt cx="6314298" cy="2902856"/>
          </a:xfrm>
        </p:grpSpPr>
        <p:sp>
          <p:nvSpPr>
            <p:cNvPr id="105" name="矩形 104"/>
            <p:cNvSpPr/>
            <p:nvPr/>
          </p:nvSpPr>
          <p:spPr>
            <a:xfrm>
              <a:off x="1786295" y="4807774"/>
              <a:ext cx="5017689" cy="9742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108" name="直接连接符 107"/>
            <p:cNvCxnSpPr/>
            <p:nvPr/>
          </p:nvCxnSpPr>
          <p:spPr>
            <a:xfrm>
              <a:off x="1396858" y="3074442"/>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396858" y="4617357"/>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396858" y="5349253"/>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20" name="组合 119"/>
            <p:cNvGrpSpPr/>
            <p:nvPr/>
          </p:nvGrpSpPr>
          <p:grpSpPr>
            <a:xfrm>
              <a:off x="1396858" y="3448451"/>
              <a:ext cx="385729" cy="801130"/>
              <a:chOff x="1661160" y="2864643"/>
              <a:chExt cx="495300" cy="1028701"/>
            </a:xfrm>
          </p:grpSpPr>
          <p:cxnSp>
            <p:nvCxnSpPr>
              <p:cNvPr id="121" name="直接连接符 120"/>
              <p:cNvCxnSpPr/>
              <p:nvPr/>
            </p:nvCxnSpPr>
            <p:spPr>
              <a:xfrm>
                <a:off x="1661160" y="3371850"/>
                <a:ext cx="26924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924050" y="2864643"/>
                <a:ext cx="0" cy="10287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924050" y="287969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924050" y="387664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125" name="Text Box 79"/>
            <p:cNvSpPr txBox="1">
              <a:spLocks noChangeArrowheads="1"/>
            </p:cNvSpPr>
            <p:nvPr/>
          </p:nvSpPr>
          <p:spPr bwMode="auto">
            <a:xfrm>
              <a:off x="642868" y="2913113"/>
              <a:ext cx="845974"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请求行</a:t>
              </a:r>
            </a:p>
          </p:txBody>
        </p:sp>
        <p:sp>
          <p:nvSpPr>
            <p:cNvPr id="126" name="Text Box 79"/>
            <p:cNvSpPr txBox="1">
              <a:spLocks noChangeArrowheads="1"/>
            </p:cNvSpPr>
            <p:nvPr/>
          </p:nvSpPr>
          <p:spPr bwMode="auto">
            <a:xfrm>
              <a:off x="683333" y="36722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27" name="Text Box 79"/>
            <p:cNvSpPr txBox="1">
              <a:spLocks noChangeArrowheads="1"/>
            </p:cNvSpPr>
            <p:nvPr/>
          </p:nvSpPr>
          <p:spPr bwMode="auto">
            <a:xfrm>
              <a:off x="873187" y="44527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28" name="Text Box 79"/>
            <p:cNvSpPr txBox="1">
              <a:spLocks noChangeArrowheads="1"/>
            </p:cNvSpPr>
            <p:nvPr/>
          </p:nvSpPr>
          <p:spPr bwMode="auto">
            <a:xfrm>
              <a:off x="493394" y="51852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29" name="组合 128"/>
            <p:cNvGrpSpPr/>
            <p:nvPr/>
          </p:nvGrpSpPr>
          <p:grpSpPr>
            <a:xfrm>
              <a:off x="1789262" y="2879131"/>
              <a:ext cx="5018430" cy="385729"/>
              <a:chOff x="1789262" y="2879131"/>
              <a:chExt cx="5018430" cy="385729"/>
            </a:xfrm>
          </p:grpSpPr>
          <p:grpSp>
            <p:nvGrpSpPr>
              <p:cNvPr id="130" name="组合 129"/>
              <p:cNvGrpSpPr/>
              <p:nvPr/>
            </p:nvGrpSpPr>
            <p:grpSpPr>
              <a:xfrm>
                <a:off x="1789262" y="2879131"/>
                <a:ext cx="954679" cy="385729"/>
                <a:chOff x="2165032" y="2133600"/>
                <a:chExt cx="1225868" cy="495300"/>
              </a:xfrm>
            </p:grpSpPr>
            <p:sp>
              <p:nvSpPr>
                <p:cNvPr id="149" name="矩形 148"/>
                <p:cNvSpPr/>
                <p:nvPr/>
              </p:nvSpPr>
              <p:spPr>
                <a:xfrm>
                  <a:off x="2165032" y="2133600"/>
                  <a:ext cx="1225868"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Text Box 79"/>
                <p:cNvSpPr txBox="1">
                  <a:spLocks noChangeArrowheads="1"/>
                </p:cNvSpPr>
                <p:nvPr/>
              </p:nvSpPr>
              <p:spPr bwMode="auto">
                <a:xfrm>
                  <a:off x="2303329" y="2191986"/>
                  <a:ext cx="949273"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方法</a:t>
                  </a:r>
                </a:p>
              </p:txBody>
            </p:sp>
          </p:grpSp>
          <p:grpSp>
            <p:nvGrpSpPr>
              <p:cNvPr id="131" name="组合 130"/>
              <p:cNvGrpSpPr/>
              <p:nvPr/>
            </p:nvGrpSpPr>
            <p:grpSpPr>
              <a:xfrm>
                <a:off x="2738873" y="2879131"/>
                <a:ext cx="399575" cy="385729"/>
                <a:chOff x="3384391" y="2133600"/>
                <a:chExt cx="513080" cy="495300"/>
              </a:xfrm>
            </p:grpSpPr>
            <p:sp>
              <p:nvSpPr>
                <p:cNvPr id="147" name="矩形 146"/>
                <p:cNvSpPr/>
                <p:nvPr/>
              </p:nvSpPr>
              <p:spPr>
                <a:xfrm>
                  <a:off x="33909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48" name="Text Box 79"/>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2" name="组合 131"/>
              <p:cNvGrpSpPr/>
              <p:nvPr/>
            </p:nvGrpSpPr>
            <p:grpSpPr>
              <a:xfrm>
                <a:off x="3133378" y="2879131"/>
                <a:ext cx="1153477" cy="385729"/>
                <a:chOff x="3890962" y="2133600"/>
                <a:chExt cx="1481137" cy="495300"/>
              </a:xfrm>
            </p:grpSpPr>
            <p:sp>
              <p:nvSpPr>
                <p:cNvPr id="145" name="矩形 144"/>
                <p:cNvSpPr/>
                <p:nvPr/>
              </p:nvSpPr>
              <p:spPr>
                <a:xfrm>
                  <a:off x="3890962" y="2133600"/>
                  <a:ext cx="1481137"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6" name="Text Box 79"/>
                <p:cNvSpPr txBox="1">
                  <a:spLocks noChangeArrowheads="1"/>
                </p:cNvSpPr>
                <p:nvPr/>
              </p:nvSpPr>
              <p:spPr bwMode="auto">
                <a:xfrm>
                  <a:off x="4270191" y="2191986"/>
                  <a:ext cx="757874"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URL</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3" name="组合 132"/>
              <p:cNvGrpSpPr/>
              <p:nvPr/>
            </p:nvGrpSpPr>
            <p:grpSpPr>
              <a:xfrm>
                <a:off x="4281785" y="2879131"/>
                <a:ext cx="399575" cy="385729"/>
                <a:chOff x="5365589" y="2133600"/>
                <a:chExt cx="513080" cy="495300"/>
              </a:xfrm>
            </p:grpSpPr>
            <p:sp>
              <p:nvSpPr>
                <p:cNvPr id="143" name="矩形 142"/>
                <p:cNvSpPr/>
                <p:nvPr/>
              </p:nvSpPr>
              <p:spPr>
                <a:xfrm>
                  <a:off x="53721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44" name="Text Box 79"/>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4" name="组合 133"/>
              <p:cNvGrpSpPr/>
              <p:nvPr/>
            </p:nvGrpSpPr>
            <p:grpSpPr>
              <a:xfrm>
                <a:off x="4676293" y="2879131"/>
                <a:ext cx="1356234" cy="385729"/>
                <a:chOff x="5872161" y="2133600"/>
                <a:chExt cx="1741489" cy="495300"/>
              </a:xfrm>
            </p:grpSpPr>
            <p:sp>
              <p:nvSpPr>
                <p:cNvPr id="141" name="矩形 140"/>
                <p:cNvSpPr/>
                <p:nvPr/>
              </p:nvSpPr>
              <p:spPr>
                <a:xfrm>
                  <a:off x="5872161" y="2133600"/>
                  <a:ext cx="1741489"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Text Box 79"/>
                <p:cNvSpPr txBox="1">
                  <a:spLocks noChangeArrowheads="1"/>
                </p:cNvSpPr>
                <p:nvPr/>
              </p:nvSpPr>
              <p:spPr bwMode="auto">
                <a:xfrm>
                  <a:off x="6264913" y="2191986"/>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135" name="组合 134"/>
              <p:cNvGrpSpPr/>
              <p:nvPr/>
            </p:nvGrpSpPr>
            <p:grpSpPr>
              <a:xfrm>
                <a:off x="6032526" y="2879131"/>
                <a:ext cx="389438" cy="385729"/>
                <a:chOff x="7613650" y="2133600"/>
                <a:chExt cx="500062" cy="495300"/>
              </a:xfrm>
            </p:grpSpPr>
            <p:sp>
              <p:nvSpPr>
                <p:cNvPr id="139" name="矩形 138"/>
                <p:cNvSpPr/>
                <p:nvPr/>
              </p:nvSpPr>
              <p:spPr>
                <a:xfrm>
                  <a:off x="76136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Text Box 79"/>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6" name="组合 135"/>
              <p:cNvGrpSpPr/>
              <p:nvPr/>
            </p:nvGrpSpPr>
            <p:grpSpPr>
              <a:xfrm>
                <a:off x="6418254" y="2879131"/>
                <a:ext cx="389438" cy="385729"/>
                <a:chOff x="8108950" y="2133600"/>
                <a:chExt cx="500062" cy="495300"/>
              </a:xfrm>
            </p:grpSpPr>
            <p:sp>
              <p:nvSpPr>
                <p:cNvPr id="137" name="矩形 136"/>
                <p:cNvSpPr/>
                <p:nvPr/>
              </p:nvSpPr>
              <p:spPr>
                <a:xfrm>
                  <a:off x="81089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Text Box 79"/>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51" name="组合 150"/>
            <p:cNvGrpSpPr/>
            <p:nvPr/>
          </p:nvGrpSpPr>
          <p:grpSpPr>
            <a:xfrm>
              <a:off x="1786295" y="4036318"/>
              <a:ext cx="3846904" cy="385729"/>
              <a:chOff x="1786295" y="4036318"/>
              <a:chExt cx="3846904" cy="385729"/>
            </a:xfrm>
          </p:grpSpPr>
          <p:grpSp>
            <p:nvGrpSpPr>
              <p:cNvPr id="152" name="组合 151"/>
              <p:cNvGrpSpPr/>
              <p:nvPr/>
            </p:nvGrpSpPr>
            <p:grpSpPr>
              <a:xfrm>
                <a:off x="3517852" y="4036318"/>
                <a:ext cx="399575" cy="385729"/>
                <a:chOff x="4384651" y="3619500"/>
                <a:chExt cx="513080" cy="495300"/>
              </a:xfrm>
            </p:grpSpPr>
            <p:sp>
              <p:nvSpPr>
                <p:cNvPr id="165" name="矩形 164"/>
                <p:cNvSpPr/>
                <p:nvPr/>
              </p:nvSpPr>
              <p:spPr>
                <a:xfrm>
                  <a:off x="4387850"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Text Box 79"/>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4853952" y="4036318"/>
                <a:ext cx="399575" cy="385729"/>
                <a:chOff x="6100286" y="3619500"/>
                <a:chExt cx="513080" cy="495300"/>
              </a:xfrm>
            </p:grpSpPr>
            <p:sp>
              <p:nvSpPr>
                <p:cNvPr id="163" name="矩形 162"/>
                <p:cNvSpPr/>
                <p:nvPr/>
              </p:nvSpPr>
              <p:spPr>
                <a:xfrm>
                  <a:off x="6129338" y="3619500"/>
                  <a:ext cx="466724"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Text Box 79"/>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4" name="组合 153"/>
              <p:cNvGrpSpPr/>
              <p:nvPr/>
            </p:nvGrpSpPr>
            <p:grpSpPr>
              <a:xfrm>
                <a:off x="5243761" y="4036318"/>
                <a:ext cx="389438" cy="385729"/>
                <a:chOff x="6600826" y="3619500"/>
                <a:chExt cx="500062" cy="495300"/>
              </a:xfrm>
            </p:grpSpPr>
            <p:sp>
              <p:nvSpPr>
                <p:cNvPr id="161" name="矩形 160"/>
                <p:cNvSpPr/>
                <p:nvPr/>
              </p:nvSpPr>
              <p:spPr>
                <a:xfrm>
                  <a:off x="6600826"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2" name="Text Box 79"/>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5" name="组合 154"/>
              <p:cNvGrpSpPr/>
              <p:nvPr/>
            </p:nvGrpSpPr>
            <p:grpSpPr>
              <a:xfrm>
                <a:off x="3916457" y="4036318"/>
                <a:ext cx="960119" cy="385729"/>
                <a:chOff x="4896484" y="3619500"/>
                <a:chExt cx="1232854" cy="495300"/>
              </a:xfrm>
            </p:grpSpPr>
            <p:sp>
              <p:nvSpPr>
                <p:cNvPr id="159" name="矩形 158"/>
                <p:cNvSpPr/>
                <p:nvPr/>
              </p:nvSpPr>
              <p:spPr>
                <a:xfrm>
                  <a:off x="4896484" y="36195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Text Box 79"/>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156" name="组合 155"/>
              <p:cNvGrpSpPr/>
              <p:nvPr/>
            </p:nvGrpSpPr>
            <p:grpSpPr>
              <a:xfrm>
                <a:off x="1786295" y="4036318"/>
                <a:ext cx="1734049" cy="385729"/>
                <a:chOff x="2161222" y="3619500"/>
                <a:chExt cx="2226628" cy="495300"/>
              </a:xfrm>
            </p:grpSpPr>
            <p:sp>
              <p:nvSpPr>
                <p:cNvPr id="157" name="矩形 156"/>
                <p:cNvSpPr/>
                <p:nvPr/>
              </p:nvSpPr>
              <p:spPr>
                <a:xfrm>
                  <a:off x="2161222" y="36195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8" name="Text Box 79"/>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167" name="组合 166"/>
            <p:cNvGrpSpPr/>
            <p:nvPr/>
          </p:nvGrpSpPr>
          <p:grpSpPr>
            <a:xfrm>
              <a:off x="1786295" y="3583652"/>
              <a:ext cx="3846903" cy="485516"/>
              <a:chOff x="2161222" y="3038249"/>
              <a:chExt cx="4939666" cy="623433"/>
            </a:xfrm>
          </p:grpSpPr>
          <p:sp>
            <p:nvSpPr>
              <p:cNvPr id="168" name="矩形 167"/>
              <p:cNvSpPr/>
              <p:nvPr/>
            </p:nvSpPr>
            <p:spPr>
              <a:xfrm>
                <a:off x="2161222" y="3124200"/>
                <a:ext cx="4939666"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Text Box 79"/>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0" name="组合 169"/>
            <p:cNvGrpSpPr/>
            <p:nvPr/>
          </p:nvGrpSpPr>
          <p:grpSpPr>
            <a:xfrm>
              <a:off x="1778913" y="4422046"/>
              <a:ext cx="773153" cy="385729"/>
              <a:chOff x="1778913" y="4422046"/>
              <a:chExt cx="773153" cy="385729"/>
            </a:xfrm>
          </p:grpSpPr>
          <p:grpSp>
            <p:nvGrpSpPr>
              <p:cNvPr id="171" name="组合 170"/>
              <p:cNvGrpSpPr/>
              <p:nvPr/>
            </p:nvGrpSpPr>
            <p:grpSpPr>
              <a:xfrm>
                <a:off x="1778913" y="4422046"/>
                <a:ext cx="399575" cy="385729"/>
                <a:chOff x="2151743" y="4114800"/>
                <a:chExt cx="513080" cy="495300"/>
              </a:xfrm>
            </p:grpSpPr>
            <p:sp>
              <p:nvSpPr>
                <p:cNvPr id="175" name="矩形 174"/>
                <p:cNvSpPr/>
                <p:nvPr/>
              </p:nvSpPr>
              <p:spPr>
                <a:xfrm>
                  <a:off x="2161222" y="41148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Text Box 79"/>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2" name="组合 171"/>
              <p:cNvGrpSpPr/>
              <p:nvPr/>
            </p:nvGrpSpPr>
            <p:grpSpPr>
              <a:xfrm>
                <a:off x="2162628" y="4422046"/>
                <a:ext cx="389438" cy="385729"/>
                <a:chOff x="2644458" y="4114800"/>
                <a:chExt cx="500062" cy="495300"/>
              </a:xfrm>
            </p:grpSpPr>
            <p:sp>
              <p:nvSpPr>
                <p:cNvPr id="173" name="矩形 172"/>
                <p:cNvSpPr/>
                <p:nvPr/>
              </p:nvSpPr>
              <p:spPr>
                <a:xfrm>
                  <a:off x="2644458" y="41148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Text Box 79"/>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77" name="组合 176"/>
            <p:cNvGrpSpPr/>
            <p:nvPr/>
          </p:nvGrpSpPr>
          <p:grpSpPr>
            <a:xfrm>
              <a:off x="1786295" y="3264860"/>
              <a:ext cx="3846904" cy="385729"/>
              <a:chOff x="1786295" y="3264860"/>
              <a:chExt cx="3846904" cy="385729"/>
            </a:xfrm>
          </p:grpSpPr>
          <p:grpSp>
            <p:nvGrpSpPr>
              <p:cNvPr id="178" name="组合 177"/>
              <p:cNvGrpSpPr/>
              <p:nvPr/>
            </p:nvGrpSpPr>
            <p:grpSpPr>
              <a:xfrm>
                <a:off x="3517852" y="3264860"/>
                <a:ext cx="399575" cy="385729"/>
                <a:chOff x="4384651" y="2628900"/>
                <a:chExt cx="513080" cy="495300"/>
              </a:xfrm>
            </p:grpSpPr>
            <p:sp>
              <p:nvSpPr>
                <p:cNvPr id="191" name="矩形 190"/>
                <p:cNvSpPr/>
                <p:nvPr/>
              </p:nvSpPr>
              <p:spPr>
                <a:xfrm>
                  <a:off x="4387850"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Text Box 79"/>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9" name="组合 178"/>
              <p:cNvGrpSpPr/>
              <p:nvPr/>
            </p:nvGrpSpPr>
            <p:grpSpPr>
              <a:xfrm>
                <a:off x="5243761" y="3264860"/>
                <a:ext cx="389438" cy="385729"/>
                <a:chOff x="6600826" y="2628900"/>
                <a:chExt cx="500062" cy="495300"/>
              </a:xfrm>
            </p:grpSpPr>
            <p:sp>
              <p:nvSpPr>
                <p:cNvPr id="189" name="矩形 188"/>
                <p:cNvSpPr/>
                <p:nvPr/>
              </p:nvSpPr>
              <p:spPr>
                <a:xfrm>
                  <a:off x="6600826"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Text Box 79"/>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0" name="组合 179"/>
              <p:cNvGrpSpPr/>
              <p:nvPr/>
            </p:nvGrpSpPr>
            <p:grpSpPr>
              <a:xfrm>
                <a:off x="3916457" y="3264860"/>
                <a:ext cx="960119" cy="385729"/>
                <a:chOff x="4896484" y="2628900"/>
                <a:chExt cx="1232854" cy="495300"/>
              </a:xfrm>
            </p:grpSpPr>
            <p:sp>
              <p:nvSpPr>
                <p:cNvPr id="187" name="矩形 186"/>
                <p:cNvSpPr/>
                <p:nvPr/>
              </p:nvSpPr>
              <p:spPr>
                <a:xfrm>
                  <a:off x="4896484" y="26289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Text Box 79"/>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181" name="组合 180"/>
              <p:cNvGrpSpPr/>
              <p:nvPr/>
            </p:nvGrpSpPr>
            <p:grpSpPr>
              <a:xfrm>
                <a:off x="1786295" y="3264860"/>
                <a:ext cx="1734049" cy="385729"/>
                <a:chOff x="2161222" y="2628900"/>
                <a:chExt cx="2226628" cy="495300"/>
              </a:xfrm>
            </p:grpSpPr>
            <p:sp>
              <p:nvSpPr>
                <p:cNvPr id="185" name="矩形 184"/>
                <p:cNvSpPr/>
                <p:nvPr/>
              </p:nvSpPr>
              <p:spPr>
                <a:xfrm>
                  <a:off x="2161222" y="26289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Text Box 79"/>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182" name="组合 181"/>
              <p:cNvGrpSpPr/>
              <p:nvPr/>
            </p:nvGrpSpPr>
            <p:grpSpPr>
              <a:xfrm>
                <a:off x="4853952" y="3264860"/>
                <a:ext cx="399575" cy="385729"/>
                <a:chOff x="6100286" y="2628900"/>
                <a:chExt cx="513080" cy="495300"/>
              </a:xfrm>
            </p:grpSpPr>
            <p:sp>
              <p:nvSpPr>
                <p:cNvPr id="183" name="矩形 182"/>
                <p:cNvSpPr/>
                <p:nvPr/>
              </p:nvSpPr>
              <p:spPr>
                <a:xfrm>
                  <a:off x="6117590" y="26289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Text Box 79"/>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grpSp>
        <p:nvGrpSpPr>
          <p:cNvPr id="17" name="组合 16"/>
          <p:cNvGrpSpPr/>
          <p:nvPr/>
        </p:nvGrpSpPr>
        <p:grpSpPr>
          <a:xfrm>
            <a:off x="4220309" y="2409092"/>
            <a:ext cx="2695380" cy="470039"/>
            <a:chOff x="5111385" y="2409092"/>
            <a:chExt cx="1804303" cy="470039"/>
          </a:xfrm>
        </p:grpSpPr>
        <p:cxnSp>
          <p:nvCxnSpPr>
            <p:cNvPr id="9" name="直接连接符 8"/>
            <p:cNvCxnSpPr/>
            <p:nvPr/>
          </p:nvCxnSpPr>
          <p:spPr>
            <a:xfrm flipH="1">
              <a:off x="5111385" y="2409092"/>
              <a:ext cx="1475585" cy="0"/>
            </a:xfrm>
            <a:prstGeom prst="line">
              <a:avLst/>
            </a:prstGeom>
            <a:ln w="28575">
              <a:solidFill>
                <a:srgbClr val="009FF6"/>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H="1" flipV="1">
              <a:off x="6573877" y="2409092"/>
              <a:ext cx="341811" cy="470039"/>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99" name="Text Box 16"/>
          <p:cNvSpPr txBox="1">
            <a:spLocks noChangeArrowheads="1"/>
          </p:cNvSpPr>
          <p:nvPr/>
        </p:nvSpPr>
        <p:spPr bwMode="auto">
          <a:xfrm>
            <a:off x="609607" y="2398955"/>
            <a:ext cx="4824776" cy="11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SzPct val="85000"/>
              <a:buFont typeface="Wingdings" panose="05000000000000000000" pitchFamily="2" charset="2"/>
              <a:buChar char="p"/>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使用</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GET</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方法</a:t>
            </a:r>
          </a:p>
          <a:p>
            <a:pPr marL="342900" indent="-342900">
              <a:lnSpc>
                <a:spcPct val="150000"/>
              </a:lnSpc>
              <a:buClr>
                <a:srgbClr val="009FF6"/>
              </a:buClr>
              <a:buSzPct val="85000"/>
              <a:buFont typeface="Wingdings" panose="05000000000000000000" pitchFamily="2" charset="2"/>
              <a:buChar char="p"/>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将需要上传的数据放到</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中</a:t>
            </a:r>
          </a:p>
        </p:txBody>
      </p:sp>
      <p:grpSp>
        <p:nvGrpSpPr>
          <p:cNvPr id="100" name="组合 99"/>
          <p:cNvGrpSpPr/>
          <p:nvPr/>
        </p:nvGrpSpPr>
        <p:grpSpPr>
          <a:xfrm>
            <a:off x="633108" y="3893673"/>
            <a:ext cx="4555827" cy="1200150"/>
            <a:chOff x="1625957" y="2533650"/>
            <a:chExt cx="5803543" cy="1200150"/>
          </a:xfrm>
        </p:grpSpPr>
        <p:sp>
          <p:nvSpPr>
            <p:cNvPr id="101" name="矩形: 圆角 100"/>
            <p:cNvSpPr/>
            <p:nvPr/>
          </p:nvSpPr>
          <p:spPr>
            <a:xfrm>
              <a:off x="1630680" y="2533650"/>
              <a:ext cx="5798820"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文本框 102"/>
            <p:cNvSpPr txBox="1"/>
            <p:nvPr/>
          </p:nvSpPr>
          <p:spPr>
            <a:xfrm>
              <a:off x="1625957" y="2733221"/>
              <a:ext cx="5798819" cy="830997"/>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www.somesite.com/animalsearch</a:t>
              </a:r>
              <a:r>
                <a:rPr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?monkeys&amp;banana</a:t>
              </a:r>
            </a:p>
          </p:txBody>
        </p:sp>
        <p:sp>
          <p:nvSpPr>
            <p:cNvPr id="104" name="矩形: 圆角 103"/>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 name="灯片编号占位符 1">
            <a:extLst>
              <a:ext uri="{FF2B5EF4-FFF2-40B4-BE49-F238E27FC236}">
                <a16:creationId xmlns:a16="http://schemas.microsoft.com/office/drawing/2014/main" id="{9891857A-DDBA-4C71-8047-2BBFF6A6E629}"/>
              </a:ext>
            </a:extLst>
          </p:cNvPr>
          <p:cNvSpPr>
            <a:spLocks noGrp="1"/>
          </p:cNvSpPr>
          <p:nvPr>
            <p:ph type="sldNum" sz="quarter" idx="12"/>
          </p:nvPr>
        </p:nvSpPr>
        <p:spPr/>
        <p:txBody>
          <a:bodyPr/>
          <a:lstStyle/>
          <a:p>
            <a:fld id="{91F2D4EF-46D4-4764-B373-FC59CD1D281E}" type="slidenum">
              <a:rPr lang="zh-CN" altLang="en-US" smtClean="0"/>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9">
                                            <p:txEl>
                                              <p:pRg st="0" end="0"/>
                                            </p:txEl>
                                          </p:spTgt>
                                        </p:tgtEl>
                                        <p:attrNameLst>
                                          <p:attrName>style.visibility</p:attrName>
                                        </p:attrNameLst>
                                      </p:cBhvr>
                                      <p:to>
                                        <p:strVal val="visible"/>
                                      </p:to>
                                    </p:set>
                                    <p:animEffect transition="in" filter="wipe(left)">
                                      <p:cBhvr>
                                        <p:cTn id="15" dur="500"/>
                                        <p:tgtEl>
                                          <p:spTgt spid="9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9">
                                            <p:txEl>
                                              <p:pRg st="1" end="1"/>
                                            </p:txEl>
                                          </p:spTgt>
                                        </p:tgtEl>
                                        <p:attrNameLst>
                                          <p:attrName>style.visibility</p:attrName>
                                        </p:attrNameLst>
                                      </p:cBhvr>
                                      <p:to>
                                        <p:strVal val="visible"/>
                                      </p:to>
                                    </p:set>
                                    <p:animEffect transition="in" filter="wipe(left)">
                                      <p:cBhvr>
                                        <p:cTn id="19" dur="500"/>
                                        <p:tgtEl>
                                          <p:spTgt spid="99">
                                            <p:txEl>
                                              <p:pRg st="1" end="1"/>
                                            </p:txEl>
                                          </p:spTgt>
                                        </p:tgtEl>
                                      </p:cBhvr>
                                    </p:animEffect>
                                  </p:childTnLst>
                                </p:cTn>
                              </p:par>
                            </p:childTnLst>
                          </p:cTn>
                        </p:par>
                        <p:par>
                          <p:cTn id="20" fill="hold">
                            <p:stCondLst>
                              <p:cond delay="2000"/>
                            </p:stCondLst>
                            <p:childTnLst>
                              <p:par>
                                <p:cTn id="21" presetID="26" presetClass="emph" presetSubtype="0" repeatCount="2000" fill="hold" grpId="1" nodeType="afterEffect">
                                  <p:stCondLst>
                                    <p:cond delay="0"/>
                                  </p:stCondLst>
                                  <p:childTnLst>
                                    <p:animEffect transition="out" filter="fade">
                                      <p:cBhvr>
                                        <p:cTn id="22" dur="500" tmFilter="0, 0; .2, .5; .8, .5; 1, 0"/>
                                        <p:tgtEl>
                                          <p:spTgt spid="99">
                                            <p:txEl>
                                              <p:pRg st="0" end="0"/>
                                            </p:txEl>
                                          </p:spTgt>
                                        </p:tgtEl>
                                      </p:cBhvr>
                                    </p:animEffect>
                                    <p:animScale>
                                      <p:cBhvr>
                                        <p:cTn id="23" dur="250" autoRev="1" fill="hold"/>
                                        <p:tgtEl>
                                          <p:spTgt spid="99">
                                            <p:txEl>
                                              <p:pRg st="0" end="0"/>
                                            </p:txEl>
                                          </p:spTgt>
                                        </p:tgtEl>
                                      </p:cBhvr>
                                      <p:by x="105000" y="105000"/>
                                    </p:animScale>
                                  </p:childTnLst>
                                </p:cTn>
                              </p:par>
                              <p:par>
                                <p:cTn id="24" presetID="26" presetClass="emph" presetSubtype="0" repeatCount="2000" fill="hold" grpId="1" nodeType="withEffect">
                                  <p:stCondLst>
                                    <p:cond delay="0"/>
                                  </p:stCondLst>
                                  <p:childTnLst>
                                    <p:animEffect transition="out" filter="fade">
                                      <p:cBhvr>
                                        <p:cTn id="25" dur="500" tmFilter="0, 0; .2, .5; .8, .5; 1, 0"/>
                                        <p:tgtEl>
                                          <p:spTgt spid="99">
                                            <p:txEl>
                                              <p:pRg st="1" end="1"/>
                                            </p:txEl>
                                          </p:spTgt>
                                        </p:tgtEl>
                                      </p:cBhvr>
                                    </p:animEffect>
                                    <p:animScale>
                                      <p:cBhvr>
                                        <p:cTn id="26" dur="250" autoRev="1" fill="hold"/>
                                        <p:tgtEl>
                                          <p:spTgt spid="99">
                                            <p:txEl>
                                              <p:pRg st="1" end="1"/>
                                            </p:txEl>
                                          </p:spTgt>
                                        </p:tgtEl>
                                      </p:cBhvr>
                                      <p:by x="105000" y="105000"/>
                                    </p:animScale>
                                  </p:childTnLst>
                                </p:cTn>
                              </p:par>
                            </p:childTnLst>
                          </p:cTn>
                        </p:par>
                        <p:par>
                          <p:cTn id="27" fill="hold">
                            <p:stCondLst>
                              <p:cond delay="2500"/>
                            </p:stCondLst>
                            <p:childTnLst>
                              <p:par>
                                <p:cTn id="28" presetID="12" presetClass="entr" presetSubtype="8" fill="hold" nodeType="afterEffect">
                                  <p:stCondLst>
                                    <p:cond delay="0"/>
                                  </p:stCondLst>
                                  <p:childTnLst>
                                    <p:set>
                                      <p:cBhvr>
                                        <p:cTn id="29" dur="1" fill="hold">
                                          <p:stCondLst>
                                            <p:cond delay="0"/>
                                          </p:stCondLst>
                                        </p:cTn>
                                        <p:tgtEl>
                                          <p:spTgt spid="100"/>
                                        </p:tgtEl>
                                        <p:attrNameLst>
                                          <p:attrName>style.visibility</p:attrName>
                                        </p:attrNameLst>
                                      </p:cBhvr>
                                      <p:to>
                                        <p:strVal val="visible"/>
                                      </p:to>
                                    </p:set>
                                    <p:anim calcmode="lin" valueType="num">
                                      <p:cBhvr additive="base">
                                        <p:cTn id="30" dur="500"/>
                                        <p:tgtEl>
                                          <p:spTgt spid="100"/>
                                        </p:tgtEl>
                                        <p:attrNameLst>
                                          <p:attrName>ppt_x</p:attrName>
                                        </p:attrNameLst>
                                      </p:cBhvr>
                                      <p:tavLst>
                                        <p:tav tm="0">
                                          <p:val>
                                            <p:strVal val="#ppt_x-#ppt_w*1.125000"/>
                                          </p:val>
                                        </p:tav>
                                        <p:tav tm="100000">
                                          <p:val>
                                            <p:strVal val="#ppt_x"/>
                                          </p:val>
                                        </p:tav>
                                      </p:tavLst>
                                    </p:anim>
                                    <p:animEffect transition="in" filter="wipe(right)">
                                      <p:cBhvr>
                                        <p:cTn id="3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p"/>
      <p:bldP spid="99" grpId="1" uiExpand="1"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988041" cy="1428589"/>
            <a:chOff x="551030" y="-368704"/>
            <a:chExt cx="5988041" cy="1428589"/>
          </a:xfrm>
        </p:grpSpPr>
        <p:grpSp>
          <p:nvGrpSpPr>
            <p:cNvPr id="29" name="组合 28"/>
            <p:cNvGrpSpPr/>
            <p:nvPr/>
          </p:nvGrpSpPr>
          <p:grpSpPr>
            <a:xfrm>
              <a:off x="1201632" y="303925"/>
              <a:ext cx="5337439" cy="687997"/>
              <a:chOff x="1839059" y="967769"/>
              <a:chExt cx="5337439" cy="687997"/>
            </a:xfrm>
          </p:grpSpPr>
          <p:sp>
            <p:nvSpPr>
              <p:cNvPr id="31" name="矩形: 圆角 30"/>
              <p:cNvSpPr/>
              <p:nvPr/>
            </p:nvSpPr>
            <p:spPr>
              <a:xfrm>
                <a:off x="1839059" y="967769"/>
                <a:ext cx="53374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40363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请求行支持的方法</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3" name="组合 92"/>
          <p:cNvGrpSpPr/>
          <p:nvPr/>
        </p:nvGrpSpPr>
        <p:grpSpPr>
          <a:xfrm>
            <a:off x="515938" y="1514316"/>
            <a:ext cx="4231313" cy="526734"/>
            <a:chOff x="722008" y="1303131"/>
            <a:chExt cx="4040182" cy="502942"/>
          </a:xfrm>
        </p:grpSpPr>
        <p:grpSp>
          <p:nvGrpSpPr>
            <p:cNvPr id="94" name="组合 93"/>
            <p:cNvGrpSpPr/>
            <p:nvPr/>
          </p:nvGrpSpPr>
          <p:grpSpPr>
            <a:xfrm>
              <a:off x="722008" y="1303131"/>
              <a:ext cx="546594" cy="475865"/>
              <a:chOff x="708742" y="1296102"/>
              <a:chExt cx="454744" cy="283828"/>
            </a:xfrm>
          </p:grpSpPr>
          <p:sp>
            <p:nvSpPr>
              <p:cNvPr id="98" name="平行四边形 9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2" name="平行四边形 10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2604168" y="-309031"/>
              <a:ext cx="475861" cy="3707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7" name="Text Box 79"/>
            <p:cNvSpPr txBox="1">
              <a:spLocks noChangeArrowheads="1"/>
            </p:cNvSpPr>
            <p:nvPr/>
          </p:nvSpPr>
          <p:spPr bwMode="auto">
            <a:xfrm>
              <a:off x="1351235" y="1335873"/>
              <a:ext cx="341095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二种上传数据的方式</a:t>
              </a:r>
            </a:p>
          </p:txBody>
        </p:sp>
      </p:grpSp>
      <p:sp>
        <p:nvSpPr>
          <p:cNvPr id="2" name="灯片编号占位符 1">
            <a:extLst>
              <a:ext uri="{FF2B5EF4-FFF2-40B4-BE49-F238E27FC236}">
                <a16:creationId xmlns:a16="http://schemas.microsoft.com/office/drawing/2014/main" id="{9891857A-DDBA-4C71-8047-2BBFF6A6E629}"/>
              </a:ext>
            </a:extLst>
          </p:cNvPr>
          <p:cNvSpPr>
            <a:spLocks noGrp="1"/>
          </p:cNvSpPr>
          <p:nvPr>
            <p:ph type="sldNum" sz="quarter" idx="12"/>
          </p:nvPr>
        </p:nvSpPr>
        <p:spPr/>
        <p:txBody>
          <a:bodyPr/>
          <a:lstStyle/>
          <a:p>
            <a:fld id="{91F2D4EF-46D4-4764-B373-FC59CD1D281E}" type="slidenum">
              <a:rPr lang="zh-CN" altLang="en-US" smtClean="0"/>
              <a:t>58</a:t>
            </a:fld>
            <a:endParaRPr lang="zh-CN" altLang="en-US"/>
          </a:p>
        </p:txBody>
      </p:sp>
      <p:sp>
        <p:nvSpPr>
          <p:cNvPr id="106" name="Rectangle 3">
            <a:extLst>
              <a:ext uri="{FF2B5EF4-FFF2-40B4-BE49-F238E27FC236}">
                <a16:creationId xmlns:a16="http://schemas.microsoft.com/office/drawing/2014/main" id="{5CC4FDC9-B542-408F-A019-F3FE00EBCA28}"/>
              </a:ext>
            </a:extLst>
          </p:cNvPr>
          <p:cNvSpPr txBox="1">
            <a:spLocks noChangeArrowheads="1"/>
          </p:cNvSpPr>
          <p:nvPr/>
        </p:nvSpPr>
        <p:spPr>
          <a:xfrm>
            <a:off x="866913" y="2228448"/>
            <a:ext cx="10324095" cy="4338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楷体" panose="02010609060101010101" pitchFamily="49" charset="-122"/>
                <a:ea typeface="楷体" panose="02010609060101010101" pitchFamily="49" charset="-122"/>
              </a:rPr>
              <a:t>get</a:t>
            </a:r>
            <a:r>
              <a:rPr lang="zh-CN" altLang="en-US" dirty="0">
                <a:latin typeface="楷体" panose="02010609060101010101" pitchFamily="49" charset="-122"/>
                <a:ea typeface="楷体" panose="02010609060101010101" pitchFamily="49" charset="-122"/>
              </a:rPr>
              <a:t>方法上传表单数据</a:t>
            </a:r>
          </a:p>
          <a:p>
            <a:pPr lvl="1"/>
            <a:r>
              <a:rPr lang="zh-CN" altLang="en-US" dirty="0">
                <a:latin typeface="楷体" panose="02010609060101010101" pitchFamily="49" charset="-122"/>
                <a:ea typeface="楷体" panose="02010609060101010101" pitchFamily="49" charset="-122"/>
              </a:rPr>
              <a:t>浏览器把表单中的各个数据值添加到</a:t>
            </a:r>
            <a:r>
              <a:rPr lang="en-US" altLang="zh-CN" dirty="0">
                <a:latin typeface="楷体" panose="02010609060101010101" pitchFamily="49" charset="-122"/>
                <a:ea typeface="楷体" panose="02010609060101010101" pitchFamily="49" charset="-122"/>
              </a:rPr>
              <a:t>URL</a:t>
            </a:r>
            <a:r>
              <a:rPr lang="zh-CN" altLang="en-US" dirty="0">
                <a:latin typeface="楷体" panose="02010609060101010101" pitchFamily="49" charset="-122"/>
                <a:ea typeface="楷体" panose="02010609060101010101" pitchFamily="49" charset="-122"/>
              </a:rPr>
              <a:t>后。</a:t>
            </a:r>
            <a:r>
              <a:rPr lang="en-US" altLang="zh-CN" dirty="0">
                <a:latin typeface="楷体" panose="02010609060101010101" pitchFamily="49" charset="-122"/>
                <a:ea typeface="楷体" panose="02010609060101010101" pitchFamily="49" charset="-122"/>
              </a:rPr>
              <a:t>URL</a:t>
            </a:r>
            <a:r>
              <a:rPr lang="zh-CN" altLang="en-US" dirty="0">
                <a:latin typeface="楷体" panose="02010609060101010101" pitchFamily="49" charset="-122"/>
                <a:ea typeface="楷体" panose="02010609060101010101" pitchFamily="49" charset="-122"/>
              </a:rPr>
              <a:t>前缀和表单数据以？分隔，表单数据的形式为</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变量名</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值”，数据之间用</a:t>
            </a:r>
            <a:r>
              <a:rPr lang="en-US" altLang="zh-CN" dirty="0">
                <a:latin typeface="楷体" panose="02010609060101010101" pitchFamily="49" charset="-122"/>
                <a:ea typeface="楷体" panose="02010609060101010101" pitchFamily="49" charset="-122"/>
              </a:rPr>
              <a:t>&amp;</a:t>
            </a:r>
            <a:r>
              <a:rPr lang="zh-CN" altLang="en-US" dirty="0">
                <a:latin typeface="楷体" panose="02010609060101010101" pitchFamily="49" charset="-122"/>
                <a:ea typeface="楷体" panose="02010609060101010101" pitchFamily="49" charset="-122"/>
              </a:rPr>
              <a:t>分割。如：</a:t>
            </a:r>
          </a:p>
          <a:p>
            <a:pPr>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  	</a:t>
            </a:r>
            <a:r>
              <a:rPr lang="en-US" altLang="zh-CN" sz="2400" dirty="0">
                <a:solidFill>
                  <a:schemeClr val="accent2"/>
                </a:solidFill>
                <a:latin typeface="楷体" panose="02010609060101010101" pitchFamily="49" charset="-122"/>
                <a:ea typeface="楷体" panose="02010609060101010101" pitchFamily="49" charset="-122"/>
              </a:rPr>
              <a:t>http://www.aa.com/login.html</a:t>
            </a:r>
            <a:r>
              <a:rPr lang="en-US" altLang="zh-CN" sz="2400" dirty="0">
                <a:latin typeface="楷体" panose="02010609060101010101" pitchFamily="49" charset="-122"/>
                <a:ea typeface="楷体" panose="02010609060101010101" pitchFamily="49" charset="-122"/>
              </a:rPr>
              <a:t>?</a:t>
            </a:r>
            <a:r>
              <a:rPr lang="en-US" altLang="zh-CN" sz="2400" dirty="0">
                <a:solidFill>
                  <a:srgbClr val="006666"/>
                </a:solidFill>
                <a:latin typeface="楷体" panose="02010609060101010101" pitchFamily="49" charset="-122"/>
                <a:ea typeface="楷体" panose="02010609060101010101" pitchFamily="49" charset="-122"/>
              </a:rPr>
              <a:t>username=abc&amp;password=123</a:t>
            </a:r>
            <a:endParaRPr lang="zh-CN" altLang="en-US" sz="2400" dirty="0">
              <a:solidFill>
                <a:srgbClr val="006666"/>
              </a:solidFill>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缺点</a:t>
            </a:r>
          </a:p>
          <a:p>
            <a:pPr>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1</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URL</a:t>
            </a:r>
            <a:r>
              <a:rPr lang="zh-CN" altLang="en-US" sz="2000" dirty="0">
                <a:latin typeface="楷体" panose="02010609060101010101" pitchFamily="49" charset="-122"/>
                <a:ea typeface="楷体" panose="02010609060101010101" pitchFamily="49" charset="-122"/>
              </a:rPr>
              <a:t>长度有限，如</a:t>
            </a:r>
            <a:r>
              <a:rPr lang="en-US" altLang="zh-CN" sz="2000" dirty="0">
                <a:latin typeface="楷体" panose="02010609060101010101" pitchFamily="49" charset="-122"/>
                <a:ea typeface="楷体" panose="02010609060101010101" pitchFamily="49" charset="-122"/>
              </a:rPr>
              <a:t>IE</a:t>
            </a:r>
            <a:r>
              <a:rPr lang="zh-CN" altLang="en-US" sz="2000" dirty="0">
                <a:latin typeface="楷体" panose="02010609060101010101" pitchFamily="49" charset="-122"/>
                <a:ea typeface="楷体" panose="02010609060101010101" pitchFamily="49" charset="-122"/>
              </a:rPr>
              <a:t>地址栏</a:t>
            </a:r>
            <a:r>
              <a:rPr lang="en-US" altLang="zh-CN" sz="2000" dirty="0">
                <a:latin typeface="楷体" panose="02010609060101010101" pitchFamily="49" charset="-122"/>
                <a:ea typeface="楷体" panose="02010609060101010101" pitchFamily="49" charset="-122"/>
              </a:rPr>
              <a:t>URL</a:t>
            </a:r>
            <a:r>
              <a:rPr lang="zh-CN" altLang="en-US" sz="2000" dirty="0">
                <a:latin typeface="楷体" panose="02010609060101010101" pitchFamily="49" charset="-122"/>
                <a:ea typeface="楷体" panose="02010609060101010101" pitchFamily="49" charset="-122"/>
              </a:rPr>
              <a:t>长度是</a:t>
            </a:r>
            <a:r>
              <a:rPr lang="en-US" altLang="zh-CN" sz="2000" dirty="0">
                <a:latin typeface="楷体" panose="02010609060101010101" pitchFamily="49" charset="-122"/>
                <a:ea typeface="楷体" panose="02010609060101010101" pitchFamily="49" charset="-122"/>
              </a:rPr>
              <a:t>2083</a:t>
            </a:r>
            <a:r>
              <a:rPr lang="zh-CN" altLang="en-US" sz="2000" dirty="0">
                <a:latin typeface="楷体" panose="02010609060101010101" pitchFamily="49" charset="-122"/>
                <a:ea typeface="楷体" panose="02010609060101010101" pitchFamily="49" charset="-122"/>
              </a:rPr>
              <a:t>个字符</a:t>
            </a:r>
          </a:p>
          <a:p>
            <a:pPr>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2</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URL</a:t>
            </a:r>
            <a:r>
              <a:rPr lang="zh-CN" altLang="en-US" sz="2000" dirty="0">
                <a:latin typeface="楷体" panose="02010609060101010101" pitchFamily="49" charset="-122"/>
                <a:ea typeface="楷体" panose="02010609060101010101" pitchFamily="49" charset="-122"/>
              </a:rPr>
              <a:t>是明文，不安全。特别是需要提交密码时</a:t>
            </a:r>
          </a:p>
          <a:p>
            <a:pPr>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3</a:t>
            </a:r>
            <a:r>
              <a:rPr lang="zh-CN" altLang="en-US" sz="2000" dirty="0">
                <a:latin typeface="楷体" panose="02010609060101010101" pitchFamily="49" charset="-122"/>
                <a:ea typeface="楷体" panose="02010609060101010101" pitchFamily="49" charset="-122"/>
              </a:rPr>
              <a:t>：只能传送字符型的数据</a:t>
            </a:r>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3405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988041" cy="1428589"/>
            <a:chOff x="551030" y="-368704"/>
            <a:chExt cx="5988041" cy="1428589"/>
          </a:xfrm>
        </p:grpSpPr>
        <p:grpSp>
          <p:nvGrpSpPr>
            <p:cNvPr id="29" name="组合 28"/>
            <p:cNvGrpSpPr/>
            <p:nvPr/>
          </p:nvGrpSpPr>
          <p:grpSpPr>
            <a:xfrm>
              <a:off x="1201632" y="303925"/>
              <a:ext cx="5337439" cy="687997"/>
              <a:chOff x="1839059" y="967769"/>
              <a:chExt cx="5337439" cy="687997"/>
            </a:xfrm>
          </p:grpSpPr>
          <p:sp>
            <p:nvSpPr>
              <p:cNvPr id="31" name="矩形: 圆角 30"/>
              <p:cNvSpPr/>
              <p:nvPr/>
            </p:nvSpPr>
            <p:spPr>
              <a:xfrm>
                <a:off x="1839059" y="967769"/>
                <a:ext cx="53374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40363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请求行支持的方法</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3" name="组合 92"/>
          <p:cNvGrpSpPr/>
          <p:nvPr/>
        </p:nvGrpSpPr>
        <p:grpSpPr>
          <a:xfrm>
            <a:off x="515938" y="1514316"/>
            <a:ext cx="4231313" cy="526734"/>
            <a:chOff x="722008" y="1303131"/>
            <a:chExt cx="4040182" cy="502942"/>
          </a:xfrm>
        </p:grpSpPr>
        <p:grpSp>
          <p:nvGrpSpPr>
            <p:cNvPr id="94" name="组合 93"/>
            <p:cNvGrpSpPr/>
            <p:nvPr/>
          </p:nvGrpSpPr>
          <p:grpSpPr>
            <a:xfrm>
              <a:off x="722008" y="1303131"/>
              <a:ext cx="546594" cy="475865"/>
              <a:chOff x="708742" y="1296102"/>
              <a:chExt cx="454744" cy="283828"/>
            </a:xfrm>
          </p:grpSpPr>
          <p:sp>
            <p:nvSpPr>
              <p:cNvPr id="98" name="平行四边形 9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2" name="平行四边形 10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2604168" y="-309031"/>
              <a:ext cx="475861" cy="3707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7" name="Text Box 79"/>
            <p:cNvSpPr txBox="1">
              <a:spLocks noChangeArrowheads="1"/>
            </p:cNvSpPr>
            <p:nvPr/>
          </p:nvSpPr>
          <p:spPr bwMode="auto">
            <a:xfrm>
              <a:off x="1351235" y="1335873"/>
              <a:ext cx="341095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二种上传数据的方式</a:t>
              </a:r>
            </a:p>
          </p:txBody>
        </p:sp>
      </p:grpSp>
      <p:sp>
        <p:nvSpPr>
          <p:cNvPr id="2" name="灯片编号占位符 1">
            <a:extLst>
              <a:ext uri="{FF2B5EF4-FFF2-40B4-BE49-F238E27FC236}">
                <a16:creationId xmlns:a16="http://schemas.microsoft.com/office/drawing/2014/main" id="{9891857A-DDBA-4C71-8047-2BBFF6A6E629}"/>
              </a:ext>
            </a:extLst>
          </p:cNvPr>
          <p:cNvSpPr>
            <a:spLocks noGrp="1"/>
          </p:cNvSpPr>
          <p:nvPr>
            <p:ph type="sldNum" sz="quarter" idx="12"/>
          </p:nvPr>
        </p:nvSpPr>
        <p:spPr/>
        <p:txBody>
          <a:bodyPr/>
          <a:lstStyle/>
          <a:p>
            <a:fld id="{91F2D4EF-46D4-4764-B373-FC59CD1D281E}" type="slidenum">
              <a:rPr lang="zh-CN" altLang="en-US" smtClean="0"/>
              <a:t>59</a:t>
            </a:fld>
            <a:endParaRPr lang="zh-CN" altLang="en-US"/>
          </a:p>
        </p:txBody>
      </p:sp>
      <p:sp>
        <p:nvSpPr>
          <p:cNvPr id="107" name="Rectangle 2">
            <a:extLst>
              <a:ext uri="{FF2B5EF4-FFF2-40B4-BE49-F238E27FC236}">
                <a16:creationId xmlns:a16="http://schemas.microsoft.com/office/drawing/2014/main" id="{DC78031B-26BD-4384-B35A-5D4B899E116A}"/>
              </a:ext>
            </a:extLst>
          </p:cNvPr>
          <p:cNvSpPr txBox="1">
            <a:spLocks noChangeArrowheads="1"/>
          </p:cNvSpPr>
          <p:nvPr/>
        </p:nvSpPr>
        <p:spPr>
          <a:xfrm>
            <a:off x="1080815" y="2089807"/>
            <a:ext cx="9351658"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楷体" panose="02010609060101010101" pitchFamily="49" charset="-122"/>
                <a:ea typeface="楷体" panose="02010609060101010101" pitchFamily="49" charset="-122"/>
              </a:rPr>
              <a:t>post</a:t>
            </a:r>
            <a:r>
              <a:rPr lang="zh-CN" altLang="en-US" dirty="0">
                <a:latin typeface="楷体" panose="02010609060101010101" pitchFamily="49" charset="-122"/>
                <a:ea typeface="楷体" panose="02010609060101010101" pitchFamily="49" charset="-122"/>
              </a:rPr>
              <a:t>方法</a:t>
            </a:r>
          </a:p>
          <a:p>
            <a:r>
              <a:rPr lang="zh-CN" altLang="en-US" dirty="0">
                <a:latin typeface="楷体" panose="02010609060101010101" pitchFamily="49" charset="-122"/>
                <a:ea typeface="楷体" panose="02010609060101010101" pitchFamily="49" charset="-122"/>
              </a:rPr>
              <a:t>参数会被打包在</a:t>
            </a:r>
            <a:r>
              <a:rPr lang="en-US" altLang="zh-CN" dirty="0">
                <a:latin typeface="楷体" panose="02010609060101010101" pitchFamily="49" charset="-122"/>
                <a:ea typeface="楷体" panose="02010609060101010101" pitchFamily="49" charset="-122"/>
              </a:rPr>
              <a:t>HTTP</a:t>
            </a:r>
            <a:r>
              <a:rPr lang="zh-CN" altLang="en-US" dirty="0">
                <a:latin typeface="楷体" panose="02010609060101010101" pitchFamily="49" charset="-122"/>
                <a:ea typeface="楷体" panose="02010609060101010101" pitchFamily="49" charset="-122"/>
              </a:rPr>
              <a:t>请求报文的主体部分中，按照变量和值相对应的形式（键值对）发送到服务器端</a:t>
            </a:r>
          </a:p>
          <a:p>
            <a:r>
              <a:rPr lang="zh-CN" altLang="en-US" dirty="0">
                <a:latin typeface="楷体" panose="02010609060101010101" pitchFamily="49" charset="-122"/>
                <a:ea typeface="楷体" panose="02010609060101010101" pitchFamily="49" charset="-122"/>
              </a:rPr>
              <a:t>优点</a:t>
            </a:r>
          </a:p>
          <a:p>
            <a:pPr>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  1</a:t>
            </a:r>
            <a:r>
              <a:rPr lang="zh-CN" altLang="en-US" sz="2400" dirty="0">
                <a:latin typeface="楷体" panose="02010609060101010101" pitchFamily="49" charset="-122"/>
                <a:ea typeface="楷体" panose="02010609060101010101" pitchFamily="49" charset="-122"/>
              </a:rPr>
              <a:t>：由于是打包在</a:t>
            </a:r>
            <a:r>
              <a:rPr lang="en-US" altLang="zh-CN" sz="2400" dirty="0">
                <a:latin typeface="楷体" panose="02010609060101010101" pitchFamily="49" charset="-122"/>
                <a:ea typeface="楷体" panose="02010609060101010101" pitchFamily="49" charset="-122"/>
              </a:rPr>
              <a:t>HTTP</a:t>
            </a:r>
            <a:r>
              <a:rPr lang="zh-CN" altLang="en-US" sz="2400" dirty="0">
                <a:latin typeface="楷体" panose="02010609060101010101" pitchFamily="49" charset="-122"/>
                <a:ea typeface="楷体" panose="02010609060101010101" pitchFamily="49" charset="-122"/>
              </a:rPr>
              <a:t>报文里，故适合大规模数据传送，如上传文件（包括二进制文件，如图片等）</a:t>
            </a:r>
          </a:p>
          <a:p>
            <a:pPr>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  2</a:t>
            </a:r>
            <a:r>
              <a:rPr lang="zh-CN" altLang="en-US" sz="2400" dirty="0">
                <a:latin typeface="楷体" panose="02010609060101010101" pitchFamily="49" charset="-122"/>
                <a:ea typeface="楷体" panose="02010609060101010101" pitchFamily="49" charset="-122"/>
              </a:rPr>
              <a:t>：安全性高。因为</a:t>
            </a:r>
            <a:r>
              <a:rPr lang="en-US" altLang="zh-CN" sz="2400" dirty="0">
                <a:latin typeface="楷体" panose="02010609060101010101" pitchFamily="49" charset="-122"/>
                <a:ea typeface="楷体" panose="02010609060101010101" pitchFamily="49" charset="-122"/>
              </a:rPr>
              <a:t>post</a:t>
            </a:r>
            <a:r>
              <a:rPr lang="zh-CN" altLang="en-US" sz="2400" dirty="0">
                <a:latin typeface="楷体" panose="02010609060101010101" pitchFamily="49" charset="-122"/>
                <a:ea typeface="楷体" panose="02010609060101010101" pitchFamily="49" charset="-122"/>
              </a:rPr>
              <a:t>方式提交数据时是将表单中的字段与值放置在</a:t>
            </a:r>
            <a:r>
              <a:rPr lang="en-US" altLang="zh-CN" sz="2400" dirty="0">
                <a:latin typeface="楷体" panose="02010609060101010101" pitchFamily="49" charset="-122"/>
                <a:ea typeface="楷体" panose="02010609060101010101" pitchFamily="49" charset="-122"/>
              </a:rPr>
              <a:t>HTTP</a:t>
            </a:r>
            <a:r>
              <a:rPr lang="zh-CN" altLang="en-US" sz="2400" dirty="0">
                <a:latin typeface="楷体" panose="02010609060101010101" pitchFamily="49" charset="-122"/>
                <a:ea typeface="楷体" panose="02010609060101010101" pitchFamily="49" charset="-122"/>
              </a:rPr>
              <a:t>请求报文的主体部分中，用户是看不见的。</a:t>
            </a:r>
          </a:p>
          <a:p>
            <a:pPr>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  3</a:t>
            </a:r>
            <a:r>
              <a:rPr lang="zh-CN" altLang="en-US" sz="2400" dirty="0">
                <a:latin typeface="楷体" panose="02010609060101010101" pitchFamily="49" charset="-122"/>
                <a:ea typeface="楷体" panose="02010609060101010101" pitchFamily="49" charset="-122"/>
              </a:rPr>
              <a:t>：可以传送文本数据和二进制数据 </a:t>
            </a:r>
          </a:p>
        </p:txBody>
      </p:sp>
    </p:spTree>
    <p:extLst>
      <p:ext uri="{BB962C8B-B14F-4D97-AF65-F5344CB8AC3E}">
        <p14:creationId xmlns:p14="http://schemas.microsoft.com/office/powerpoint/2010/main" val="425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7062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常见的网络应用</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647164" y="1588421"/>
            <a:ext cx="2761371" cy="476221"/>
            <a:chOff x="1403750" y="3593123"/>
            <a:chExt cx="2761371" cy="476221"/>
          </a:xfrm>
        </p:grpSpPr>
        <p:grpSp>
          <p:nvGrpSpPr>
            <p:cNvPr id="8" name="组合 7"/>
            <p:cNvGrpSpPr/>
            <p:nvPr/>
          </p:nvGrpSpPr>
          <p:grpSpPr>
            <a:xfrm>
              <a:off x="1403750" y="3593123"/>
              <a:ext cx="490436" cy="476221"/>
              <a:chOff x="1403750" y="3593123"/>
              <a:chExt cx="808892" cy="785446"/>
            </a:xfrm>
          </p:grpSpPr>
          <p:sp>
            <p:nvSpPr>
              <p:cNvPr id="10" name="对话气泡: 椭圆形 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p:cNvSpPr txBox="1">
              <a:spLocks noChangeArrowheads="1"/>
            </p:cNvSpPr>
            <p:nvPr/>
          </p:nvSpPr>
          <p:spPr bwMode="auto">
            <a:xfrm>
              <a:off x="1985932" y="3593123"/>
              <a:ext cx="21791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网络游戏对战</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49" name="组合 48"/>
          <p:cNvGrpSpPr/>
          <p:nvPr/>
        </p:nvGrpSpPr>
        <p:grpSpPr>
          <a:xfrm>
            <a:off x="645611" y="1588421"/>
            <a:ext cx="2082653" cy="476221"/>
            <a:chOff x="1403750" y="3593123"/>
            <a:chExt cx="2082653" cy="476221"/>
          </a:xfrm>
        </p:grpSpPr>
        <p:grpSp>
          <p:nvGrpSpPr>
            <p:cNvPr id="51" name="组合 50"/>
            <p:cNvGrpSpPr/>
            <p:nvPr/>
          </p:nvGrpSpPr>
          <p:grpSpPr>
            <a:xfrm>
              <a:off x="1403750" y="3593123"/>
              <a:ext cx="490436" cy="476221"/>
              <a:chOff x="1403750" y="3593123"/>
              <a:chExt cx="808892" cy="785446"/>
            </a:xfrm>
          </p:grpSpPr>
          <p:sp>
            <p:nvSpPr>
              <p:cNvPr id="56" name="对话气泡: 椭圆形 5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3" y="3593123"/>
              <a:ext cx="150047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资源共享</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4" name="组合 3"/>
          <p:cNvGrpSpPr/>
          <p:nvPr/>
        </p:nvGrpSpPr>
        <p:grpSpPr>
          <a:xfrm>
            <a:off x="1433187" y="1936504"/>
            <a:ext cx="5624126" cy="3762836"/>
            <a:chOff x="1433187" y="1936504"/>
            <a:chExt cx="5624126" cy="3762836"/>
          </a:xfrm>
        </p:grpSpPr>
        <p:grpSp>
          <p:nvGrpSpPr>
            <p:cNvPr id="13" name="组合 12"/>
            <p:cNvGrpSpPr/>
            <p:nvPr/>
          </p:nvGrpSpPr>
          <p:grpSpPr>
            <a:xfrm>
              <a:off x="1433187" y="2128435"/>
              <a:ext cx="1574153" cy="1415896"/>
              <a:chOff x="1433187" y="2128435"/>
              <a:chExt cx="1574153" cy="1415896"/>
            </a:xfrm>
          </p:grpSpPr>
          <p:grpSp>
            <p:nvGrpSpPr>
              <p:cNvPr id="46" name="组合 45"/>
              <p:cNvGrpSpPr/>
              <p:nvPr/>
            </p:nvGrpSpPr>
            <p:grpSpPr>
              <a:xfrm>
                <a:off x="1433187" y="2939575"/>
                <a:ext cx="1574153" cy="604756"/>
                <a:chOff x="605411" y="5899906"/>
                <a:chExt cx="1574153" cy="604756"/>
              </a:xfrm>
            </p:grpSpPr>
            <p:sp>
              <p:nvSpPr>
                <p:cNvPr id="47" name="矩形: 圆角 46"/>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8"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CS</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12" name="图片 1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2724" y="2128435"/>
                <a:ext cx="908224" cy="908224"/>
              </a:xfrm>
              <a:prstGeom prst="rect">
                <a:avLst/>
              </a:prstGeom>
            </p:spPr>
          </p:pic>
        </p:grpSp>
        <p:grpSp>
          <p:nvGrpSpPr>
            <p:cNvPr id="17" name="组合 16"/>
            <p:cNvGrpSpPr/>
            <p:nvPr/>
          </p:nvGrpSpPr>
          <p:grpSpPr>
            <a:xfrm>
              <a:off x="3435790" y="2238112"/>
              <a:ext cx="1574157" cy="1313754"/>
              <a:chOff x="3435790" y="2238112"/>
              <a:chExt cx="1574157" cy="1313754"/>
            </a:xfrm>
          </p:grpSpPr>
          <p:grpSp>
            <p:nvGrpSpPr>
              <p:cNvPr id="50" name="组合 49"/>
              <p:cNvGrpSpPr/>
              <p:nvPr/>
            </p:nvGrpSpPr>
            <p:grpSpPr>
              <a:xfrm>
                <a:off x="3435790" y="2935817"/>
                <a:ext cx="1574157" cy="616049"/>
                <a:chOff x="1256597" y="5879257"/>
                <a:chExt cx="885301" cy="616049"/>
              </a:xfrm>
            </p:grpSpPr>
            <p:sp>
              <p:nvSpPr>
                <p:cNvPr id="52" name="矩形: 圆角 51"/>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3" name="Rectangle 15"/>
                <p:cNvSpPr/>
                <p:nvPr/>
              </p:nvSpPr>
              <p:spPr>
                <a:xfrm>
                  <a:off x="1293177" y="5879257"/>
                  <a:ext cx="816021" cy="587020"/>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魔兽世界</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14899" t="18421" r="15863" b="24986"/>
              <a:stretch>
                <a:fillRect/>
              </a:stretch>
            </p:blipFill>
            <p:spPr>
              <a:xfrm>
                <a:off x="3499139" y="2238112"/>
                <a:ext cx="1420116" cy="725484"/>
              </a:xfrm>
              <a:prstGeom prst="rect">
                <a:avLst/>
              </a:prstGeom>
            </p:spPr>
          </p:pic>
        </p:grpSp>
        <p:grpSp>
          <p:nvGrpSpPr>
            <p:cNvPr id="21" name="组合 20"/>
            <p:cNvGrpSpPr/>
            <p:nvPr/>
          </p:nvGrpSpPr>
          <p:grpSpPr>
            <a:xfrm>
              <a:off x="5483159" y="1936504"/>
              <a:ext cx="1574154" cy="1607827"/>
              <a:chOff x="5483159" y="1936504"/>
              <a:chExt cx="1574154" cy="1607827"/>
            </a:xfrm>
          </p:grpSpPr>
          <p:grpSp>
            <p:nvGrpSpPr>
              <p:cNvPr id="55" name="组合 54"/>
              <p:cNvGrpSpPr/>
              <p:nvPr/>
            </p:nvGrpSpPr>
            <p:grpSpPr>
              <a:xfrm>
                <a:off x="5483159" y="2939630"/>
                <a:ext cx="1574154" cy="604701"/>
                <a:chOff x="1501343" y="5197312"/>
                <a:chExt cx="976715" cy="604701"/>
              </a:xfrm>
            </p:grpSpPr>
            <p:sp>
              <p:nvSpPr>
                <p:cNvPr id="57" name="矩形: 圆角 56"/>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8" name="Rectangle 15"/>
                <p:cNvSpPr/>
                <p:nvPr/>
              </p:nvSpPr>
              <p:spPr>
                <a:xfrm>
                  <a:off x="1642087" y="5197312"/>
                  <a:ext cx="732155"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联众</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0" name="图片 19"/>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7556"/>
              <a:stretch>
                <a:fillRect/>
              </a:stretch>
            </p:blipFill>
            <p:spPr>
              <a:xfrm>
                <a:off x="5640602" y="1936504"/>
                <a:ext cx="1281754" cy="1061967"/>
              </a:xfrm>
              <a:prstGeom prst="rect">
                <a:avLst/>
              </a:prstGeom>
            </p:spPr>
          </p:pic>
        </p:grpSp>
        <p:pic>
          <p:nvPicPr>
            <p:cNvPr id="3074" name="Picture 2" descr="http://5b0988e595225.cdn.sohucs.com/images/20180223/a28ea63480a94b1a8f1e47aa8f6531a9.jpeg"/>
            <p:cNvPicPr>
              <a:picLocks noChangeAspect="1" noChangeArrowheads="1"/>
            </p:cNvPicPr>
            <p:nvPr/>
          </p:nvPicPr>
          <p:blipFill rotWithShape="1">
            <a:blip r:embed="rId7">
              <a:extLst>
                <a:ext uri="{28A0092B-C50C-407E-A947-70E740481C1C}">
                  <a14:useLocalDpi xmlns:a14="http://schemas.microsoft.com/office/drawing/2010/main" val="0"/>
                </a:ext>
              </a:extLst>
            </a:blip>
            <a:srcRect l="27968" t="17444" r="40032" b="29934"/>
            <a:stretch>
              <a:fillRect/>
            </a:stretch>
          </p:blipFill>
          <p:spPr bwMode="auto">
            <a:xfrm>
              <a:off x="2534478" y="3860003"/>
              <a:ext cx="1096051" cy="1120919"/>
            </a:xfrm>
            <a:prstGeom prst="ellipse">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2263842" y="5053009"/>
              <a:ext cx="1637325" cy="646331"/>
              <a:chOff x="1671108" y="5676736"/>
              <a:chExt cx="1637325" cy="646331"/>
            </a:xfrm>
          </p:grpSpPr>
          <p:sp>
            <p:nvSpPr>
              <p:cNvPr id="62" name="矩形: 圆角 46"/>
              <p:cNvSpPr/>
              <p:nvPr/>
            </p:nvSpPr>
            <p:spPr>
              <a:xfrm>
                <a:off x="1671108" y="576403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6" name="Rectangle 15"/>
              <p:cNvSpPr/>
              <p:nvPr/>
            </p:nvSpPr>
            <p:spPr>
              <a:xfrm>
                <a:off x="1671108" y="5676736"/>
                <a:ext cx="1637325" cy="646331"/>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绝地逃生</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076" name="Picture 4" descr="http://img.zcool.cn/community/016f0c5a28f35ca801216e8d28d7e0.jpg@1280w_1l_2o_100sh.jpg"/>
            <p:cNvPicPr>
              <a:picLocks noChangeAspect="1" noChangeArrowheads="1"/>
            </p:cNvPicPr>
            <p:nvPr/>
          </p:nvPicPr>
          <p:blipFill rotWithShape="1">
            <a:blip r:embed="rId8" cstate="print">
              <a:clrChange>
                <a:clrFrom>
                  <a:srgbClr val="282832"/>
                </a:clrFrom>
                <a:clrTo>
                  <a:srgbClr val="282832">
                    <a:alpha val="0"/>
                  </a:srgbClr>
                </a:clrTo>
              </a:clrChange>
              <a:extLst>
                <a:ext uri="{28A0092B-C50C-407E-A947-70E740481C1C}">
                  <a14:useLocalDpi xmlns:a14="http://schemas.microsoft.com/office/drawing/2010/main" val="0"/>
                </a:ext>
              </a:extLst>
            </a:blip>
            <a:srcRect l="14670" t="8377" r="14775" b="54788"/>
            <a:stretch>
              <a:fillRect/>
            </a:stretch>
          </p:blipFill>
          <p:spPr bwMode="auto">
            <a:xfrm>
              <a:off x="4525026" y="3730886"/>
              <a:ext cx="1570975" cy="1459646"/>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组合 66"/>
            <p:cNvGrpSpPr/>
            <p:nvPr/>
          </p:nvGrpSpPr>
          <p:grpSpPr>
            <a:xfrm>
              <a:off x="4458676" y="5053009"/>
              <a:ext cx="1637325" cy="604756"/>
              <a:chOff x="1671108" y="5676736"/>
              <a:chExt cx="1637325" cy="604756"/>
            </a:xfrm>
          </p:grpSpPr>
          <p:sp>
            <p:nvSpPr>
              <p:cNvPr id="69" name="矩形: 圆角 46"/>
              <p:cNvSpPr/>
              <p:nvPr/>
            </p:nvSpPr>
            <p:spPr>
              <a:xfrm>
                <a:off x="1671108" y="576403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71" name="Rectangle 15"/>
              <p:cNvSpPr/>
              <p:nvPr/>
            </p:nvSpPr>
            <p:spPr>
              <a:xfrm>
                <a:off x="1671108" y="5676736"/>
                <a:ext cx="1637325"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王者荣耀</a:t>
                </a:r>
              </a:p>
            </p:txBody>
          </p:sp>
        </p:grpSp>
      </p:grpSp>
      <p:grpSp>
        <p:nvGrpSpPr>
          <p:cNvPr id="14" name="组合 13"/>
          <p:cNvGrpSpPr/>
          <p:nvPr/>
        </p:nvGrpSpPr>
        <p:grpSpPr>
          <a:xfrm>
            <a:off x="1431634" y="2266224"/>
            <a:ext cx="4641907" cy="3152393"/>
            <a:chOff x="9781678" y="2998471"/>
            <a:chExt cx="4641907" cy="3152393"/>
          </a:xfrm>
        </p:grpSpPr>
        <p:grpSp>
          <p:nvGrpSpPr>
            <p:cNvPr id="24" name="组合 23"/>
            <p:cNvGrpSpPr/>
            <p:nvPr/>
          </p:nvGrpSpPr>
          <p:grpSpPr>
            <a:xfrm>
              <a:off x="9781678" y="3034990"/>
              <a:ext cx="1574153" cy="1345081"/>
              <a:chOff x="1433187" y="4506559"/>
              <a:chExt cx="1574153" cy="1345081"/>
            </a:xfrm>
          </p:grpSpPr>
          <p:grpSp>
            <p:nvGrpSpPr>
              <p:cNvPr id="61" name="组合 60"/>
              <p:cNvGrpSpPr/>
              <p:nvPr/>
            </p:nvGrpSpPr>
            <p:grpSpPr>
              <a:xfrm>
                <a:off x="1433187" y="5246884"/>
                <a:ext cx="1574153" cy="604756"/>
                <a:chOff x="605411" y="5899906"/>
                <a:chExt cx="1574153" cy="604756"/>
              </a:xfrm>
            </p:grpSpPr>
            <p:sp>
              <p:nvSpPr>
                <p:cNvPr id="63" name="矩形: 圆角 62"/>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4"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FTP</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7178" y="4506559"/>
                <a:ext cx="719316" cy="719316"/>
              </a:xfrm>
              <a:prstGeom prst="rect">
                <a:avLst/>
              </a:prstGeom>
            </p:spPr>
          </p:pic>
        </p:grpSp>
        <p:grpSp>
          <p:nvGrpSpPr>
            <p:cNvPr id="34" name="组合 33"/>
            <p:cNvGrpSpPr/>
            <p:nvPr/>
          </p:nvGrpSpPr>
          <p:grpSpPr>
            <a:xfrm>
              <a:off x="12849428" y="2998471"/>
              <a:ext cx="1574157" cy="1389135"/>
              <a:chOff x="3435790" y="4470040"/>
              <a:chExt cx="1574157" cy="1389135"/>
            </a:xfrm>
          </p:grpSpPr>
          <p:grpSp>
            <p:nvGrpSpPr>
              <p:cNvPr id="68" name="组合 67"/>
              <p:cNvGrpSpPr/>
              <p:nvPr/>
            </p:nvGrpSpPr>
            <p:grpSpPr>
              <a:xfrm>
                <a:off x="3435790" y="5243126"/>
                <a:ext cx="1574157" cy="616049"/>
                <a:chOff x="1256597" y="5879257"/>
                <a:chExt cx="885301" cy="616049"/>
              </a:xfrm>
            </p:grpSpPr>
            <p:sp>
              <p:nvSpPr>
                <p:cNvPr id="70" name="矩形: 圆角 69"/>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72" name="Rectangle 15"/>
                <p:cNvSpPr/>
                <p:nvPr/>
              </p:nvSpPr>
              <p:spPr>
                <a:xfrm>
                  <a:off x="1293177" y="5879257"/>
                  <a:ext cx="816021"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BT</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3" name="图片 32"/>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58558" t="12376" r="16968" b="12673"/>
              <a:stretch>
                <a:fillRect/>
              </a:stretch>
            </p:blipFill>
            <p:spPr>
              <a:xfrm>
                <a:off x="3768630" y="4470040"/>
                <a:ext cx="963022" cy="842645"/>
              </a:xfrm>
              <a:prstGeom prst="rect">
                <a:avLst/>
              </a:prstGeom>
            </p:spPr>
          </p:pic>
        </p:grpSp>
        <p:grpSp>
          <p:nvGrpSpPr>
            <p:cNvPr id="37" name="组合 36"/>
            <p:cNvGrpSpPr/>
            <p:nvPr/>
          </p:nvGrpSpPr>
          <p:grpSpPr>
            <a:xfrm>
              <a:off x="9822457" y="4739424"/>
              <a:ext cx="1574154" cy="1406746"/>
              <a:chOff x="5483159" y="4444894"/>
              <a:chExt cx="1574154" cy="1406746"/>
            </a:xfrm>
          </p:grpSpPr>
          <p:grpSp>
            <p:nvGrpSpPr>
              <p:cNvPr id="74" name="组合 73"/>
              <p:cNvGrpSpPr/>
              <p:nvPr/>
            </p:nvGrpSpPr>
            <p:grpSpPr>
              <a:xfrm>
                <a:off x="5483159" y="5246939"/>
                <a:ext cx="1574154" cy="604701"/>
                <a:chOff x="1501343" y="5197312"/>
                <a:chExt cx="976715" cy="604701"/>
              </a:xfrm>
            </p:grpSpPr>
            <p:sp>
              <p:nvSpPr>
                <p:cNvPr id="78" name="矩形: 圆角 77"/>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79" name="Rectangle 15"/>
                <p:cNvSpPr/>
                <p:nvPr/>
              </p:nvSpPr>
              <p:spPr>
                <a:xfrm>
                  <a:off x="1627156" y="5197312"/>
                  <a:ext cx="732155"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电驴</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6" name="图片 35"/>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4620" y="4444894"/>
                <a:ext cx="770748" cy="842646"/>
              </a:xfrm>
              <a:prstGeom prst="rect">
                <a:avLst/>
              </a:prstGeom>
            </p:spPr>
          </p:pic>
        </p:grpSp>
        <p:pic>
          <p:nvPicPr>
            <p:cNvPr id="3078" name="Picture 6" descr="http://images.liqucn.com/img/h98/h55/img_localize_f26f53ba1f924aa85409cd1fbf260eab_560x350.jpg"/>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48" r="15703"/>
            <a:stretch>
              <a:fillRect/>
            </a:stretch>
          </p:blipFill>
          <p:spPr bwMode="auto">
            <a:xfrm>
              <a:off x="13094639" y="4629700"/>
              <a:ext cx="1083734" cy="97671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12783334" y="5546163"/>
              <a:ext cx="1574154" cy="604701"/>
              <a:chOff x="9788233" y="5136242"/>
              <a:chExt cx="1574154" cy="604701"/>
            </a:xfrm>
          </p:grpSpPr>
          <p:sp>
            <p:nvSpPr>
              <p:cNvPr id="73" name="矩形: 圆角 77"/>
              <p:cNvSpPr/>
              <p:nvPr/>
            </p:nvSpPr>
            <p:spPr>
              <a:xfrm>
                <a:off x="9788233" y="5223482"/>
                <a:ext cx="1574154"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75" name="Rectangle 15"/>
              <p:cNvSpPr/>
              <p:nvPr/>
            </p:nvSpPr>
            <p:spPr>
              <a:xfrm>
                <a:off x="9991004" y="5136242"/>
                <a:ext cx="1180001"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迅雷</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sp>
        <p:nvSpPr>
          <p:cNvPr id="2" name="灯片编号占位符 1">
            <a:extLst>
              <a:ext uri="{FF2B5EF4-FFF2-40B4-BE49-F238E27FC236}">
                <a16:creationId xmlns:a16="http://schemas.microsoft.com/office/drawing/2014/main" id="{6B226385-72F0-421D-BAE8-C0B306CE5450}"/>
              </a:ext>
            </a:extLst>
          </p:cNvPr>
          <p:cNvSpPr>
            <a:spLocks noGrp="1"/>
          </p:cNvSpPr>
          <p:nvPr>
            <p:ph type="sldNum" sz="quarter" idx="12"/>
          </p:nvPr>
        </p:nvSpPr>
        <p:spPr/>
        <p:txBody>
          <a:bodyPr/>
          <a:lstStyle/>
          <a:p>
            <a:fld id="{91F2D4EF-46D4-4764-B373-FC59CD1D281E}"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Box 16"/>
          <p:cNvSpPr txBox="1">
            <a:spLocks noChangeArrowheads="1"/>
          </p:cNvSpPr>
          <p:nvPr/>
        </p:nvSpPr>
        <p:spPr bwMode="auto">
          <a:xfrm>
            <a:off x="6726602" y="2619801"/>
            <a:ext cx="5244064" cy="30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HTTP/1.1 </a:t>
            </a:r>
            <a:r>
              <a:rPr lang="en-US" altLang="zh-CN"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200</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OK</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Date</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Sun, 26 Sep 2010 20:09:20 GMT\r\n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Server</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Apache/2.0.52 (CentOS)\r\n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Last-Modified</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Tue, 30 Oct 2007 17:00:02 GMT\r\n</a:t>
            </a:r>
          </a:p>
          <a:p>
            <a:pPr>
              <a:lnSpc>
                <a:spcPct val="90000"/>
              </a:lnSpc>
              <a:buClr>
                <a:schemeClr val="accent2"/>
              </a:buClr>
              <a:buSzPct val="85000"/>
              <a:buFont typeface="ZapfDingbats" pitchFamily="82" charset="2"/>
              <a:buNone/>
            </a:pPr>
            <a:r>
              <a:rPr lang="en-US" altLang="zh-CN" b="1"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ETag</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"17dc6-a5c-bf716880"\r\n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Accept-Ranges</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bytes\r\n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Content-Length</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2652\r\n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Keep-Alive</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timeout=10, max=100\r\n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Connection</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Keep-Alive\r\n</a:t>
            </a:r>
          </a:p>
          <a:p>
            <a:pPr>
              <a:lnSpc>
                <a:spcPct val="90000"/>
              </a:lnSpc>
              <a:buClr>
                <a:schemeClr val="accent2"/>
              </a:buClr>
              <a:buSzPct val="85000"/>
              <a:buFont typeface="ZapfDingbats" pitchFamily="82" charset="2"/>
              <a:buNone/>
            </a:pPr>
            <a:r>
              <a:rPr lang="en-US" altLang="zh-CN"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Content-Type</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text/html; charset=ISO-8859-1\r\n</a:t>
            </a:r>
          </a:p>
          <a:p>
            <a:pPr>
              <a:lnSpc>
                <a:spcPct val="90000"/>
              </a:lnSpc>
              <a:buClr>
                <a:schemeClr val="accent2"/>
              </a:buClr>
              <a:buSzPct val="85000"/>
              <a:buFont typeface="ZapfDingbats" pitchFamily="82" charset="2"/>
              <a:buNone/>
            </a:pP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\r\n</a:t>
            </a:r>
          </a:p>
          <a:p>
            <a:pPr>
              <a:lnSpc>
                <a:spcPct val="90000"/>
              </a:lnSpc>
              <a:buClr>
                <a:schemeClr val="accent2"/>
              </a:buClr>
              <a:buSzPct val="85000"/>
              <a:buFont typeface="ZapfDingbats" pitchFamily="82" charset="2"/>
              <a:buNone/>
            </a:pP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data </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 </a:t>
            </a:r>
          </a:p>
        </p:txBody>
      </p:sp>
      <p:grpSp>
        <p:nvGrpSpPr>
          <p:cNvPr id="28" name="组合 27"/>
          <p:cNvGrpSpPr/>
          <p:nvPr/>
        </p:nvGrpSpPr>
        <p:grpSpPr>
          <a:xfrm>
            <a:off x="430213" y="0"/>
            <a:ext cx="5512713" cy="1428589"/>
            <a:chOff x="551030" y="-368704"/>
            <a:chExt cx="5512713" cy="1428589"/>
          </a:xfrm>
        </p:grpSpPr>
        <p:grpSp>
          <p:nvGrpSpPr>
            <p:cNvPr id="29" name="组合 28"/>
            <p:cNvGrpSpPr/>
            <p:nvPr/>
          </p:nvGrpSpPr>
          <p:grpSpPr>
            <a:xfrm>
              <a:off x="1201633" y="303925"/>
              <a:ext cx="4862110" cy="687997"/>
              <a:chOff x="1839060" y="967769"/>
              <a:chExt cx="4862110" cy="687997"/>
            </a:xfrm>
          </p:grpSpPr>
          <p:sp>
            <p:nvSpPr>
              <p:cNvPr id="31" name="矩形: 圆角 30"/>
              <p:cNvSpPr/>
              <p:nvPr/>
            </p:nvSpPr>
            <p:spPr>
              <a:xfrm>
                <a:off x="1839060" y="967769"/>
                <a:ext cx="486211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391406"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响应报文</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06" name="矩形 105"/>
          <p:cNvSpPr/>
          <p:nvPr/>
        </p:nvSpPr>
        <p:spPr>
          <a:xfrm>
            <a:off x="1494893" y="4502974"/>
            <a:ext cx="5017689" cy="9742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107" name="直接连接符 106"/>
          <p:cNvCxnSpPr/>
          <p:nvPr/>
        </p:nvCxnSpPr>
        <p:spPr>
          <a:xfrm>
            <a:off x="1105456" y="2769642"/>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105456" y="4312557"/>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105456" y="5044453"/>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1105456" y="3143651"/>
            <a:ext cx="385729" cy="801130"/>
            <a:chOff x="1661160" y="2864643"/>
            <a:chExt cx="495300" cy="1028701"/>
          </a:xfrm>
        </p:grpSpPr>
        <p:cxnSp>
          <p:nvCxnSpPr>
            <p:cNvPr id="112" name="直接连接符 111"/>
            <p:cNvCxnSpPr/>
            <p:nvPr/>
          </p:nvCxnSpPr>
          <p:spPr>
            <a:xfrm>
              <a:off x="1661160" y="3371850"/>
              <a:ext cx="26924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924050" y="2864643"/>
              <a:ext cx="0" cy="10287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924050" y="287969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924050" y="387664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117" name="Text Box 79"/>
          <p:cNvSpPr txBox="1">
            <a:spLocks noChangeArrowheads="1"/>
          </p:cNvSpPr>
          <p:nvPr/>
        </p:nvSpPr>
        <p:spPr bwMode="auto">
          <a:xfrm>
            <a:off x="351466" y="2608313"/>
            <a:ext cx="845974" cy="3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状态行</a:t>
            </a:r>
          </a:p>
        </p:txBody>
      </p:sp>
      <p:sp>
        <p:nvSpPr>
          <p:cNvPr id="118" name="Text Box 79"/>
          <p:cNvSpPr txBox="1">
            <a:spLocks noChangeArrowheads="1"/>
          </p:cNvSpPr>
          <p:nvPr/>
        </p:nvSpPr>
        <p:spPr bwMode="auto">
          <a:xfrm>
            <a:off x="391931" y="33674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94" name="Text Box 79"/>
          <p:cNvSpPr txBox="1">
            <a:spLocks noChangeArrowheads="1"/>
          </p:cNvSpPr>
          <p:nvPr/>
        </p:nvSpPr>
        <p:spPr bwMode="auto">
          <a:xfrm>
            <a:off x="581785" y="41479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95" name="Text Box 79"/>
          <p:cNvSpPr txBox="1">
            <a:spLocks noChangeArrowheads="1"/>
          </p:cNvSpPr>
          <p:nvPr/>
        </p:nvSpPr>
        <p:spPr bwMode="auto">
          <a:xfrm>
            <a:off x="201992" y="48804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96" name="组合 195"/>
          <p:cNvGrpSpPr/>
          <p:nvPr/>
        </p:nvGrpSpPr>
        <p:grpSpPr>
          <a:xfrm>
            <a:off x="1497860" y="2574331"/>
            <a:ext cx="5018430" cy="385729"/>
            <a:chOff x="1789262" y="2879131"/>
            <a:chExt cx="5018430" cy="385729"/>
          </a:xfrm>
        </p:grpSpPr>
        <p:grpSp>
          <p:nvGrpSpPr>
            <p:cNvPr id="197" name="组合 196"/>
            <p:cNvGrpSpPr/>
            <p:nvPr/>
          </p:nvGrpSpPr>
          <p:grpSpPr>
            <a:xfrm>
              <a:off x="1789262" y="2879131"/>
              <a:ext cx="954679" cy="385729"/>
              <a:chOff x="2165032" y="2133600"/>
              <a:chExt cx="1225868" cy="495300"/>
            </a:xfrm>
          </p:grpSpPr>
          <p:sp>
            <p:nvSpPr>
              <p:cNvPr id="216" name="矩形 215"/>
              <p:cNvSpPr/>
              <p:nvPr/>
            </p:nvSpPr>
            <p:spPr>
              <a:xfrm>
                <a:off x="2165032" y="2133600"/>
                <a:ext cx="1225868"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Text Box 79"/>
              <p:cNvSpPr txBox="1">
                <a:spLocks noChangeArrowheads="1"/>
              </p:cNvSpPr>
              <p:nvPr/>
            </p:nvSpPr>
            <p:spPr bwMode="auto">
              <a:xfrm>
                <a:off x="2303329" y="2191986"/>
                <a:ext cx="949273"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198" name="组合 197"/>
            <p:cNvGrpSpPr/>
            <p:nvPr/>
          </p:nvGrpSpPr>
          <p:grpSpPr>
            <a:xfrm>
              <a:off x="2738873" y="2879131"/>
              <a:ext cx="399575" cy="385729"/>
              <a:chOff x="3384391" y="2133600"/>
              <a:chExt cx="513080" cy="495300"/>
            </a:xfrm>
          </p:grpSpPr>
          <p:sp>
            <p:nvSpPr>
              <p:cNvPr id="214" name="矩形 213"/>
              <p:cNvSpPr/>
              <p:nvPr/>
            </p:nvSpPr>
            <p:spPr>
              <a:xfrm>
                <a:off x="33909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5" name="Text Box 79"/>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9" name="组合 198"/>
            <p:cNvGrpSpPr/>
            <p:nvPr/>
          </p:nvGrpSpPr>
          <p:grpSpPr>
            <a:xfrm>
              <a:off x="3129668" y="2879131"/>
              <a:ext cx="1157187" cy="385729"/>
              <a:chOff x="3886198" y="2133600"/>
              <a:chExt cx="1485901" cy="495300"/>
            </a:xfrm>
          </p:grpSpPr>
          <p:sp>
            <p:nvSpPr>
              <p:cNvPr id="212" name="矩形 211"/>
              <p:cNvSpPr/>
              <p:nvPr/>
            </p:nvSpPr>
            <p:spPr>
              <a:xfrm>
                <a:off x="3890962" y="2133600"/>
                <a:ext cx="1481137"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3" name="Text Box 79"/>
              <p:cNvSpPr txBox="1">
                <a:spLocks noChangeArrowheads="1"/>
              </p:cNvSpPr>
              <p:nvPr/>
            </p:nvSpPr>
            <p:spPr bwMode="auto">
              <a:xfrm>
                <a:off x="3886198" y="2191986"/>
                <a:ext cx="1472881"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状态编码</a:t>
                </a:r>
              </a:p>
            </p:txBody>
          </p:sp>
        </p:grpSp>
        <p:grpSp>
          <p:nvGrpSpPr>
            <p:cNvPr id="200" name="组合 199"/>
            <p:cNvGrpSpPr/>
            <p:nvPr/>
          </p:nvGrpSpPr>
          <p:grpSpPr>
            <a:xfrm>
              <a:off x="4281785" y="2879131"/>
              <a:ext cx="399575" cy="385729"/>
              <a:chOff x="5365589" y="2133600"/>
              <a:chExt cx="513080" cy="495300"/>
            </a:xfrm>
          </p:grpSpPr>
          <p:sp>
            <p:nvSpPr>
              <p:cNvPr id="210" name="矩形 209"/>
              <p:cNvSpPr/>
              <p:nvPr/>
            </p:nvSpPr>
            <p:spPr>
              <a:xfrm>
                <a:off x="53721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1" name="Text Box 79"/>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1" name="组合 200"/>
            <p:cNvGrpSpPr/>
            <p:nvPr/>
          </p:nvGrpSpPr>
          <p:grpSpPr>
            <a:xfrm>
              <a:off x="4676293" y="2879131"/>
              <a:ext cx="1356234" cy="385729"/>
              <a:chOff x="5872161" y="2133600"/>
              <a:chExt cx="1741489" cy="495300"/>
            </a:xfrm>
          </p:grpSpPr>
          <p:sp>
            <p:nvSpPr>
              <p:cNvPr id="208" name="矩形 207"/>
              <p:cNvSpPr/>
              <p:nvPr/>
            </p:nvSpPr>
            <p:spPr>
              <a:xfrm>
                <a:off x="5872161" y="2133600"/>
                <a:ext cx="1741489"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Text Box 79"/>
              <p:cNvSpPr txBox="1">
                <a:spLocks noChangeArrowheads="1"/>
              </p:cNvSpPr>
              <p:nvPr/>
            </p:nvSpPr>
            <p:spPr bwMode="auto">
              <a:xfrm>
                <a:off x="6264913" y="2191986"/>
                <a:ext cx="949274"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短语</a:t>
                </a:r>
              </a:p>
            </p:txBody>
          </p:sp>
        </p:grpSp>
        <p:grpSp>
          <p:nvGrpSpPr>
            <p:cNvPr id="202" name="组合 201"/>
            <p:cNvGrpSpPr/>
            <p:nvPr/>
          </p:nvGrpSpPr>
          <p:grpSpPr>
            <a:xfrm>
              <a:off x="6032526" y="2879131"/>
              <a:ext cx="389438" cy="385729"/>
              <a:chOff x="7613650" y="2133600"/>
              <a:chExt cx="500062" cy="495300"/>
            </a:xfrm>
          </p:grpSpPr>
          <p:sp>
            <p:nvSpPr>
              <p:cNvPr id="206" name="矩形 205"/>
              <p:cNvSpPr/>
              <p:nvPr/>
            </p:nvSpPr>
            <p:spPr>
              <a:xfrm>
                <a:off x="76136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7" name="Text Box 79"/>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3" name="组合 202"/>
            <p:cNvGrpSpPr/>
            <p:nvPr/>
          </p:nvGrpSpPr>
          <p:grpSpPr>
            <a:xfrm>
              <a:off x="6418254" y="2879131"/>
              <a:ext cx="389438" cy="385729"/>
              <a:chOff x="8108950" y="2133600"/>
              <a:chExt cx="500062" cy="495300"/>
            </a:xfrm>
          </p:grpSpPr>
          <p:sp>
            <p:nvSpPr>
              <p:cNvPr id="204" name="矩形 203"/>
              <p:cNvSpPr/>
              <p:nvPr/>
            </p:nvSpPr>
            <p:spPr>
              <a:xfrm>
                <a:off x="81089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Text Box 79"/>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18" name="组合 217"/>
          <p:cNvGrpSpPr/>
          <p:nvPr/>
        </p:nvGrpSpPr>
        <p:grpSpPr>
          <a:xfrm>
            <a:off x="1494893" y="3731518"/>
            <a:ext cx="3846904" cy="385729"/>
            <a:chOff x="1786295" y="4036318"/>
            <a:chExt cx="3846904" cy="385729"/>
          </a:xfrm>
        </p:grpSpPr>
        <p:grpSp>
          <p:nvGrpSpPr>
            <p:cNvPr id="219" name="组合 218"/>
            <p:cNvGrpSpPr/>
            <p:nvPr/>
          </p:nvGrpSpPr>
          <p:grpSpPr>
            <a:xfrm>
              <a:off x="3517852" y="4036318"/>
              <a:ext cx="399575" cy="385729"/>
              <a:chOff x="4384651" y="3619500"/>
              <a:chExt cx="513080" cy="495300"/>
            </a:xfrm>
          </p:grpSpPr>
          <p:sp>
            <p:nvSpPr>
              <p:cNvPr id="232" name="矩形 231"/>
              <p:cNvSpPr/>
              <p:nvPr/>
            </p:nvSpPr>
            <p:spPr>
              <a:xfrm>
                <a:off x="4387850"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3" name="Text Box 79"/>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0" name="组合 219"/>
            <p:cNvGrpSpPr/>
            <p:nvPr/>
          </p:nvGrpSpPr>
          <p:grpSpPr>
            <a:xfrm>
              <a:off x="4853952" y="4036318"/>
              <a:ext cx="399575" cy="385729"/>
              <a:chOff x="6100286" y="3619500"/>
              <a:chExt cx="513080" cy="495300"/>
            </a:xfrm>
          </p:grpSpPr>
          <p:sp>
            <p:nvSpPr>
              <p:cNvPr id="230" name="矩形 229"/>
              <p:cNvSpPr/>
              <p:nvPr/>
            </p:nvSpPr>
            <p:spPr>
              <a:xfrm>
                <a:off x="6129338" y="3619500"/>
                <a:ext cx="466724"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1" name="Text Box 79"/>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1" name="组合 220"/>
            <p:cNvGrpSpPr/>
            <p:nvPr/>
          </p:nvGrpSpPr>
          <p:grpSpPr>
            <a:xfrm>
              <a:off x="5243761" y="4036318"/>
              <a:ext cx="389438" cy="385729"/>
              <a:chOff x="6600826" y="3619500"/>
              <a:chExt cx="500062" cy="495300"/>
            </a:xfrm>
          </p:grpSpPr>
          <p:sp>
            <p:nvSpPr>
              <p:cNvPr id="228" name="矩形 227"/>
              <p:cNvSpPr/>
              <p:nvPr/>
            </p:nvSpPr>
            <p:spPr>
              <a:xfrm>
                <a:off x="6600826"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9" name="Text Box 79"/>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2" name="组合 221"/>
            <p:cNvGrpSpPr/>
            <p:nvPr/>
          </p:nvGrpSpPr>
          <p:grpSpPr>
            <a:xfrm>
              <a:off x="3916457" y="4036318"/>
              <a:ext cx="960119" cy="385729"/>
              <a:chOff x="4896484" y="3619500"/>
              <a:chExt cx="1232854" cy="495300"/>
            </a:xfrm>
          </p:grpSpPr>
          <p:sp>
            <p:nvSpPr>
              <p:cNvPr id="226" name="矩形 225"/>
              <p:cNvSpPr/>
              <p:nvPr/>
            </p:nvSpPr>
            <p:spPr>
              <a:xfrm>
                <a:off x="4896484" y="36195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7" name="Text Box 79"/>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23" name="组合 222"/>
            <p:cNvGrpSpPr/>
            <p:nvPr/>
          </p:nvGrpSpPr>
          <p:grpSpPr>
            <a:xfrm>
              <a:off x="1786295" y="4036318"/>
              <a:ext cx="1734049" cy="385729"/>
              <a:chOff x="2161222" y="3619500"/>
              <a:chExt cx="2226628" cy="495300"/>
            </a:xfrm>
          </p:grpSpPr>
          <p:sp>
            <p:nvSpPr>
              <p:cNvPr id="224" name="矩形 223"/>
              <p:cNvSpPr/>
              <p:nvPr/>
            </p:nvSpPr>
            <p:spPr>
              <a:xfrm>
                <a:off x="2161222" y="36195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5" name="Text Box 79"/>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234" name="组合 233"/>
          <p:cNvGrpSpPr/>
          <p:nvPr/>
        </p:nvGrpSpPr>
        <p:grpSpPr>
          <a:xfrm>
            <a:off x="1494893" y="3278852"/>
            <a:ext cx="3846903" cy="485516"/>
            <a:chOff x="2161222" y="3038249"/>
            <a:chExt cx="4939666" cy="623433"/>
          </a:xfrm>
        </p:grpSpPr>
        <p:sp>
          <p:nvSpPr>
            <p:cNvPr id="235" name="矩形 234"/>
            <p:cNvSpPr/>
            <p:nvPr/>
          </p:nvSpPr>
          <p:spPr>
            <a:xfrm>
              <a:off x="2161222" y="3124200"/>
              <a:ext cx="4939666"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6" name="Text Box 79"/>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7" name="组合 236"/>
          <p:cNvGrpSpPr/>
          <p:nvPr/>
        </p:nvGrpSpPr>
        <p:grpSpPr>
          <a:xfrm>
            <a:off x="1487511" y="4117246"/>
            <a:ext cx="773153" cy="385729"/>
            <a:chOff x="1778913" y="4422046"/>
            <a:chExt cx="773153" cy="385729"/>
          </a:xfrm>
        </p:grpSpPr>
        <p:grpSp>
          <p:nvGrpSpPr>
            <p:cNvPr id="238" name="组合 237"/>
            <p:cNvGrpSpPr/>
            <p:nvPr/>
          </p:nvGrpSpPr>
          <p:grpSpPr>
            <a:xfrm>
              <a:off x="1778913" y="4422046"/>
              <a:ext cx="399575" cy="385729"/>
              <a:chOff x="2151743" y="4114800"/>
              <a:chExt cx="513080" cy="495300"/>
            </a:xfrm>
          </p:grpSpPr>
          <p:sp>
            <p:nvSpPr>
              <p:cNvPr id="242" name="矩形 241"/>
              <p:cNvSpPr/>
              <p:nvPr/>
            </p:nvSpPr>
            <p:spPr>
              <a:xfrm>
                <a:off x="2161222" y="41148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3" name="Text Box 79"/>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9" name="组合 238"/>
            <p:cNvGrpSpPr/>
            <p:nvPr/>
          </p:nvGrpSpPr>
          <p:grpSpPr>
            <a:xfrm>
              <a:off x="2162628" y="4422046"/>
              <a:ext cx="389438" cy="385729"/>
              <a:chOff x="2644458" y="4114800"/>
              <a:chExt cx="500062" cy="495300"/>
            </a:xfrm>
          </p:grpSpPr>
          <p:sp>
            <p:nvSpPr>
              <p:cNvPr id="240" name="矩形 239"/>
              <p:cNvSpPr/>
              <p:nvPr/>
            </p:nvSpPr>
            <p:spPr>
              <a:xfrm>
                <a:off x="2644458" y="41148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1" name="Text Box 79"/>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44" name="组合 243"/>
          <p:cNvGrpSpPr/>
          <p:nvPr/>
        </p:nvGrpSpPr>
        <p:grpSpPr>
          <a:xfrm>
            <a:off x="1494893" y="2960060"/>
            <a:ext cx="3846904" cy="385729"/>
            <a:chOff x="1786295" y="3264860"/>
            <a:chExt cx="3846904" cy="385729"/>
          </a:xfrm>
        </p:grpSpPr>
        <p:grpSp>
          <p:nvGrpSpPr>
            <p:cNvPr id="245" name="组合 244"/>
            <p:cNvGrpSpPr/>
            <p:nvPr/>
          </p:nvGrpSpPr>
          <p:grpSpPr>
            <a:xfrm>
              <a:off x="3517852" y="3264860"/>
              <a:ext cx="399575" cy="385729"/>
              <a:chOff x="4384651" y="2628900"/>
              <a:chExt cx="513080" cy="495300"/>
            </a:xfrm>
          </p:grpSpPr>
          <p:sp>
            <p:nvSpPr>
              <p:cNvPr id="258" name="矩形 257"/>
              <p:cNvSpPr/>
              <p:nvPr/>
            </p:nvSpPr>
            <p:spPr>
              <a:xfrm>
                <a:off x="4387850"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9" name="Text Box 79"/>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6" name="组合 245"/>
            <p:cNvGrpSpPr/>
            <p:nvPr/>
          </p:nvGrpSpPr>
          <p:grpSpPr>
            <a:xfrm>
              <a:off x="5243761" y="3264860"/>
              <a:ext cx="389438" cy="385729"/>
              <a:chOff x="6600826" y="2628900"/>
              <a:chExt cx="500062" cy="495300"/>
            </a:xfrm>
          </p:grpSpPr>
          <p:sp>
            <p:nvSpPr>
              <p:cNvPr id="256" name="矩形 255"/>
              <p:cNvSpPr/>
              <p:nvPr/>
            </p:nvSpPr>
            <p:spPr>
              <a:xfrm>
                <a:off x="6600826"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7" name="Text Box 79"/>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7" name="组合 246"/>
            <p:cNvGrpSpPr/>
            <p:nvPr/>
          </p:nvGrpSpPr>
          <p:grpSpPr>
            <a:xfrm>
              <a:off x="3916457" y="3264860"/>
              <a:ext cx="960119" cy="385729"/>
              <a:chOff x="4896484" y="2628900"/>
              <a:chExt cx="1232854" cy="495300"/>
            </a:xfrm>
          </p:grpSpPr>
          <p:sp>
            <p:nvSpPr>
              <p:cNvPr id="254" name="矩形 253"/>
              <p:cNvSpPr/>
              <p:nvPr/>
            </p:nvSpPr>
            <p:spPr>
              <a:xfrm>
                <a:off x="4896484" y="26289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5" name="Text Box 79"/>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48" name="组合 247"/>
            <p:cNvGrpSpPr/>
            <p:nvPr/>
          </p:nvGrpSpPr>
          <p:grpSpPr>
            <a:xfrm>
              <a:off x="1786295" y="3264860"/>
              <a:ext cx="1734049" cy="385729"/>
              <a:chOff x="2161222" y="2628900"/>
              <a:chExt cx="2226628" cy="495300"/>
            </a:xfrm>
          </p:grpSpPr>
          <p:sp>
            <p:nvSpPr>
              <p:cNvPr id="252" name="矩形 251"/>
              <p:cNvSpPr/>
              <p:nvPr/>
            </p:nvSpPr>
            <p:spPr>
              <a:xfrm>
                <a:off x="2161222" y="26289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3" name="Text Box 79"/>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249" name="组合 248"/>
            <p:cNvGrpSpPr/>
            <p:nvPr/>
          </p:nvGrpSpPr>
          <p:grpSpPr>
            <a:xfrm>
              <a:off x="4853952" y="3264860"/>
              <a:ext cx="399575" cy="385729"/>
              <a:chOff x="6100286" y="2628900"/>
              <a:chExt cx="513080" cy="495300"/>
            </a:xfrm>
          </p:grpSpPr>
          <p:sp>
            <p:nvSpPr>
              <p:cNvPr id="250" name="矩形 249"/>
              <p:cNvSpPr/>
              <p:nvPr/>
            </p:nvSpPr>
            <p:spPr>
              <a:xfrm>
                <a:off x="6117590" y="26289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1" name="Text Box 79"/>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260" name="Rectangle 11"/>
          <p:cNvSpPr>
            <a:spLocks noChangeArrowheads="1"/>
          </p:cNvSpPr>
          <p:nvPr/>
        </p:nvSpPr>
        <p:spPr bwMode="auto">
          <a:xfrm>
            <a:off x="1957485" y="1582241"/>
            <a:ext cx="3939986"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响应报文的一般格式</a:t>
            </a:r>
          </a:p>
        </p:txBody>
      </p:sp>
      <p:sp>
        <p:nvSpPr>
          <p:cNvPr id="261" name="Text Box 5"/>
          <p:cNvSpPr txBox="1">
            <a:spLocks noChangeArrowheads="1"/>
          </p:cNvSpPr>
          <p:nvPr/>
        </p:nvSpPr>
        <p:spPr bwMode="auto">
          <a:xfrm>
            <a:off x="6693264" y="2078995"/>
            <a:ext cx="2713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状态行</a:t>
            </a:r>
          </a:p>
          <a:p>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协议状态码状态短语</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62" name="Freeform 7"/>
          <p:cNvSpPr/>
          <p:nvPr/>
        </p:nvSpPr>
        <p:spPr bwMode="auto">
          <a:xfrm>
            <a:off x="6693264" y="2907137"/>
            <a:ext cx="149225" cy="2458031"/>
          </a:xfrm>
          <a:custGeom>
            <a:avLst/>
            <a:gdLst>
              <a:gd name="T0" fmla="*/ 2147483646 w 150"/>
              <a:gd name="T1" fmla="*/ 2147483646 h 924"/>
              <a:gd name="T2" fmla="*/ 0 w 150"/>
              <a:gd name="T3" fmla="*/ 0 h 924"/>
              <a:gd name="T4" fmla="*/ 0 w 150"/>
              <a:gd name="T5" fmla="*/ 2147483646 h 924"/>
              <a:gd name="T6" fmla="*/ 2147483646 w 150"/>
              <a:gd name="T7" fmla="*/ 2147483646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3" name="Text Box 8"/>
          <p:cNvSpPr txBox="1">
            <a:spLocks noChangeArrowheads="1"/>
          </p:cNvSpPr>
          <p:nvPr/>
        </p:nvSpPr>
        <p:spPr bwMode="auto">
          <a:xfrm>
            <a:off x="6038995" y="3519466"/>
            <a:ext cx="6463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首部</a:t>
            </a:r>
          </a:p>
          <a:p>
            <a:pPr algn="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诸行</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4" name="Text Box 11"/>
          <p:cNvSpPr txBox="1">
            <a:spLocks noChangeArrowheads="1"/>
          </p:cNvSpPr>
          <p:nvPr/>
        </p:nvSpPr>
        <p:spPr bwMode="auto">
          <a:xfrm>
            <a:off x="6693264" y="5647498"/>
            <a:ext cx="28216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e.g., </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被请求的</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html</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文件</a:t>
            </a:r>
          </a:p>
        </p:txBody>
      </p:sp>
      <p:sp>
        <p:nvSpPr>
          <p:cNvPr id="270" name="Rectangle 11"/>
          <p:cNvSpPr>
            <a:spLocks noChangeArrowheads="1"/>
          </p:cNvSpPr>
          <p:nvPr/>
        </p:nvSpPr>
        <p:spPr bwMode="auto">
          <a:xfrm>
            <a:off x="6731141" y="2645939"/>
            <a:ext cx="2368409" cy="269824"/>
          </a:xfrm>
          <a:prstGeom prst="roundRect">
            <a:avLst>
              <a:gd name="adj" fmla="val 50000"/>
            </a:avLst>
          </a:prstGeom>
          <a:noFill/>
          <a:ln w="19050">
            <a:solidFill>
              <a:srgbClr val="009FF6"/>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1" name="Rectangle 11"/>
          <p:cNvSpPr>
            <a:spLocks noChangeArrowheads="1"/>
          </p:cNvSpPr>
          <p:nvPr/>
        </p:nvSpPr>
        <p:spPr bwMode="auto">
          <a:xfrm>
            <a:off x="6737258" y="5372961"/>
            <a:ext cx="2821627" cy="269824"/>
          </a:xfrm>
          <a:prstGeom prst="roundRect">
            <a:avLst>
              <a:gd name="adj" fmla="val 50000"/>
            </a:avLst>
          </a:prstGeom>
          <a:noFill/>
          <a:ln w="19050">
            <a:solidFill>
              <a:srgbClr val="009FF6"/>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11">
            <a:extLst>
              <a:ext uri="{FF2B5EF4-FFF2-40B4-BE49-F238E27FC236}">
                <a16:creationId xmlns:a16="http://schemas.microsoft.com/office/drawing/2014/main" id="{CBF47B63-F3D1-43DF-9509-D0F3862F8476}"/>
              </a:ext>
            </a:extLst>
          </p:cNvPr>
          <p:cNvSpPr>
            <a:spLocks noChangeArrowheads="1"/>
          </p:cNvSpPr>
          <p:nvPr/>
        </p:nvSpPr>
        <p:spPr bwMode="auto">
          <a:xfrm>
            <a:off x="6335151" y="1588432"/>
            <a:ext cx="5069620"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一段典型的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响应报文（</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ASCII</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 name="灯片编号占位符 1">
            <a:extLst>
              <a:ext uri="{FF2B5EF4-FFF2-40B4-BE49-F238E27FC236}">
                <a16:creationId xmlns:a16="http://schemas.microsoft.com/office/drawing/2014/main" id="{CE7A7289-013C-453D-A428-7D883DE69F17}"/>
              </a:ext>
            </a:extLst>
          </p:cNvPr>
          <p:cNvSpPr>
            <a:spLocks noGrp="1"/>
          </p:cNvSpPr>
          <p:nvPr>
            <p:ph type="sldNum" sz="quarter" idx="12"/>
          </p:nvPr>
        </p:nvSpPr>
        <p:spPr/>
        <p:txBody>
          <a:bodyPr/>
          <a:lstStyle/>
          <a:p>
            <a:fld id="{91F2D4EF-46D4-4764-B373-FC59CD1D281E}" type="slidenum">
              <a:rPr lang="zh-CN" altLang="en-US" smtClean="0"/>
              <a:t>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60"/>
                                        </p:tgtEl>
                                        <p:attrNameLst>
                                          <p:attrName>style.visibility</p:attrName>
                                        </p:attrNameLst>
                                      </p:cBhvr>
                                      <p:to>
                                        <p:strVal val="visible"/>
                                      </p:to>
                                    </p:set>
                                    <p:animEffect transition="in" filter="randombar(horizontal)">
                                      <p:cBhvr>
                                        <p:cTn id="11" dur="500"/>
                                        <p:tgtEl>
                                          <p:spTgt spid="26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wipe(left)">
                                      <p:cBhvr>
                                        <p:cTn id="15" dur="500"/>
                                        <p:tgtEl>
                                          <p:spTgt spid="1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wipe(left)">
                                      <p:cBhvr>
                                        <p:cTn id="23" dur="500"/>
                                        <p:tgtEl>
                                          <p:spTgt spid="19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44"/>
                                        </p:tgtEl>
                                        <p:attrNameLst>
                                          <p:attrName>style.visibility</p:attrName>
                                        </p:attrNameLst>
                                      </p:cBhvr>
                                      <p:to>
                                        <p:strVal val="visible"/>
                                      </p:to>
                                    </p:set>
                                    <p:animEffect transition="in" filter="wipe(left)">
                                      <p:cBhvr>
                                        <p:cTn id="35" dur="500"/>
                                        <p:tgtEl>
                                          <p:spTgt spid="24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34"/>
                                        </p:tgtEl>
                                        <p:attrNameLst>
                                          <p:attrName>style.visibility</p:attrName>
                                        </p:attrNameLst>
                                      </p:cBhvr>
                                      <p:to>
                                        <p:strVal val="visible"/>
                                      </p:to>
                                    </p:set>
                                    <p:animEffect transition="in" filter="wipe(left)">
                                      <p:cBhvr>
                                        <p:cTn id="39" dur="500"/>
                                        <p:tgtEl>
                                          <p:spTgt spid="23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18"/>
                                        </p:tgtEl>
                                        <p:attrNameLst>
                                          <p:attrName>style.visibility</p:attrName>
                                        </p:attrNameLst>
                                      </p:cBhvr>
                                      <p:to>
                                        <p:strVal val="visible"/>
                                      </p:to>
                                    </p:set>
                                    <p:animEffect transition="in" filter="wipe(left)">
                                      <p:cBhvr>
                                        <p:cTn id="43" dur="500"/>
                                        <p:tgtEl>
                                          <p:spTgt spid="21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94"/>
                                        </p:tgtEl>
                                        <p:attrNameLst>
                                          <p:attrName>style.visibility</p:attrName>
                                        </p:attrNameLst>
                                      </p:cBhvr>
                                      <p:to>
                                        <p:strVal val="visible"/>
                                      </p:to>
                                    </p:set>
                                    <p:animEffect transition="in" filter="wipe(left)">
                                      <p:cBhvr>
                                        <p:cTn id="47" dur="500"/>
                                        <p:tgtEl>
                                          <p:spTgt spid="194"/>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left)">
                                      <p:cBhvr>
                                        <p:cTn id="51" dur="500"/>
                                        <p:tgtEl>
                                          <p:spTgt spid="109"/>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wipe(left)">
                                      <p:cBhvr>
                                        <p:cTn id="55" dur="500"/>
                                        <p:tgtEl>
                                          <p:spTgt spid="23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95"/>
                                        </p:tgtEl>
                                        <p:attrNameLst>
                                          <p:attrName>style.visibility</p:attrName>
                                        </p:attrNameLst>
                                      </p:cBhvr>
                                      <p:to>
                                        <p:strVal val="visible"/>
                                      </p:to>
                                    </p:set>
                                    <p:animEffect transition="in" filter="wipe(left)">
                                      <p:cBhvr>
                                        <p:cTn id="59" dur="500"/>
                                        <p:tgtEl>
                                          <p:spTgt spid="195"/>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wipe(left)">
                                      <p:cBhvr>
                                        <p:cTn id="63" dur="500"/>
                                        <p:tgtEl>
                                          <p:spTgt spid="110"/>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wipe(left)">
                                      <p:cBhvr>
                                        <p:cTn id="67" dur="500"/>
                                        <p:tgtEl>
                                          <p:spTgt spid="106"/>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randombar(horizontal)">
                                      <p:cBhvr>
                                        <p:cTn id="71" dur="500"/>
                                        <p:tgtEl>
                                          <p:spTgt spid="92"/>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265">
                                            <p:txEl>
                                              <p:pRg st="0" end="0"/>
                                            </p:txEl>
                                          </p:spTgt>
                                        </p:tgtEl>
                                        <p:attrNameLst>
                                          <p:attrName>style.visibility</p:attrName>
                                        </p:attrNameLst>
                                      </p:cBhvr>
                                      <p:to>
                                        <p:strVal val="visible"/>
                                      </p:to>
                                    </p:set>
                                    <p:animEffect transition="in" filter="wipe(left)">
                                      <p:cBhvr>
                                        <p:cTn id="75" dur="500"/>
                                        <p:tgtEl>
                                          <p:spTgt spid="265">
                                            <p:txEl>
                                              <p:pRg st="0" end="0"/>
                                            </p:txEl>
                                          </p:spTgt>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265">
                                            <p:txEl>
                                              <p:pRg st="1" end="1"/>
                                            </p:txEl>
                                          </p:spTgt>
                                        </p:tgtEl>
                                        <p:attrNameLst>
                                          <p:attrName>style.visibility</p:attrName>
                                        </p:attrNameLst>
                                      </p:cBhvr>
                                      <p:to>
                                        <p:strVal val="visible"/>
                                      </p:to>
                                    </p:set>
                                    <p:animEffect transition="in" filter="wipe(left)">
                                      <p:cBhvr>
                                        <p:cTn id="79" dur="500"/>
                                        <p:tgtEl>
                                          <p:spTgt spid="265">
                                            <p:txEl>
                                              <p:pRg st="1" end="1"/>
                                            </p:txEl>
                                          </p:spTgt>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265">
                                            <p:txEl>
                                              <p:pRg st="2" end="2"/>
                                            </p:txEl>
                                          </p:spTgt>
                                        </p:tgtEl>
                                        <p:attrNameLst>
                                          <p:attrName>style.visibility</p:attrName>
                                        </p:attrNameLst>
                                      </p:cBhvr>
                                      <p:to>
                                        <p:strVal val="visible"/>
                                      </p:to>
                                    </p:set>
                                    <p:animEffect transition="in" filter="wipe(left)">
                                      <p:cBhvr>
                                        <p:cTn id="83" dur="500"/>
                                        <p:tgtEl>
                                          <p:spTgt spid="265">
                                            <p:txEl>
                                              <p:pRg st="2" end="2"/>
                                            </p:txEl>
                                          </p:spTgt>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265">
                                            <p:txEl>
                                              <p:pRg st="3" end="3"/>
                                            </p:txEl>
                                          </p:spTgt>
                                        </p:tgtEl>
                                        <p:attrNameLst>
                                          <p:attrName>style.visibility</p:attrName>
                                        </p:attrNameLst>
                                      </p:cBhvr>
                                      <p:to>
                                        <p:strVal val="visible"/>
                                      </p:to>
                                    </p:set>
                                    <p:animEffect transition="in" filter="wipe(left)">
                                      <p:cBhvr>
                                        <p:cTn id="87" dur="500"/>
                                        <p:tgtEl>
                                          <p:spTgt spid="265">
                                            <p:txEl>
                                              <p:pRg st="3" end="3"/>
                                            </p:txEl>
                                          </p:spTgt>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265">
                                            <p:txEl>
                                              <p:pRg st="4" end="4"/>
                                            </p:txEl>
                                          </p:spTgt>
                                        </p:tgtEl>
                                        <p:attrNameLst>
                                          <p:attrName>style.visibility</p:attrName>
                                        </p:attrNameLst>
                                      </p:cBhvr>
                                      <p:to>
                                        <p:strVal val="visible"/>
                                      </p:to>
                                    </p:set>
                                    <p:animEffect transition="in" filter="wipe(left)">
                                      <p:cBhvr>
                                        <p:cTn id="91" dur="500"/>
                                        <p:tgtEl>
                                          <p:spTgt spid="265">
                                            <p:txEl>
                                              <p:pRg st="4" end="4"/>
                                            </p:txEl>
                                          </p:spTgt>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265">
                                            <p:txEl>
                                              <p:pRg st="5" end="5"/>
                                            </p:txEl>
                                          </p:spTgt>
                                        </p:tgtEl>
                                        <p:attrNameLst>
                                          <p:attrName>style.visibility</p:attrName>
                                        </p:attrNameLst>
                                      </p:cBhvr>
                                      <p:to>
                                        <p:strVal val="visible"/>
                                      </p:to>
                                    </p:set>
                                    <p:animEffect transition="in" filter="wipe(left)">
                                      <p:cBhvr>
                                        <p:cTn id="95" dur="500"/>
                                        <p:tgtEl>
                                          <p:spTgt spid="265">
                                            <p:txEl>
                                              <p:pRg st="5" end="5"/>
                                            </p:txEl>
                                          </p:spTgt>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265">
                                            <p:txEl>
                                              <p:pRg st="6" end="6"/>
                                            </p:txEl>
                                          </p:spTgt>
                                        </p:tgtEl>
                                        <p:attrNameLst>
                                          <p:attrName>style.visibility</p:attrName>
                                        </p:attrNameLst>
                                      </p:cBhvr>
                                      <p:to>
                                        <p:strVal val="visible"/>
                                      </p:to>
                                    </p:set>
                                    <p:animEffect transition="in" filter="wipe(left)">
                                      <p:cBhvr>
                                        <p:cTn id="99" dur="500"/>
                                        <p:tgtEl>
                                          <p:spTgt spid="265">
                                            <p:txEl>
                                              <p:pRg st="6" end="6"/>
                                            </p:txEl>
                                          </p:spTgt>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265">
                                            <p:txEl>
                                              <p:pRg st="7" end="7"/>
                                            </p:txEl>
                                          </p:spTgt>
                                        </p:tgtEl>
                                        <p:attrNameLst>
                                          <p:attrName>style.visibility</p:attrName>
                                        </p:attrNameLst>
                                      </p:cBhvr>
                                      <p:to>
                                        <p:strVal val="visible"/>
                                      </p:to>
                                    </p:set>
                                    <p:animEffect transition="in" filter="wipe(left)">
                                      <p:cBhvr>
                                        <p:cTn id="103" dur="500"/>
                                        <p:tgtEl>
                                          <p:spTgt spid="265">
                                            <p:txEl>
                                              <p:pRg st="7" end="7"/>
                                            </p:txEl>
                                          </p:spTgt>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265">
                                            <p:txEl>
                                              <p:pRg st="8" end="8"/>
                                            </p:txEl>
                                          </p:spTgt>
                                        </p:tgtEl>
                                        <p:attrNameLst>
                                          <p:attrName>style.visibility</p:attrName>
                                        </p:attrNameLst>
                                      </p:cBhvr>
                                      <p:to>
                                        <p:strVal val="visible"/>
                                      </p:to>
                                    </p:set>
                                    <p:animEffect transition="in" filter="wipe(left)">
                                      <p:cBhvr>
                                        <p:cTn id="107" dur="500"/>
                                        <p:tgtEl>
                                          <p:spTgt spid="265">
                                            <p:txEl>
                                              <p:pRg st="8" end="8"/>
                                            </p:txEl>
                                          </p:spTgt>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265">
                                            <p:txEl>
                                              <p:pRg st="9" end="9"/>
                                            </p:txEl>
                                          </p:spTgt>
                                        </p:tgtEl>
                                        <p:attrNameLst>
                                          <p:attrName>style.visibility</p:attrName>
                                        </p:attrNameLst>
                                      </p:cBhvr>
                                      <p:to>
                                        <p:strVal val="visible"/>
                                      </p:to>
                                    </p:set>
                                    <p:animEffect transition="in" filter="wipe(left)">
                                      <p:cBhvr>
                                        <p:cTn id="111" dur="500"/>
                                        <p:tgtEl>
                                          <p:spTgt spid="265">
                                            <p:txEl>
                                              <p:pRg st="9" end="9"/>
                                            </p:txEl>
                                          </p:spTgt>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265">
                                            <p:txEl>
                                              <p:pRg st="10" end="10"/>
                                            </p:txEl>
                                          </p:spTgt>
                                        </p:tgtEl>
                                        <p:attrNameLst>
                                          <p:attrName>style.visibility</p:attrName>
                                        </p:attrNameLst>
                                      </p:cBhvr>
                                      <p:to>
                                        <p:strVal val="visible"/>
                                      </p:to>
                                    </p:set>
                                    <p:animEffect transition="in" filter="wipe(left)">
                                      <p:cBhvr>
                                        <p:cTn id="115" dur="500"/>
                                        <p:tgtEl>
                                          <p:spTgt spid="265">
                                            <p:txEl>
                                              <p:pRg st="10" end="10"/>
                                            </p:txEl>
                                          </p:spTgt>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265">
                                            <p:txEl>
                                              <p:pRg st="11" end="11"/>
                                            </p:txEl>
                                          </p:spTgt>
                                        </p:tgtEl>
                                        <p:attrNameLst>
                                          <p:attrName>style.visibility</p:attrName>
                                        </p:attrNameLst>
                                      </p:cBhvr>
                                      <p:to>
                                        <p:strVal val="visible"/>
                                      </p:to>
                                    </p:set>
                                    <p:animEffect transition="in" filter="wipe(left)">
                                      <p:cBhvr>
                                        <p:cTn id="119" dur="500"/>
                                        <p:tgtEl>
                                          <p:spTgt spid="265">
                                            <p:txEl>
                                              <p:pRg st="11" end="11"/>
                                            </p:txEl>
                                          </p:spTgt>
                                        </p:tgtEl>
                                      </p:cBhvr>
                                    </p:animEffect>
                                  </p:childTnLst>
                                </p:cTn>
                              </p:par>
                            </p:childTnLst>
                          </p:cTn>
                        </p:par>
                        <p:par>
                          <p:cTn id="120" fill="hold">
                            <p:stCondLst>
                              <p:cond delay="14500"/>
                            </p:stCondLst>
                            <p:childTnLst>
                              <p:par>
                                <p:cTn id="121" presetID="14" presetClass="entr" presetSubtype="10" fill="hold" grpId="0" nodeType="afterEffect" nodePh="1">
                                  <p:stCondLst>
                                    <p:cond delay="0"/>
                                  </p:stCondLst>
                                  <p:endCondLst>
                                    <p:cond evt="begin" delay="0">
                                      <p:tn val="121"/>
                                    </p:cond>
                                  </p:endCondLst>
                                  <p:childTnLst>
                                    <p:set>
                                      <p:cBhvr>
                                        <p:cTn id="122" dur="1" fill="hold">
                                          <p:stCondLst>
                                            <p:cond delay="0"/>
                                          </p:stCondLst>
                                        </p:cTn>
                                        <p:tgtEl>
                                          <p:spTgt spid="270"/>
                                        </p:tgtEl>
                                        <p:attrNameLst>
                                          <p:attrName>style.visibility</p:attrName>
                                        </p:attrNameLst>
                                      </p:cBhvr>
                                      <p:to>
                                        <p:strVal val="visible"/>
                                      </p:to>
                                    </p:set>
                                    <p:animEffect transition="in" filter="randombar(horizontal)">
                                      <p:cBhvr>
                                        <p:cTn id="123" dur="500"/>
                                        <p:tgtEl>
                                          <p:spTgt spid="270"/>
                                        </p:tgtEl>
                                      </p:cBhvr>
                                    </p:animEffect>
                                  </p:childTnLst>
                                </p:cTn>
                              </p:par>
                            </p:childTnLst>
                          </p:cTn>
                        </p:par>
                        <p:par>
                          <p:cTn id="124" fill="hold">
                            <p:stCondLst>
                              <p:cond delay="15000"/>
                            </p:stCondLst>
                            <p:childTnLst>
                              <p:par>
                                <p:cTn id="125" presetID="22" presetClass="entr" presetSubtype="8" fill="hold" grpId="0" nodeType="afterEffect">
                                  <p:stCondLst>
                                    <p:cond delay="0"/>
                                  </p:stCondLst>
                                  <p:childTnLst>
                                    <p:set>
                                      <p:cBhvr>
                                        <p:cTn id="126" dur="1" fill="hold">
                                          <p:stCondLst>
                                            <p:cond delay="0"/>
                                          </p:stCondLst>
                                        </p:cTn>
                                        <p:tgtEl>
                                          <p:spTgt spid="261"/>
                                        </p:tgtEl>
                                        <p:attrNameLst>
                                          <p:attrName>style.visibility</p:attrName>
                                        </p:attrNameLst>
                                      </p:cBhvr>
                                      <p:to>
                                        <p:strVal val="visible"/>
                                      </p:to>
                                    </p:set>
                                    <p:animEffect transition="in" filter="wipe(left)">
                                      <p:cBhvr>
                                        <p:cTn id="127" dur="500"/>
                                        <p:tgtEl>
                                          <p:spTgt spid="261"/>
                                        </p:tgtEl>
                                      </p:cBhvr>
                                    </p:animEffect>
                                  </p:childTnLst>
                                </p:cTn>
                              </p:par>
                            </p:childTnLst>
                          </p:cTn>
                        </p:par>
                        <p:par>
                          <p:cTn id="128" fill="hold">
                            <p:stCondLst>
                              <p:cond delay="15500"/>
                            </p:stCondLst>
                            <p:childTnLst>
                              <p:par>
                                <p:cTn id="129" presetID="14" presetClass="entr" presetSubtype="10" fill="hold" grpId="0" nodeType="afterEffect" nodePh="1">
                                  <p:stCondLst>
                                    <p:cond delay="0"/>
                                  </p:stCondLst>
                                  <p:endCondLst>
                                    <p:cond evt="begin" delay="0">
                                      <p:tn val="129"/>
                                    </p:cond>
                                  </p:endCondLst>
                                  <p:childTnLst>
                                    <p:set>
                                      <p:cBhvr>
                                        <p:cTn id="130" dur="1" fill="hold">
                                          <p:stCondLst>
                                            <p:cond delay="0"/>
                                          </p:stCondLst>
                                        </p:cTn>
                                        <p:tgtEl>
                                          <p:spTgt spid="271"/>
                                        </p:tgtEl>
                                        <p:attrNameLst>
                                          <p:attrName>style.visibility</p:attrName>
                                        </p:attrNameLst>
                                      </p:cBhvr>
                                      <p:to>
                                        <p:strVal val="visible"/>
                                      </p:to>
                                    </p:set>
                                    <p:animEffect transition="in" filter="randombar(horizontal)">
                                      <p:cBhvr>
                                        <p:cTn id="131" dur="500"/>
                                        <p:tgtEl>
                                          <p:spTgt spid="271"/>
                                        </p:tgtEl>
                                      </p:cBhvr>
                                    </p:animEffect>
                                  </p:childTnLst>
                                </p:cTn>
                              </p:par>
                            </p:childTnLst>
                          </p:cTn>
                        </p:par>
                        <p:par>
                          <p:cTn id="132" fill="hold">
                            <p:stCondLst>
                              <p:cond delay="16000"/>
                            </p:stCondLst>
                            <p:childTnLst>
                              <p:par>
                                <p:cTn id="133" presetID="22" presetClass="entr" presetSubtype="8" fill="hold" grpId="0" nodeType="afterEffect">
                                  <p:stCondLst>
                                    <p:cond delay="0"/>
                                  </p:stCondLst>
                                  <p:childTnLst>
                                    <p:set>
                                      <p:cBhvr>
                                        <p:cTn id="134" dur="1" fill="hold">
                                          <p:stCondLst>
                                            <p:cond delay="0"/>
                                          </p:stCondLst>
                                        </p:cTn>
                                        <p:tgtEl>
                                          <p:spTgt spid="264"/>
                                        </p:tgtEl>
                                        <p:attrNameLst>
                                          <p:attrName>style.visibility</p:attrName>
                                        </p:attrNameLst>
                                      </p:cBhvr>
                                      <p:to>
                                        <p:strVal val="visible"/>
                                      </p:to>
                                    </p:set>
                                    <p:animEffect transition="in" filter="wipe(left)">
                                      <p:cBhvr>
                                        <p:cTn id="135" dur="500"/>
                                        <p:tgtEl>
                                          <p:spTgt spid="264"/>
                                        </p:tgtEl>
                                      </p:cBhvr>
                                    </p:animEffect>
                                  </p:childTnLst>
                                </p:cTn>
                              </p:par>
                            </p:childTnLst>
                          </p:cTn>
                        </p:par>
                        <p:par>
                          <p:cTn id="136" fill="hold">
                            <p:stCondLst>
                              <p:cond delay="16500"/>
                            </p:stCondLst>
                            <p:childTnLst>
                              <p:par>
                                <p:cTn id="137" presetID="16" presetClass="entr" presetSubtype="42" fill="hold" grpId="0" nodeType="afterEffect">
                                  <p:stCondLst>
                                    <p:cond delay="0"/>
                                  </p:stCondLst>
                                  <p:childTnLst>
                                    <p:set>
                                      <p:cBhvr>
                                        <p:cTn id="138" dur="1" fill="hold">
                                          <p:stCondLst>
                                            <p:cond delay="0"/>
                                          </p:stCondLst>
                                        </p:cTn>
                                        <p:tgtEl>
                                          <p:spTgt spid="262"/>
                                        </p:tgtEl>
                                        <p:attrNameLst>
                                          <p:attrName>style.visibility</p:attrName>
                                        </p:attrNameLst>
                                      </p:cBhvr>
                                      <p:to>
                                        <p:strVal val="visible"/>
                                      </p:to>
                                    </p:set>
                                    <p:animEffect transition="in" filter="barn(outHorizontal)">
                                      <p:cBhvr>
                                        <p:cTn id="139" dur="500"/>
                                        <p:tgtEl>
                                          <p:spTgt spid="262"/>
                                        </p:tgtEl>
                                      </p:cBhvr>
                                    </p:animEffect>
                                  </p:childTnLst>
                                </p:cTn>
                              </p:par>
                            </p:childTnLst>
                          </p:cTn>
                        </p:par>
                        <p:par>
                          <p:cTn id="140" fill="hold">
                            <p:stCondLst>
                              <p:cond delay="17000"/>
                            </p:stCondLst>
                            <p:childTnLst>
                              <p:par>
                                <p:cTn id="141" presetID="53" presetClass="entr" presetSubtype="16" fill="hold" grpId="0" nodeType="afterEffect">
                                  <p:stCondLst>
                                    <p:cond delay="0"/>
                                  </p:stCondLst>
                                  <p:childTnLst>
                                    <p:set>
                                      <p:cBhvr>
                                        <p:cTn id="142" dur="1" fill="hold">
                                          <p:stCondLst>
                                            <p:cond delay="0"/>
                                          </p:stCondLst>
                                        </p:cTn>
                                        <p:tgtEl>
                                          <p:spTgt spid="263"/>
                                        </p:tgtEl>
                                        <p:attrNameLst>
                                          <p:attrName>style.visibility</p:attrName>
                                        </p:attrNameLst>
                                      </p:cBhvr>
                                      <p:to>
                                        <p:strVal val="visible"/>
                                      </p:to>
                                    </p:set>
                                    <p:anim calcmode="lin" valueType="num">
                                      <p:cBhvr>
                                        <p:cTn id="143" dur="500" fill="hold"/>
                                        <p:tgtEl>
                                          <p:spTgt spid="263"/>
                                        </p:tgtEl>
                                        <p:attrNameLst>
                                          <p:attrName>ppt_w</p:attrName>
                                        </p:attrNameLst>
                                      </p:cBhvr>
                                      <p:tavLst>
                                        <p:tav tm="0">
                                          <p:val>
                                            <p:fltVal val="0"/>
                                          </p:val>
                                        </p:tav>
                                        <p:tav tm="100000">
                                          <p:val>
                                            <p:strVal val="#ppt_w"/>
                                          </p:val>
                                        </p:tav>
                                      </p:tavLst>
                                    </p:anim>
                                    <p:anim calcmode="lin" valueType="num">
                                      <p:cBhvr>
                                        <p:cTn id="144" dur="500" fill="hold"/>
                                        <p:tgtEl>
                                          <p:spTgt spid="263"/>
                                        </p:tgtEl>
                                        <p:attrNameLst>
                                          <p:attrName>ppt_h</p:attrName>
                                        </p:attrNameLst>
                                      </p:cBhvr>
                                      <p:tavLst>
                                        <p:tav tm="0">
                                          <p:val>
                                            <p:fltVal val="0"/>
                                          </p:val>
                                        </p:tav>
                                        <p:tav tm="100000">
                                          <p:val>
                                            <p:strVal val="#ppt_h"/>
                                          </p:val>
                                        </p:tav>
                                      </p:tavLst>
                                    </p:anim>
                                    <p:animEffect transition="in" filter="fade">
                                      <p:cBhvr>
                                        <p:cTn id="145" dur="500"/>
                                        <p:tgtEl>
                                          <p:spTgt spid="263"/>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mph" presetSubtype="0" repeatCount="2000" fill="hold" grpId="1" nodeType="clickEffect">
                                  <p:stCondLst>
                                    <p:cond delay="0"/>
                                  </p:stCondLst>
                                  <p:childTnLst>
                                    <p:animEffect transition="out" filter="fade">
                                      <p:cBhvr>
                                        <p:cTn id="149" dur="500" tmFilter="0, 0; .2, .5; .8, .5; 1, 0"/>
                                        <p:tgtEl>
                                          <p:spTgt spid="117"/>
                                        </p:tgtEl>
                                      </p:cBhvr>
                                    </p:animEffect>
                                    <p:animScale>
                                      <p:cBhvr>
                                        <p:cTn id="150" dur="250" autoRev="1" fill="hold"/>
                                        <p:tgtEl>
                                          <p:spTgt spid="117"/>
                                        </p:tgtEl>
                                      </p:cBhvr>
                                      <p:by x="105000" y="105000"/>
                                    </p:animScale>
                                  </p:childTnLst>
                                </p:cTn>
                              </p:par>
                              <p:par>
                                <p:cTn id="151" presetID="26" presetClass="emph" presetSubtype="0" repeatCount="2000" fill="hold" nodeType="withEffect">
                                  <p:stCondLst>
                                    <p:cond delay="0"/>
                                  </p:stCondLst>
                                  <p:childTnLst>
                                    <p:animEffect transition="out" filter="fade">
                                      <p:cBhvr>
                                        <p:cTn id="152" dur="500" tmFilter="0, 0; .2, .5; .8, .5; 1, 0"/>
                                        <p:tgtEl>
                                          <p:spTgt spid="107"/>
                                        </p:tgtEl>
                                      </p:cBhvr>
                                    </p:animEffect>
                                    <p:animScale>
                                      <p:cBhvr>
                                        <p:cTn id="153" dur="250" autoRev="1" fill="hold"/>
                                        <p:tgtEl>
                                          <p:spTgt spid="107"/>
                                        </p:tgtEl>
                                      </p:cBhvr>
                                      <p:by x="105000" y="105000"/>
                                    </p:animScale>
                                  </p:childTnLst>
                                </p:cTn>
                              </p:par>
                              <p:par>
                                <p:cTn id="154" presetID="26" presetClass="emph" presetSubtype="0" repeatCount="2000" fill="hold" nodeType="withEffect">
                                  <p:stCondLst>
                                    <p:cond delay="0"/>
                                  </p:stCondLst>
                                  <p:childTnLst>
                                    <p:animEffect transition="out" filter="fade">
                                      <p:cBhvr>
                                        <p:cTn id="155" dur="500" tmFilter="0, 0; .2, .5; .8, .5; 1, 0"/>
                                        <p:tgtEl>
                                          <p:spTgt spid="196"/>
                                        </p:tgtEl>
                                      </p:cBhvr>
                                    </p:animEffect>
                                    <p:animScale>
                                      <p:cBhvr>
                                        <p:cTn id="156" dur="250" autoRev="1" fill="hold"/>
                                        <p:tgtEl>
                                          <p:spTgt spid="196"/>
                                        </p:tgtEl>
                                      </p:cBhvr>
                                      <p:by x="105000" y="105000"/>
                                    </p:animScale>
                                  </p:childTnLst>
                                </p:cTn>
                              </p:par>
                              <p:par>
                                <p:cTn id="157" presetID="26" presetClass="emph" presetSubtype="0" repeatCount="2000" fill="hold" grpId="1" nodeType="withEffect">
                                  <p:stCondLst>
                                    <p:cond delay="0"/>
                                  </p:stCondLst>
                                  <p:childTnLst>
                                    <p:animEffect transition="out" filter="fade">
                                      <p:cBhvr>
                                        <p:cTn id="158" dur="500" tmFilter="0, 0; .2, .5; .8, .5; 1, 0"/>
                                        <p:tgtEl>
                                          <p:spTgt spid="265">
                                            <p:txEl>
                                              <p:pRg st="0" end="0"/>
                                            </p:txEl>
                                          </p:spTgt>
                                        </p:tgtEl>
                                      </p:cBhvr>
                                    </p:animEffect>
                                    <p:animScale>
                                      <p:cBhvr>
                                        <p:cTn id="159" dur="250" autoRev="1" fill="hold"/>
                                        <p:tgtEl>
                                          <p:spTgt spid="265">
                                            <p:txEl>
                                              <p:pRg st="0" end="0"/>
                                            </p:txEl>
                                          </p:spTgt>
                                        </p:tgtEl>
                                      </p:cBhvr>
                                      <p:by x="105000" y="105000"/>
                                    </p:animScale>
                                  </p:childTnLst>
                                </p:cTn>
                              </p:par>
                            </p:childTnLst>
                          </p:cTn>
                        </p:par>
                      </p:childTnLst>
                    </p:cTn>
                  </p:par>
                  <p:par>
                    <p:cTn id="160" fill="hold">
                      <p:stCondLst>
                        <p:cond delay="indefinite"/>
                      </p:stCondLst>
                      <p:childTnLst>
                        <p:par>
                          <p:cTn id="161" fill="hold">
                            <p:stCondLst>
                              <p:cond delay="0"/>
                            </p:stCondLst>
                            <p:childTnLst>
                              <p:par>
                                <p:cTn id="162" presetID="26" presetClass="emph" presetSubtype="0" repeatCount="2000" fill="hold" grpId="1" nodeType="clickEffect">
                                  <p:stCondLst>
                                    <p:cond delay="0"/>
                                  </p:stCondLst>
                                  <p:childTnLst>
                                    <p:animEffect transition="out" filter="fade">
                                      <p:cBhvr>
                                        <p:cTn id="163" dur="500" tmFilter="0, 0; .2, .5; .8, .5; 1, 0"/>
                                        <p:tgtEl>
                                          <p:spTgt spid="118"/>
                                        </p:tgtEl>
                                      </p:cBhvr>
                                    </p:animEffect>
                                    <p:animScale>
                                      <p:cBhvr>
                                        <p:cTn id="164" dur="250" autoRev="1" fill="hold"/>
                                        <p:tgtEl>
                                          <p:spTgt spid="118"/>
                                        </p:tgtEl>
                                      </p:cBhvr>
                                      <p:by x="105000" y="105000"/>
                                    </p:animScale>
                                  </p:childTnLst>
                                </p:cTn>
                              </p:par>
                              <p:par>
                                <p:cTn id="165" presetID="26" presetClass="emph" presetSubtype="0" repeatCount="2000" fill="hold" nodeType="withEffect">
                                  <p:stCondLst>
                                    <p:cond delay="0"/>
                                  </p:stCondLst>
                                  <p:childTnLst>
                                    <p:animEffect transition="out" filter="fade">
                                      <p:cBhvr>
                                        <p:cTn id="166" dur="500" tmFilter="0, 0; .2, .5; .8, .5; 1, 0"/>
                                        <p:tgtEl>
                                          <p:spTgt spid="111"/>
                                        </p:tgtEl>
                                      </p:cBhvr>
                                    </p:animEffect>
                                    <p:animScale>
                                      <p:cBhvr>
                                        <p:cTn id="167" dur="250" autoRev="1" fill="hold"/>
                                        <p:tgtEl>
                                          <p:spTgt spid="111"/>
                                        </p:tgtEl>
                                      </p:cBhvr>
                                      <p:by x="105000" y="105000"/>
                                    </p:animScale>
                                  </p:childTnLst>
                                </p:cTn>
                              </p:par>
                              <p:par>
                                <p:cTn id="168" presetID="26" presetClass="emph" presetSubtype="0" repeatCount="2000" fill="hold" nodeType="withEffect">
                                  <p:stCondLst>
                                    <p:cond delay="0"/>
                                  </p:stCondLst>
                                  <p:childTnLst>
                                    <p:animEffect transition="out" filter="fade">
                                      <p:cBhvr>
                                        <p:cTn id="169" dur="500" tmFilter="0, 0; .2, .5; .8, .5; 1, 0"/>
                                        <p:tgtEl>
                                          <p:spTgt spid="244"/>
                                        </p:tgtEl>
                                      </p:cBhvr>
                                    </p:animEffect>
                                    <p:animScale>
                                      <p:cBhvr>
                                        <p:cTn id="170" dur="250" autoRev="1" fill="hold"/>
                                        <p:tgtEl>
                                          <p:spTgt spid="244"/>
                                        </p:tgtEl>
                                      </p:cBhvr>
                                      <p:by x="105000" y="105000"/>
                                    </p:animScale>
                                  </p:childTnLst>
                                </p:cTn>
                              </p:par>
                              <p:par>
                                <p:cTn id="171" presetID="26" presetClass="emph" presetSubtype="0" repeatCount="2000" fill="hold" nodeType="withEffect">
                                  <p:stCondLst>
                                    <p:cond delay="0"/>
                                  </p:stCondLst>
                                  <p:childTnLst>
                                    <p:animEffect transition="out" filter="fade">
                                      <p:cBhvr>
                                        <p:cTn id="172" dur="500" tmFilter="0, 0; .2, .5; .8, .5; 1, 0"/>
                                        <p:tgtEl>
                                          <p:spTgt spid="234"/>
                                        </p:tgtEl>
                                      </p:cBhvr>
                                    </p:animEffect>
                                    <p:animScale>
                                      <p:cBhvr>
                                        <p:cTn id="173" dur="250" autoRev="1" fill="hold"/>
                                        <p:tgtEl>
                                          <p:spTgt spid="234"/>
                                        </p:tgtEl>
                                      </p:cBhvr>
                                      <p:by x="105000" y="105000"/>
                                    </p:animScale>
                                  </p:childTnLst>
                                </p:cTn>
                              </p:par>
                              <p:par>
                                <p:cTn id="174" presetID="26" presetClass="emph" presetSubtype="0" repeatCount="2000" fill="hold" nodeType="withEffect">
                                  <p:stCondLst>
                                    <p:cond delay="0"/>
                                  </p:stCondLst>
                                  <p:childTnLst>
                                    <p:animEffect transition="out" filter="fade">
                                      <p:cBhvr>
                                        <p:cTn id="175" dur="500" tmFilter="0, 0; .2, .5; .8, .5; 1, 0"/>
                                        <p:tgtEl>
                                          <p:spTgt spid="218"/>
                                        </p:tgtEl>
                                      </p:cBhvr>
                                    </p:animEffect>
                                    <p:animScale>
                                      <p:cBhvr>
                                        <p:cTn id="176" dur="250" autoRev="1" fill="hold"/>
                                        <p:tgtEl>
                                          <p:spTgt spid="218"/>
                                        </p:tgtEl>
                                      </p:cBhvr>
                                      <p:by x="105000" y="105000"/>
                                    </p:animScale>
                                  </p:childTnLst>
                                </p:cTn>
                              </p:par>
                              <p:par>
                                <p:cTn id="177" presetID="26" presetClass="emph" presetSubtype="0" repeatCount="2000" fill="hold" grpId="1" nodeType="withEffect">
                                  <p:stCondLst>
                                    <p:cond delay="0"/>
                                  </p:stCondLst>
                                  <p:childTnLst>
                                    <p:animEffect transition="out" filter="fade">
                                      <p:cBhvr>
                                        <p:cTn id="178" dur="500" tmFilter="0, 0; .2, .5; .8, .5; 1, 0"/>
                                        <p:tgtEl>
                                          <p:spTgt spid="265">
                                            <p:txEl>
                                              <p:pRg st="1" end="1"/>
                                            </p:txEl>
                                          </p:spTgt>
                                        </p:tgtEl>
                                      </p:cBhvr>
                                    </p:animEffect>
                                    <p:animScale>
                                      <p:cBhvr>
                                        <p:cTn id="179" dur="250" autoRev="1" fill="hold"/>
                                        <p:tgtEl>
                                          <p:spTgt spid="265">
                                            <p:txEl>
                                              <p:pRg st="1" end="1"/>
                                            </p:txEl>
                                          </p:spTgt>
                                        </p:tgtEl>
                                      </p:cBhvr>
                                      <p:by x="105000" y="105000"/>
                                    </p:animScale>
                                  </p:childTnLst>
                                </p:cTn>
                              </p:par>
                              <p:par>
                                <p:cTn id="180" presetID="26" presetClass="emph" presetSubtype="0" repeatCount="2000" fill="hold" grpId="1" nodeType="withEffect">
                                  <p:stCondLst>
                                    <p:cond delay="0"/>
                                  </p:stCondLst>
                                  <p:childTnLst>
                                    <p:animEffect transition="out" filter="fade">
                                      <p:cBhvr>
                                        <p:cTn id="181" dur="500" tmFilter="0, 0; .2, .5; .8, .5; 1, 0"/>
                                        <p:tgtEl>
                                          <p:spTgt spid="265">
                                            <p:txEl>
                                              <p:pRg st="2" end="2"/>
                                            </p:txEl>
                                          </p:spTgt>
                                        </p:tgtEl>
                                      </p:cBhvr>
                                    </p:animEffect>
                                    <p:animScale>
                                      <p:cBhvr>
                                        <p:cTn id="182" dur="250" autoRev="1" fill="hold"/>
                                        <p:tgtEl>
                                          <p:spTgt spid="265">
                                            <p:txEl>
                                              <p:pRg st="2" end="2"/>
                                            </p:txEl>
                                          </p:spTgt>
                                        </p:tgtEl>
                                      </p:cBhvr>
                                      <p:by x="105000" y="105000"/>
                                    </p:animScale>
                                  </p:childTnLst>
                                </p:cTn>
                              </p:par>
                              <p:par>
                                <p:cTn id="183" presetID="26" presetClass="emph" presetSubtype="0" repeatCount="2000" fill="hold" grpId="1" nodeType="withEffect">
                                  <p:stCondLst>
                                    <p:cond delay="0"/>
                                  </p:stCondLst>
                                  <p:childTnLst>
                                    <p:animEffect transition="out" filter="fade">
                                      <p:cBhvr>
                                        <p:cTn id="184" dur="500" tmFilter="0, 0; .2, .5; .8, .5; 1, 0"/>
                                        <p:tgtEl>
                                          <p:spTgt spid="265">
                                            <p:txEl>
                                              <p:pRg st="3" end="3"/>
                                            </p:txEl>
                                          </p:spTgt>
                                        </p:tgtEl>
                                      </p:cBhvr>
                                    </p:animEffect>
                                    <p:animScale>
                                      <p:cBhvr>
                                        <p:cTn id="185" dur="250" autoRev="1" fill="hold"/>
                                        <p:tgtEl>
                                          <p:spTgt spid="265">
                                            <p:txEl>
                                              <p:pRg st="3" end="3"/>
                                            </p:txEl>
                                          </p:spTgt>
                                        </p:tgtEl>
                                      </p:cBhvr>
                                      <p:by x="105000" y="105000"/>
                                    </p:animScale>
                                  </p:childTnLst>
                                </p:cTn>
                              </p:par>
                              <p:par>
                                <p:cTn id="186" presetID="26" presetClass="emph" presetSubtype="0" repeatCount="2000" fill="hold" grpId="1" nodeType="withEffect">
                                  <p:stCondLst>
                                    <p:cond delay="0"/>
                                  </p:stCondLst>
                                  <p:childTnLst>
                                    <p:animEffect transition="out" filter="fade">
                                      <p:cBhvr>
                                        <p:cTn id="187" dur="500" tmFilter="0, 0; .2, .5; .8, .5; 1, 0"/>
                                        <p:tgtEl>
                                          <p:spTgt spid="265">
                                            <p:txEl>
                                              <p:pRg st="4" end="4"/>
                                            </p:txEl>
                                          </p:spTgt>
                                        </p:tgtEl>
                                      </p:cBhvr>
                                    </p:animEffect>
                                    <p:animScale>
                                      <p:cBhvr>
                                        <p:cTn id="188" dur="250" autoRev="1" fill="hold"/>
                                        <p:tgtEl>
                                          <p:spTgt spid="265">
                                            <p:txEl>
                                              <p:pRg st="4" end="4"/>
                                            </p:txEl>
                                          </p:spTgt>
                                        </p:tgtEl>
                                      </p:cBhvr>
                                      <p:by x="105000" y="105000"/>
                                    </p:animScale>
                                  </p:childTnLst>
                                </p:cTn>
                              </p:par>
                              <p:par>
                                <p:cTn id="189" presetID="26" presetClass="emph" presetSubtype="0" repeatCount="2000" fill="hold" grpId="1" nodeType="withEffect">
                                  <p:stCondLst>
                                    <p:cond delay="0"/>
                                  </p:stCondLst>
                                  <p:childTnLst>
                                    <p:animEffect transition="out" filter="fade">
                                      <p:cBhvr>
                                        <p:cTn id="190" dur="500" tmFilter="0, 0; .2, .5; .8, .5; 1, 0"/>
                                        <p:tgtEl>
                                          <p:spTgt spid="265">
                                            <p:txEl>
                                              <p:pRg st="5" end="5"/>
                                            </p:txEl>
                                          </p:spTgt>
                                        </p:tgtEl>
                                      </p:cBhvr>
                                    </p:animEffect>
                                    <p:animScale>
                                      <p:cBhvr>
                                        <p:cTn id="191" dur="250" autoRev="1" fill="hold"/>
                                        <p:tgtEl>
                                          <p:spTgt spid="265">
                                            <p:txEl>
                                              <p:pRg st="5" end="5"/>
                                            </p:txEl>
                                          </p:spTgt>
                                        </p:tgtEl>
                                      </p:cBhvr>
                                      <p:by x="105000" y="105000"/>
                                    </p:animScale>
                                  </p:childTnLst>
                                </p:cTn>
                              </p:par>
                              <p:par>
                                <p:cTn id="192" presetID="26" presetClass="emph" presetSubtype="0" repeatCount="2000" fill="hold" grpId="1" nodeType="withEffect">
                                  <p:stCondLst>
                                    <p:cond delay="0"/>
                                  </p:stCondLst>
                                  <p:childTnLst>
                                    <p:animEffect transition="out" filter="fade">
                                      <p:cBhvr>
                                        <p:cTn id="193" dur="500" tmFilter="0, 0; .2, .5; .8, .5; 1, 0"/>
                                        <p:tgtEl>
                                          <p:spTgt spid="265">
                                            <p:txEl>
                                              <p:pRg st="6" end="6"/>
                                            </p:txEl>
                                          </p:spTgt>
                                        </p:tgtEl>
                                      </p:cBhvr>
                                    </p:animEffect>
                                    <p:animScale>
                                      <p:cBhvr>
                                        <p:cTn id="194" dur="250" autoRev="1" fill="hold"/>
                                        <p:tgtEl>
                                          <p:spTgt spid="265">
                                            <p:txEl>
                                              <p:pRg st="6" end="6"/>
                                            </p:txEl>
                                          </p:spTgt>
                                        </p:tgtEl>
                                      </p:cBhvr>
                                      <p:by x="105000" y="105000"/>
                                    </p:animScale>
                                  </p:childTnLst>
                                </p:cTn>
                              </p:par>
                              <p:par>
                                <p:cTn id="195" presetID="26" presetClass="emph" presetSubtype="0" repeatCount="2000" fill="hold" grpId="1" nodeType="withEffect">
                                  <p:stCondLst>
                                    <p:cond delay="0"/>
                                  </p:stCondLst>
                                  <p:childTnLst>
                                    <p:animEffect transition="out" filter="fade">
                                      <p:cBhvr>
                                        <p:cTn id="196" dur="500" tmFilter="0, 0; .2, .5; .8, .5; 1, 0"/>
                                        <p:tgtEl>
                                          <p:spTgt spid="265">
                                            <p:txEl>
                                              <p:pRg st="7" end="7"/>
                                            </p:txEl>
                                          </p:spTgt>
                                        </p:tgtEl>
                                      </p:cBhvr>
                                    </p:animEffect>
                                    <p:animScale>
                                      <p:cBhvr>
                                        <p:cTn id="197" dur="250" autoRev="1" fill="hold"/>
                                        <p:tgtEl>
                                          <p:spTgt spid="265">
                                            <p:txEl>
                                              <p:pRg st="7" end="7"/>
                                            </p:txEl>
                                          </p:spTgt>
                                        </p:tgtEl>
                                      </p:cBhvr>
                                      <p:by x="105000" y="105000"/>
                                    </p:animScale>
                                  </p:childTnLst>
                                </p:cTn>
                              </p:par>
                              <p:par>
                                <p:cTn id="198" presetID="26" presetClass="emph" presetSubtype="0" repeatCount="2000" fill="hold" grpId="1" nodeType="withEffect">
                                  <p:stCondLst>
                                    <p:cond delay="0"/>
                                  </p:stCondLst>
                                  <p:childTnLst>
                                    <p:animEffect transition="out" filter="fade">
                                      <p:cBhvr>
                                        <p:cTn id="199" dur="500" tmFilter="0, 0; .2, .5; .8, .5; 1, 0"/>
                                        <p:tgtEl>
                                          <p:spTgt spid="265">
                                            <p:txEl>
                                              <p:pRg st="8" end="8"/>
                                            </p:txEl>
                                          </p:spTgt>
                                        </p:tgtEl>
                                      </p:cBhvr>
                                    </p:animEffect>
                                    <p:animScale>
                                      <p:cBhvr>
                                        <p:cTn id="200" dur="250" autoRev="1" fill="hold"/>
                                        <p:tgtEl>
                                          <p:spTgt spid="265">
                                            <p:txEl>
                                              <p:pRg st="8" end="8"/>
                                            </p:txEl>
                                          </p:spTgt>
                                        </p:tgtEl>
                                      </p:cBhvr>
                                      <p:by x="105000" y="105000"/>
                                    </p:animScale>
                                  </p:childTnLst>
                                </p:cTn>
                              </p:par>
                              <p:par>
                                <p:cTn id="201" presetID="26" presetClass="emph" presetSubtype="0" repeatCount="2000" fill="hold" grpId="1" nodeType="withEffect">
                                  <p:stCondLst>
                                    <p:cond delay="0"/>
                                  </p:stCondLst>
                                  <p:childTnLst>
                                    <p:animEffect transition="out" filter="fade">
                                      <p:cBhvr>
                                        <p:cTn id="202" dur="500" tmFilter="0, 0; .2, .5; .8, .5; 1, 0"/>
                                        <p:tgtEl>
                                          <p:spTgt spid="265">
                                            <p:txEl>
                                              <p:pRg st="9" end="9"/>
                                            </p:txEl>
                                          </p:spTgt>
                                        </p:tgtEl>
                                      </p:cBhvr>
                                    </p:animEffect>
                                    <p:animScale>
                                      <p:cBhvr>
                                        <p:cTn id="203" dur="250" autoRev="1" fill="hold"/>
                                        <p:tgtEl>
                                          <p:spTgt spid="265">
                                            <p:txEl>
                                              <p:pRg st="9" end="9"/>
                                            </p:txEl>
                                          </p:spTgt>
                                        </p:tgtEl>
                                      </p:cBhvr>
                                      <p:by x="105000" y="105000"/>
                                    </p:animScale>
                                  </p:childTnLst>
                                </p:cTn>
                              </p:par>
                              <p:par>
                                <p:cTn id="204" presetID="26" presetClass="emph" presetSubtype="0" repeatCount="2000" fill="hold" grpId="1" nodeType="withEffect">
                                  <p:stCondLst>
                                    <p:cond delay="0"/>
                                  </p:stCondLst>
                                  <p:childTnLst>
                                    <p:animEffect transition="out" filter="fade">
                                      <p:cBhvr>
                                        <p:cTn id="205" dur="500" tmFilter="0, 0; .2, .5; .8, .5; 1, 0"/>
                                        <p:tgtEl>
                                          <p:spTgt spid="265">
                                            <p:txEl>
                                              <p:pRg st="10" end="10"/>
                                            </p:txEl>
                                          </p:spTgt>
                                        </p:tgtEl>
                                      </p:cBhvr>
                                    </p:animEffect>
                                    <p:animScale>
                                      <p:cBhvr>
                                        <p:cTn id="206" dur="250" autoRev="1" fill="hold"/>
                                        <p:tgtEl>
                                          <p:spTgt spid="265">
                                            <p:txEl>
                                              <p:pRg st="10" end="10"/>
                                            </p:txEl>
                                          </p:spTgt>
                                        </p:tgtEl>
                                      </p:cBhvr>
                                      <p:by x="105000" y="105000"/>
                                    </p:animScale>
                                  </p:childTnLst>
                                </p:cTn>
                              </p:par>
                            </p:childTnLst>
                          </p:cTn>
                        </p:par>
                      </p:childTnLst>
                    </p:cTn>
                  </p:par>
                  <p:par>
                    <p:cTn id="207" fill="hold">
                      <p:stCondLst>
                        <p:cond delay="indefinite"/>
                      </p:stCondLst>
                      <p:childTnLst>
                        <p:par>
                          <p:cTn id="208" fill="hold">
                            <p:stCondLst>
                              <p:cond delay="0"/>
                            </p:stCondLst>
                            <p:childTnLst>
                              <p:par>
                                <p:cTn id="209" presetID="26" presetClass="emph" presetSubtype="0" repeatCount="2000" fill="hold" grpId="1" nodeType="clickEffect">
                                  <p:stCondLst>
                                    <p:cond delay="0"/>
                                  </p:stCondLst>
                                  <p:childTnLst>
                                    <p:animEffect transition="out" filter="fade">
                                      <p:cBhvr>
                                        <p:cTn id="210" dur="500" tmFilter="0, 0; .2, .5; .8, .5; 1, 0"/>
                                        <p:tgtEl>
                                          <p:spTgt spid="195"/>
                                        </p:tgtEl>
                                      </p:cBhvr>
                                    </p:animEffect>
                                    <p:animScale>
                                      <p:cBhvr>
                                        <p:cTn id="211" dur="250" autoRev="1" fill="hold"/>
                                        <p:tgtEl>
                                          <p:spTgt spid="195"/>
                                        </p:tgtEl>
                                      </p:cBhvr>
                                      <p:by x="105000" y="105000"/>
                                    </p:animScale>
                                  </p:childTnLst>
                                </p:cTn>
                              </p:par>
                              <p:par>
                                <p:cTn id="212" presetID="26" presetClass="emph" presetSubtype="0" repeatCount="2000" fill="hold" nodeType="withEffect">
                                  <p:stCondLst>
                                    <p:cond delay="0"/>
                                  </p:stCondLst>
                                  <p:childTnLst>
                                    <p:animEffect transition="out" filter="fade">
                                      <p:cBhvr>
                                        <p:cTn id="213" dur="500" tmFilter="0, 0; .2, .5; .8, .5; 1, 0"/>
                                        <p:tgtEl>
                                          <p:spTgt spid="110"/>
                                        </p:tgtEl>
                                      </p:cBhvr>
                                    </p:animEffect>
                                    <p:animScale>
                                      <p:cBhvr>
                                        <p:cTn id="214" dur="250" autoRev="1" fill="hold"/>
                                        <p:tgtEl>
                                          <p:spTgt spid="110"/>
                                        </p:tgtEl>
                                      </p:cBhvr>
                                      <p:by x="105000" y="105000"/>
                                    </p:animScale>
                                  </p:childTnLst>
                                </p:cTn>
                              </p:par>
                              <p:par>
                                <p:cTn id="215" presetID="26" presetClass="emph" presetSubtype="0" repeatCount="2000" fill="hold" grpId="1" nodeType="withEffect">
                                  <p:stCondLst>
                                    <p:cond delay="0"/>
                                  </p:stCondLst>
                                  <p:childTnLst>
                                    <p:animEffect transition="out" filter="fade">
                                      <p:cBhvr>
                                        <p:cTn id="216" dur="500" tmFilter="0, 0; .2, .5; .8, .5; 1, 0"/>
                                        <p:tgtEl>
                                          <p:spTgt spid="106"/>
                                        </p:tgtEl>
                                      </p:cBhvr>
                                    </p:animEffect>
                                    <p:animScale>
                                      <p:cBhvr>
                                        <p:cTn id="217" dur="250" autoRev="1" fill="hold"/>
                                        <p:tgtEl>
                                          <p:spTgt spid="106"/>
                                        </p:tgtEl>
                                      </p:cBhvr>
                                      <p:by x="105000" y="105000"/>
                                    </p:animScale>
                                  </p:childTnLst>
                                </p:cTn>
                              </p:par>
                              <p:par>
                                <p:cTn id="218" presetID="26" presetClass="emph" presetSubtype="0" repeatCount="2000" fill="hold" grpId="1" nodeType="withEffect">
                                  <p:stCondLst>
                                    <p:cond delay="0"/>
                                  </p:stCondLst>
                                  <p:childTnLst>
                                    <p:animEffect transition="out" filter="fade">
                                      <p:cBhvr>
                                        <p:cTn id="219" dur="500" tmFilter="0, 0; .2, .5; .8, .5; 1, 0"/>
                                        <p:tgtEl>
                                          <p:spTgt spid="265">
                                            <p:txEl>
                                              <p:pRg st="11" end="11"/>
                                            </p:txEl>
                                          </p:spTgt>
                                        </p:tgtEl>
                                      </p:cBhvr>
                                    </p:animEffect>
                                    <p:animScale>
                                      <p:cBhvr>
                                        <p:cTn id="220" dur="250" autoRev="1" fill="hold"/>
                                        <p:tgtEl>
                                          <p:spTgt spid="265">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uiExpand="1" build="p"/>
      <p:bldP spid="265" grpId="1" uiExpand="1" build="allAtOnce"/>
      <p:bldP spid="106" grpId="0" animBg="1"/>
      <p:bldP spid="106" grpId="1" animBg="1"/>
      <p:bldP spid="117" grpId="0"/>
      <p:bldP spid="117" grpId="1"/>
      <p:bldP spid="118" grpId="0"/>
      <p:bldP spid="118" grpId="1"/>
      <p:bldP spid="194" grpId="0"/>
      <p:bldP spid="195" grpId="0"/>
      <p:bldP spid="195" grpId="1"/>
      <p:bldP spid="260" grpId="0" animBg="1"/>
      <p:bldP spid="261" grpId="0"/>
      <p:bldP spid="262" grpId="0" animBg="1"/>
      <p:bldP spid="263" grpId="0"/>
      <p:bldP spid="264" grpId="0"/>
      <p:bldP spid="270" grpId="0" animBg="1"/>
      <p:bldP spid="271" grpId="0" animBg="1"/>
      <p:bldP spid="9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729049" cy="1428589"/>
            <a:chOff x="551030" y="-368704"/>
            <a:chExt cx="7729049" cy="1428589"/>
          </a:xfrm>
        </p:grpSpPr>
        <p:grpSp>
          <p:nvGrpSpPr>
            <p:cNvPr id="29" name="组合 28"/>
            <p:cNvGrpSpPr/>
            <p:nvPr/>
          </p:nvGrpSpPr>
          <p:grpSpPr>
            <a:xfrm>
              <a:off x="1201632" y="303925"/>
              <a:ext cx="7078447" cy="675443"/>
              <a:chOff x="1839059" y="967769"/>
              <a:chExt cx="7078447" cy="675443"/>
            </a:xfrm>
          </p:grpSpPr>
          <p:sp>
            <p:nvSpPr>
              <p:cNvPr id="31" name="矩形: 圆角 30"/>
              <p:cNvSpPr/>
              <p:nvPr/>
            </p:nvSpPr>
            <p:spPr>
              <a:xfrm>
                <a:off x="1839059" y="967769"/>
                <a:ext cx="70784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1" y="1027020"/>
                <a:ext cx="613141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常见的</a:t>
                </a: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a:t>
                </a:r>
                <a:r>
                  <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响应状态码和短语</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818219" y="2936079"/>
            <a:ext cx="6314298" cy="2902856"/>
            <a:chOff x="201992" y="2574331"/>
            <a:chExt cx="6314298" cy="2902856"/>
          </a:xfrm>
        </p:grpSpPr>
        <p:sp>
          <p:nvSpPr>
            <p:cNvPr id="106" name="矩形 105"/>
            <p:cNvSpPr/>
            <p:nvPr/>
          </p:nvSpPr>
          <p:spPr>
            <a:xfrm>
              <a:off x="1494893" y="4502974"/>
              <a:ext cx="5017689" cy="9742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107" name="直接连接符 106"/>
            <p:cNvCxnSpPr/>
            <p:nvPr/>
          </p:nvCxnSpPr>
          <p:spPr>
            <a:xfrm>
              <a:off x="1105456" y="2769642"/>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105456" y="4312557"/>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105456" y="5044453"/>
              <a:ext cx="38572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1105456" y="3143651"/>
              <a:ext cx="385729" cy="801130"/>
              <a:chOff x="1661160" y="2864643"/>
              <a:chExt cx="495300" cy="1028701"/>
            </a:xfrm>
          </p:grpSpPr>
          <p:cxnSp>
            <p:nvCxnSpPr>
              <p:cNvPr id="112" name="直接连接符 111"/>
              <p:cNvCxnSpPr/>
              <p:nvPr/>
            </p:nvCxnSpPr>
            <p:spPr>
              <a:xfrm>
                <a:off x="1661160" y="3371850"/>
                <a:ext cx="26924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924050" y="2864643"/>
                <a:ext cx="0" cy="10287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924050" y="287969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924050" y="3876642"/>
                <a:ext cx="232410"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117" name="Text Box 79"/>
            <p:cNvSpPr txBox="1">
              <a:spLocks noChangeArrowheads="1"/>
            </p:cNvSpPr>
            <p:nvPr/>
          </p:nvSpPr>
          <p:spPr bwMode="auto">
            <a:xfrm>
              <a:off x="351466" y="2608313"/>
              <a:ext cx="845974" cy="3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状态行</a:t>
              </a:r>
            </a:p>
          </p:txBody>
        </p:sp>
        <p:sp>
          <p:nvSpPr>
            <p:cNvPr id="118" name="Text Box 79"/>
            <p:cNvSpPr txBox="1">
              <a:spLocks noChangeArrowheads="1"/>
            </p:cNvSpPr>
            <p:nvPr/>
          </p:nvSpPr>
          <p:spPr bwMode="auto">
            <a:xfrm>
              <a:off x="391931" y="33674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94" name="Text Box 79"/>
            <p:cNvSpPr txBox="1">
              <a:spLocks noChangeArrowheads="1"/>
            </p:cNvSpPr>
            <p:nvPr/>
          </p:nvSpPr>
          <p:spPr bwMode="auto">
            <a:xfrm>
              <a:off x="581785" y="41479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95" name="Text Box 79"/>
            <p:cNvSpPr txBox="1">
              <a:spLocks noChangeArrowheads="1"/>
            </p:cNvSpPr>
            <p:nvPr/>
          </p:nvSpPr>
          <p:spPr bwMode="auto">
            <a:xfrm>
              <a:off x="201992" y="48804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96" name="组合 195"/>
            <p:cNvGrpSpPr/>
            <p:nvPr/>
          </p:nvGrpSpPr>
          <p:grpSpPr>
            <a:xfrm>
              <a:off x="1497860" y="2574331"/>
              <a:ext cx="5018430" cy="385729"/>
              <a:chOff x="1789262" y="2879131"/>
              <a:chExt cx="5018430" cy="385729"/>
            </a:xfrm>
          </p:grpSpPr>
          <p:grpSp>
            <p:nvGrpSpPr>
              <p:cNvPr id="197" name="组合 196"/>
              <p:cNvGrpSpPr/>
              <p:nvPr/>
            </p:nvGrpSpPr>
            <p:grpSpPr>
              <a:xfrm>
                <a:off x="1789262" y="2879131"/>
                <a:ext cx="954679" cy="385729"/>
                <a:chOff x="2165032" y="2133600"/>
                <a:chExt cx="1225868" cy="495300"/>
              </a:xfrm>
            </p:grpSpPr>
            <p:sp>
              <p:nvSpPr>
                <p:cNvPr id="216" name="矩形 215"/>
                <p:cNvSpPr/>
                <p:nvPr/>
              </p:nvSpPr>
              <p:spPr>
                <a:xfrm>
                  <a:off x="2165032" y="2133600"/>
                  <a:ext cx="1225868"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Text Box 79"/>
                <p:cNvSpPr txBox="1">
                  <a:spLocks noChangeArrowheads="1"/>
                </p:cNvSpPr>
                <p:nvPr/>
              </p:nvSpPr>
              <p:spPr bwMode="auto">
                <a:xfrm>
                  <a:off x="2303329" y="2191986"/>
                  <a:ext cx="949273"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198" name="组合 197"/>
              <p:cNvGrpSpPr/>
              <p:nvPr/>
            </p:nvGrpSpPr>
            <p:grpSpPr>
              <a:xfrm>
                <a:off x="2738873" y="2879131"/>
                <a:ext cx="399575" cy="385729"/>
                <a:chOff x="3384391" y="2133600"/>
                <a:chExt cx="513080" cy="495300"/>
              </a:xfrm>
            </p:grpSpPr>
            <p:sp>
              <p:nvSpPr>
                <p:cNvPr id="214" name="矩形 213"/>
                <p:cNvSpPr/>
                <p:nvPr/>
              </p:nvSpPr>
              <p:spPr>
                <a:xfrm>
                  <a:off x="33909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5" name="Text Box 79"/>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9" name="组合 198"/>
              <p:cNvGrpSpPr/>
              <p:nvPr/>
            </p:nvGrpSpPr>
            <p:grpSpPr>
              <a:xfrm>
                <a:off x="3129668" y="2879131"/>
                <a:ext cx="1157187" cy="385729"/>
                <a:chOff x="3886198" y="2133600"/>
                <a:chExt cx="1485901" cy="495300"/>
              </a:xfrm>
            </p:grpSpPr>
            <p:sp>
              <p:nvSpPr>
                <p:cNvPr id="212" name="矩形 211"/>
                <p:cNvSpPr/>
                <p:nvPr/>
              </p:nvSpPr>
              <p:spPr>
                <a:xfrm>
                  <a:off x="3890962" y="2133600"/>
                  <a:ext cx="1481137"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3" name="Text Box 79"/>
                <p:cNvSpPr txBox="1">
                  <a:spLocks noChangeArrowheads="1"/>
                </p:cNvSpPr>
                <p:nvPr/>
              </p:nvSpPr>
              <p:spPr bwMode="auto">
                <a:xfrm>
                  <a:off x="3886198" y="2191986"/>
                  <a:ext cx="1472881"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状态编码</a:t>
                  </a:r>
                </a:p>
              </p:txBody>
            </p:sp>
          </p:grpSp>
          <p:grpSp>
            <p:nvGrpSpPr>
              <p:cNvPr id="200" name="组合 199"/>
              <p:cNvGrpSpPr/>
              <p:nvPr/>
            </p:nvGrpSpPr>
            <p:grpSpPr>
              <a:xfrm>
                <a:off x="4281785" y="2879131"/>
                <a:ext cx="399575" cy="385729"/>
                <a:chOff x="5365589" y="2133600"/>
                <a:chExt cx="513080" cy="495300"/>
              </a:xfrm>
            </p:grpSpPr>
            <p:sp>
              <p:nvSpPr>
                <p:cNvPr id="210" name="矩形 209"/>
                <p:cNvSpPr/>
                <p:nvPr/>
              </p:nvSpPr>
              <p:spPr>
                <a:xfrm>
                  <a:off x="537210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1" name="Text Box 79"/>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1" name="组合 200"/>
              <p:cNvGrpSpPr/>
              <p:nvPr/>
            </p:nvGrpSpPr>
            <p:grpSpPr>
              <a:xfrm>
                <a:off x="4676293" y="2879131"/>
                <a:ext cx="1356234" cy="385729"/>
                <a:chOff x="5872161" y="2133600"/>
                <a:chExt cx="1741489" cy="495300"/>
              </a:xfrm>
            </p:grpSpPr>
            <p:sp>
              <p:nvSpPr>
                <p:cNvPr id="208" name="矩形 207"/>
                <p:cNvSpPr/>
                <p:nvPr/>
              </p:nvSpPr>
              <p:spPr>
                <a:xfrm>
                  <a:off x="5872161" y="2133600"/>
                  <a:ext cx="1741489" cy="495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Text Box 79"/>
                <p:cNvSpPr txBox="1">
                  <a:spLocks noChangeArrowheads="1"/>
                </p:cNvSpPr>
                <p:nvPr/>
              </p:nvSpPr>
              <p:spPr bwMode="auto">
                <a:xfrm>
                  <a:off x="6264913" y="2191986"/>
                  <a:ext cx="949274"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短语</a:t>
                  </a:r>
                </a:p>
              </p:txBody>
            </p:sp>
          </p:grpSp>
          <p:grpSp>
            <p:nvGrpSpPr>
              <p:cNvPr id="202" name="组合 201"/>
              <p:cNvGrpSpPr/>
              <p:nvPr/>
            </p:nvGrpSpPr>
            <p:grpSpPr>
              <a:xfrm>
                <a:off x="6032526" y="2879131"/>
                <a:ext cx="389438" cy="385729"/>
                <a:chOff x="7613650" y="2133600"/>
                <a:chExt cx="500062" cy="495300"/>
              </a:xfrm>
            </p:grpSpPr>
            <p:sp>
              <p:nvSpPr>
                <p:cNvPr id="206" name="矩形 205"/>
                <p:cNvSpPr/>
                <p:nvPr/>
              </p:nvSpPr>
              <p:spPr>
                <a:xfrm>
                  <a:off x="76136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7" name="Text Box 79"/>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3" name="组合 202"/>
              <p:cNvGrpSpPr/>
              <p:nvPr/>
            </p:nvGrpSpPr>
            <p:grpSpPr>
              <a:xfrm>
                <a:off x="6418254" y="2879131"/>
                <a:ext cx="389438" cy="385729"/>
                <a:chOff x="8108950" y="2133600"/>
                <a:chExt cx="500062" cy="495300"/>
              </a:xfrm>
            </p:grpSpPr>
            <p:sp>
              <p:nvSpPr>
                <p:cNvPr id="204" name="矩形 203"/>
                <p:cNvSpPr/>
                <p:nvPr/>
              </p:nvSpPr>
              <p:spPr>
                <a:xfrm>
                  <a:off x="8108950" y="21336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Text Box 79"/>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18" name="组合 217"/>
            <p:cNvGrpSpPr/>
            <p:nvPr/>
          </p:nvGrpSpPr>
          <p:grpSpPr>
            <a:xfrm>
              <a:off x="1494893" y="3731518"/>
              <a:ext cx="3846904" cy="385729"/>
              <a:chOff x="1786295" y="4036318"/>
              <a:chExt cx="3846904" cy="385729"/>
            </a:xfrm>
          </p:grpSpPr>
          <p:grpSp>
            <p:nvGrpSpPr>
              <p:cNvPr id="219" name="组合 218"/>
              <p:cNvGrpSpPr/>
              <p:nvPr/>
            </p:nvGrpSpPr>
            <p:grpSpPr>
              <a:xfrm>
                <a:off x="3517852" y="4036318"/>
                <a:ext cx="399575" cy="385729"/>
                <a:chOff x="4384651" y="3619500"/>
                <a:chExt cx="513080" cy="495300"/>
              </a:xfrm>
            </p:grpSpPr>
            <p:sp>
              <p:nvSpPr>
                <p:cNvPr id="232" name="矩形 231"/>
                <p:cNvSpPr/>
                <p:nvPr/>
              </p:nvSpPr>
              <p:spPr>
                <a:xfrm>
                  <a:off x="4387850"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3" name="Text Box 79"/>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0" name="组合 219"/>
              <p:cNvGrpSpPr/>
              <p:nvPr/>
            </p:nvGrpSpPr>
            <p:grpSpPr>
              <a:xfrm>
                <a:off x="4853952" y="4036318"/>
                <a:ext cx="399575" cy="385729"/>
                <a:chOff x="6100286" y="3619500"/>
                <a:chExt cx="513080" cy="495300"/>
              </a:xfrm>
            </p:grpSpPr>
            <p:sp>
              <p:nvSpPr>
                <p:cNvPr id="230" name="矩形 229"/>
                <p:cNvSpPr/>
                <p:nvPr/>
              </p:nvSpPr>
              <p:spPr>
                <a:xfrm>
                  <a:off x="6129338" y="3619500"/>
                  <a:ext cx="466724"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1" name="Text Box 79"/>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1" name="组合 220"/>
              <p:cNvGrpSpPr/>
              <p:nvPr/>
            </p:nvGrpSpPr>
            <p:grpSpPr>
              <a:xfrm>
                <a:off x="5243761" y="4036318"/>
                <a:ext cx="389438" cy="385729"/>
                <a:chOff x="6600826" y="3619500"/>
                <a:chExt cx="500062" cy="495300"/>
              </a:xfrm>
            </p:grpSpPr>
            <p:sp>
              <p:nvSpPr>
                <p:cNvPr id="228" name="矩形 227"/>
                <p:cNvSpPr/>
                <p:nvPr/>
              </p:nvSpPr>
              <p:spPr>
                <a:xfrm>
                  <a:off x="6600826" y="36195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9" name="Text Box 79"/>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2" name="组合 221"/>
              <p:cNvGrpSpPr/>
              <p:nvPr/>
            </p:nvGrpSpPr>
            <p:grpSpPr>
              <a:xfrm>
                <a:off x="3916457" y="4036318"/>
                <a:ext cx="960119" cy="385729"/>
                <a:chOff x="4896484" y="3619500"/>
                <a:chExt cx="1232854" cy="495300"/>
              </a:xfrm>
            </p:grpSpPr>
            <p:sp>
              <p:nvSpPr>
                <p:cNvPr id="226" name="矩形 225"/>
                <p:cNvSpPr/>
                <p:nvPr/>
              </p:nvSpPr>
              <p:spPr>
                <a:xfrm>
                  <a:off x="4896484" y="36195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7" name="Text Box 79"/>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23" name="组合 222"/>
              <p:cNvGrpSpPr/>
              <p:nvPr/>
            </p:nvGrpSpPr>
            <p:grpSpPr>
              <a:xfrm>
                <a:off x="1786295" y="4036318"/>
                <a:ext cx="1734049" cy="385729"/>
                <a:chOff x="2161222" y="3619500"/>
                <a:chExt cx="2226628" cy="495300"/>
              </a:xfrm>
            </p:grpSpPr>
            <p:sp>
              <p:nvSpPr>
                <p:cNvPr id="224" name="矩形 223"/>
                <p:cNvSpPr/>
                <p:nvPr/>
              </p:nvSpPr>
              <p:spPr>
                <a:xfrm>
                  <a:off x="2161222" y="36195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5" name="Text Box 79"/>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234" name="组合 233"/>
            <p:cNvGrpSpPr/>
            <p:nvPr/>
          </p:nvGrpSpPr>
          <p:grpSpPr>
            <a:xfrm>
              <a:off x="1494893" y="3278852"/>
              <a:ext cx="3846903" cy="485516"/>
              <a:chOff x="2161222" y="3038249"/>
              <a:chExt cx="4939666" cy="623433"/>
            </a:xfrm>
          </p:grpSpPr>
          <p:sp>
            <p:nvSpPr>
              <p:cNvPr id="235" name="矩形 234"/>
              <p:cNvSpPr/>
              <p:nvPr/>
            </p:nvSpPr>
            <p:spPr>
              <a:xfrm>
                <a:off x="2161222" y="3124200"/>
                <a:ext cx="4939666"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6" name="Text Box 79"/>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7" name="组合 236"/>
            <p:cNvGrpSpPr/>
            <p:nvPr/>
          </p:nvGrpSpPr>
          <p:grpSpPr>
            <a:xfrm>
              <a:off x="1487511" y="4117246"/>
              <a:ext cx="773153" cy="385729"/>
              <a:chOff x="1778913" y="4422046"/>
              <a:chExt cx="773153" cy="385729"/>
            </a:xfrm>
          </p:grpSpPr>
          <p:grpSp>
            <p:nvGrpSpPr>
              <p:cNvPr id="238" name="组合 237"/>
              <p:cNvGrpSpPr/>
              <p:nvPr/>
            </p:nvGrpSpPr>
            <p:grpSpPr>
              <a:xfrm>
                <a:off x="1778913" y="4422046"/>
                <a:ext cx="399575" cy="385729"/>
                <a:chOff x="2151743" y="4114800"/>
                <a:chExt cx="513080" cy="495300"/>
              </a:xfrm>
            </p:grpSpPr>
            <p:sp>
              <p:nvSpPr>
                <p:cNvPr id="242" name="矩形 241"/>
                <p:cNvSpPr/>
                <p:nvPr/>
              </p:nvSpPr>
              <p:spPr>
                <a:xfrm>
                  <a:off x="2161222" y="41148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3" name="Text Box 79"/>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9" name="组合 238"/>
              <p:cNvGrpSpPr/>
              <p:nvPr/>
            </p:nvGrpSpPr>
            <p:grpSpPr>
              <a:xfrm>
                <a:off x="2162628" y="4422046"/>
                <a:ext cx="389438" cy="385729"/>
                <a:chOff x="2644458" y="4114800"/>
                <a:chExt cx="500062" cy="495300"/>
              </a:xfrm>
            </p:grpSpPr>
            <p:sp>
              <p:nvSpPr>
                <p:cNvPr id="240" name="矩形 239"/>
                <p:cNvSpPr/>
                <p:nvPr/>
              </p:nvSpPr>
              <p:spPr>
                <a:xfrm>
                  <a:off x="2644458" y="41148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1" name="Text Box 79"/>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44" name="组合 243"/>
            <p:cNvGrpSpPr/>
            <p:nvPr/>
          </p:nvGrpSpPr>
          <p:grpSpPr>
            <a:xfrm>
              <a:off x="1494893" y="2960060"/>
              <a:ext cx="3846904" cy="385729"/>
              <a:chOff x="1786295" y="3264860"/>
              <a:chExt cx="3846904" cy="385729"/>
            </a:xfrm>
          </p:grpSpPr>
          <p:grpSp>
            <p:nvGrpSpPr>
              <p:cNvPr id="245" name="组合 244"/>
              <p:cNvGrpSpPr/>
              <p:nvPr/>
            </p:nvGrpSpPr>
            <p:grpSpPr>
              <a:xfrm>
                <a:off x="3517852" y="3264860"/>
                <a:ext cx="399575" cy="385729"/>
                <a:chOff x="4384651" y="2628900"/>
                <a:chExt cx="513080" cy="495300"/>
              </a:xfrm>
            </p:grpSpPr>
            <p:sp>
              <p:nvSpPr>
                <p:cNvPr id="258" name="矩形 257"/>
                <p:cNvSpPr/>
                <p:nvPr/>
              </p:nvSpPr>
              <p:spPr>
                <a:xfrm>
                  <a:off x="4387850"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9" name="Text Box 79"/>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6" name="组合 245"/>
              <p:cNvGrpSpPr/>
              <p:nvPr/>
            </p:nvGrpSpPr>
            <p:grpSpPr>
              <a:xfrm>
                <a:off x="5243761" y="3264860"/>
                <a:ext cx="389438" cy="385729"/>
                <a:chOff x="6600826" y="2628900"/>
                <a:chExt cx="500062" cy="495300"/>
              </a:xfrm>
            </p:grpSpPr>
            <p:sp>
              <p:nvSpPr>
                <p:cNvPr id="256" name="矩形 255"/>
                <p:cNvSpPr/>
                <p:nvPr/>
              </p:nvSpPr>
              <p:spPr>
                <a:xfrm>
                  <a:off x="6600826" y="2628900"/>
                  <a:ext cx="50006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7" name="Text Box 79"/>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7" name="组合 246"/>
              <p:cNvGrpSpPr/>
              <p:nvPr/>
            </p:nvGrpSpPr>
            <p:grpSpPr>
              <a:xfrm>
                <a:off x="3916457" y="3264860"/>
                <a:ext cx="960119" cy="385729"/>
                <a:chOff x="4896484" y="2628900"/>
                <a:chExt cx="1232854" cy="495300"/>
              </a:xfrm>
            </p:grpSpPr>
            <p:sp>
              <p:nvSpPr>
                <p:cNvPr id="254" name="矩形 253"/>
                <p:cNvSpPr/>
                <p:nvPr/>
              </p:nvSpPr>
              <p:spPr>
                <a:xfrm>
                  <a:off x="4896484" y="2628900"/>
                  <a:ext cx="1232854"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5" name="Text Box 79"/>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48" name="组合 247"/>
              <p:cNvGrpSpPr/>
              <p:nvPr/>
            </p:nvGrpSpPr>
            <p:grpSpPr>
              <a:xfrm>
                <a:off x="1786295" y="3264860"/>
                <a:ext cx="1734049" cy="385729"/>
                <a:chOff x="2161222" y="2628900"/>
                <a:chExt cx="2226628" cy="495300"/>
              </a:xfrm>
            </p:grpSpPr>
            <p:sp>
              <p:nvSpPr>
                <p:cNvPr id="252" name="矩形 251"/>
                <p:cNvSpPr/>
                <p:nvPr/>
              </p:nvSpPr>
              <p:spPr>
                <a:xfrm>
                  <a:off x="2161222" y="2628900"/>
                  <a:ext cx="2226628" cy="4953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3" name="Text Box 79"/>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249" name="组合 248"/>
              <p:cNvGrpSpPr/>
              <p:nvPr/>
            </p:nvGrpSpPr>
            <p:grpSpPr>
              <a:xfrm>
                <a:off x="4853952" y="3264860"/>
                <a:ext cx="399575" cy="385729"/>
                <a:chOff x="6100286" y="2628900"/>
                <a:chExt cx="513080" cy="495300"/>
              </a:xfrm>
            </p:grpSpPr>
            <p:sp>
              <p:nvSpPr>
                <p:cNvPr id="250" name="矩形 249"/>
                <p:cNvSpPr/>
                <p:nvPr/>
              </p:nvSpPr>
              <p:spPr>
                <a:xfrm>
                  <a:off x="6117590" y="2628900"/>
                  <a:ext cx="478472" cy="495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1" name="Text Box 79"/>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sp>
        <p:nvSpPr>
          <p:cNvPr id="95" name="Rectangle 11"/>
          <p:cNvSpPr>
            <a:spLocks noChangeArrowheads="1"/>
          </p:cNvSpPr>
          <p:nvPr/>
        </p:nvSpPr>
        <p:spPr bwMode="auto">
          <a:xfrm>
            <a:off x="903604" y="1696382"/>
            <a:ext cx="1536743"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200 OK</a:t>
            </a:r>
          </a:p>
        </p:txBody>
      </p:sp>
      <p:sp>
        <p:nvSpPr>
          <p:cNvPr id="96" name="Text Box 16"/>
          <p:cNvSpPr txBox="1">
            <a:spLocks noChangeArrowheads="1"/>
          </p:cNvSpPr>
          <p:nvPr/>
        </p:nvSpPr>
        <p:spPr bwMode="auto">
          <a:xfrm>
            <a:off x="2695213" y="1710687"/>
            <a:ext cx="4809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请求成功</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被请求的对象在报文中</a:t>
            </a:r>
          </a:p>
        </p:txBody>
      </p:sp>
      <p:sp>
        <p:nvSpPr>
          <p:cNvPr id="98" name="Rectangle 11"/>
          <p:cNvSpPr>
            <a:spLocks noChangeArrowheads="1"/>
          </p:cNvSpPr>
          <p:nvPr/>
        </p:nvSpPr>
        <p:spPr bwMode="auto">
          <a:xfrm>
            <a:off x="903604" y="2583312"/>
            <a:ext cx="3553604"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301 Moved Permanently</a:t>
            </a:r>
          </a:p>
        </p:txBody>
      </p:sp>
      <p:sp>
        <p:nvSpPr>
          <p:cNvPr id="99" name="Text Box 16"/>
          <p:cNvSpPr txBox="1">
            <a:spLocks noChangeArrowheads="1"/>
          </p:cNvSpPr>
          <p:nvPr/>
        </p:nvSpPr>
        <p:spPr bwMode="auto">
          <a:xfrm>
            <a:off x="4456271" y="2499533"/>
            <a:ext cx="7395533"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被请求的对象被移动过</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新的位置在报文中有说明 </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(Location:)</a:t>
            </a:r>
          </a:p>
        </p:txBody>
      </p:sp>
      <p:sp>
        <p:nvSpPr>
          <p:cNvPr id="100" name="Rectangle 11"/>
          <p:cNvSpPr>
            <a:spLocks noChangeArrowheads="1"/>
          </p:cNvSpPr>
          <p:nvPr/>
        </p:nvSpPr>
        <p:spPr bwMode="auto">
          <a:xfrm>
            <a:off x="888865" y="3794430"/>
            <a:ext cx="2797466"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400 Bad Request</a:t>
            </a:r>
          </a:p>
        </p:txBody>
      </p:sp>
      <p:sp>
        <p:nvSpPr>
          <p:cNvPr id="101" name="Text Box 16"/>
          <p:cNvSpPr txBox="1">
            <a:spLocks noChangeArrowheads="1"/>
          </p:cNvSpPr>
          <p:nvPr/>
        </p:nvSpPr>
        <p:spPr bwMode="auto">
          <a:xfrm>
            <a:off x="3805624" y="3666820"/>
            <a:ext cx="3718974"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服务器不懂请求报文</a:t>
            </a:r>
          </a:p>
        </p:txBody>
      </p:sp>
      <p:sp>
        <p:nvSpPr>
          <p:cNvPr id="102" name="Rectangle 11"/>
          <p:cNvSpPr>
            <a:spLocks noChangeArrowheads="1"/>
          </p:cNvSpPr>
          <p:nvPr/>
        </p:nvSpPr>
        <p:spPr bwMode="auto">
          <a:xfrm>
            <a:off x="890681" y="4457251"/>
            <a:ext cx="2797466" cy="4762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404 Not Found</a:t>
            </a:r>
          </a:p>
        </p:txBody>
      </p:sp>
      <p:sp>
        <p:nvSpPr>
          <p:cNvPr id="103" name="Text Box 16"/>
          <p:cNvSpPr txBox="1">
            <a:spLocks noChangeArrowheads="1"/>
          </p:cNvSpPr>
          <p:nvPr/>
        </p:nvSpPr>
        <p:spPr bwMode="auto">
          <a:xfrm>
            <a:off x="3805624" y="4306529"/>
            <a:ext cx="42802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服务器上找不到请求的对象</a:t>
            </a:r>
          </a:p>
        </p:txBody>
      </p:sp>
      <p:sp>
        <p:nvSpPr>
          <p:cNvPr id="104" name="Rectangle 11"/>
          <p:cNvSpPr>
            <a:spLocks noChangeArrowheads="1"/>
          </p:cNvSpPr>
          <p:nvPr/>
        </p:nvSpPr>
        <p:spPr bwMode="auto">
          <a:xfrm>
            <a:off x="854512" y="5069959"/>
            <a:ext cx="3045046" cy="84252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505 HTTP Version </a:t>
            </a:r>
          </a:p>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Not Supported</a:t>
            </a:r>
          </a:p>
        </p:txBody>
      </p:sp>
      <p:sp>
        <p:nvSpPr>
          <p:cNvPr id="105" name="Text Box 16"/>
          <p:cNvSpPr txBox="1">
            <a:spLocks noChangeArrowheads="1"/>
          </p:cNvSpPr>
          <p:nvPr/>
        </p:nvSpPr>
        <p:spPr bwMode="auto">
          <a:xfrm>
            <a:off x="3933151" y="5152026"/>
            <a:ext cx="6986221"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chemeClr val="accent2"/>
              </a:buClr>
              <a:buSzPct val="85000"/>
              <a:buFont typeface="ZapfDingbats" pitchFamily="82" charset="2"/>
              <a:buNone/>
            </a:pP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服务器不支持请求报文使用的</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HTTP</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协议版本</a:t>
            </a:r>
          </a:p>
        </p:txBody>
      </p:sp>
      <p:sp>
        <p:nvSpPr>
          <p:cNvPr id="2" name="灯片编号占位符 1">
            <a:extLst>
              <a:ext uri="{FF2B5EF4-FFF2-40B4-BE49-F238E27FC236}">
                <a16:creationId xmlns:a16="http://schemas.microsoft.com/office/drawing/2014/main" id="{71ECE80A-E3DB-4443-AD96-4EAC95802399}"/>
              </a:ext>
            </a:extLst>
          </p:cNvPr>
          <p:cNvSpPr>
            <a:spLocks noGrp="1"/>
          </p:cNvSpPr>
          <p:nvPr>
            <p:ph type="sldNum" sz="quarter" idx="12"/>
          </p:nvPr>
        </p:nvSpPr>
        <p:spPr/>
        <p:txBody>
          <a:bodyPr/>
          <a:lstStyle/>
          <a:p>
            <a:fld id="{91F2D4EF-46D4-4764-B373-FC59CD1D281E}" type="slidenum">
              <a:rPr lang="zh-CN" altLang="en-US" smtClean="0"/>
              <a:t>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randombar(horizontal)">
                                      <p:cBhvr>
                                        <p:cTn id="11" dur="500"/>
                                        <p:tgtEl>
                                          <p:spTgt spid="9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6">
                                            <p:txEl>
                                              <p:pRg st="0" end="0"/>
                                            </p:txEl>
                                          </p:spTgt>
                                        </p:tgtEl>
                                        <p:attrNameLst>
                                          <p:attrName>style.visibility</p:attrName>
                                        </p:attrNameLst>
                                      </p:cBhvr>
                                      <p:to>
                                        <p:strVal val="visible"/>
                                      </p:to>
                                    </p:set>
                                    <p:animEffect transition="in" filter="wipe(left)">
                                      <p:cBhvr>
                                        <p:cTn id="15" dur="500"/>
                                        <p:tgtEl>
                                          <p:spTgt spid="96">
                                            <p:txEl>
                                              <p:pRg st="0" end="0"/>
                                            </p:txEl>
                                          </p:spTgt>
                                        </p:tgtEl>
                                      </p:cBhvr>
                                    </p:animEffect>
                                  </p:childTnLst>
                                </p:cTn>
                              </p:par>
                              <p:par>
                                <p:cTn id="16" presetID="26" presetClass="emph" presetSubtype="0" repeatCount="2000" fill="hold" grpId="1" nodeType="withEffect">
                                  <p:stCondLst>
                                    <p:cond delay="0"/>
                                  </p:stCondLst>
                                  <p:childTnLst>
                                    <p:animEffect transition="out" filter="fade">
                                      <p:cBhvr>
                                        <p:cTn id="17" dur="500" tmFilter="0, 0; .2, .5; .8, .5; 1, 0"/>
                                        <p:tgtEl>
                                          <p:spTgt spid="96">
                                            <p:txEl>
                                              <p:pRg st="0" end="0"/>
                                            </p:txEl>
                                          </p:spTgt>
                                        </p:tgtEl>
                                      </p:cBhvr>
                                    </p:animEffect>
                                    <p:animScale>
                                      <p:cBhvr>
                                        <p:cTn id="18" dur="250" autoRev="1" fill="hold"/>
                                        <p:tgtEl>
                                          <p:spTgt spid="96">
                                            <p:txEl>
                                              <p:pRg st="0" end="0"/>
                                            </p:txEl>
                                          </p:spTgt>
                                        </p:tgtEl>
                                      </p:cBhvr>
                                      <p:by x="105000" y="105000"/>
                                    </p:animScale>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randombar(horizontal)">
                                      <p:cBhvr>
                                        <p:cTn id="31" dur="500"/>
                                        <p:tgtEl>
                                          <p:spTgt spid="98"/>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99">
                                            <p:txEl>
                                              <p:pRg st="0" end="0"/>
                                            </p:txEl>
                                          </p:spTgt>
                                        </p:tgtEl>
                                        <p:attrNameLst>
                                          <p:attrName>style.visibility</p:attrName>
                                        </p:attrNameLst>
                                      </p:cBhvr>
                                      <p:to>
                                        <p:strVal val="visible"/>
                                      </p:to>
                                    </p:set>
                                    <p:animEffect transition="in" filter="wipe(left)">
                                      <p:cBhvr>
                                        <p:cTn id="35" dur="500"/>
                                        <p:tgtEl>
                                          <p:spTgt spid="99">
                                            <p:txEl>
                                              <p:pRg st="0" end="0"/>
                                            </p:txEl>
                                          </p:spTgt>
                                        </p:tgtEl>
                                      </p:cBhvr>
                                    </p:animEffect>
                                  </p:childTnLst>
                                </p:cTn>
                              </p:par>
                              <p:par>
                                <p:cTn id="36" presetID="26" presetClass="emph" presetSubtype="0" repeatCount="2000" fill="hold" grpId="1" nodeType="withEffect">
                                  <p:stCondLst>
                                    <p:cond delay="0"/>
                                  </p:stCondLst>
                                  <p:childTnLst>
                                    <p:animEffect transition="out" filter="fade">
                                      <p:cBhvr>
                                        <p:cTn id="37" dur="500" tmFilter="0, 0; .2, .5; .8, .5; 1, 0"/>
                                        <p:tgtEl>
                                          <p:spTgt spid="99">
                                            <p:txEl>
                                              <p:pRg st="0" end="0"/>
                                            </p:txEl>
                                          </p:spTgt>
                                        </p:tgtEl>
                                      </p:cBhvr>
                                    </p:animEffect>
                                    <p:animScale>
                                      <p:cBhvr>
                                        <p:cTn id="38" dur="250" autoRev="1" fill="hold"/>
                                        <p:tgtEl>
                                          <p:spTgt spid="99">
                                            <p:txEl>
                                              <p:pRg st="0" end="0"/>
                                            </p:txEl>
                                          </p:spTgt>
                                        </p:tgtEl>
                                      </p:cBhvr>
                                      <p:by x="105000" y="105000"/>
                                    </p:animScale>
                                  </p:childTnLst>
                                </p:cTn>
                              </p:par>
                            </p:childTnLst>
                          </p:cTn>
                        </p:par>
                        <p:par>
                          <p:cTn id="39" fill="hold">
                            <p:stCondLst>
                              <p:cond delay="1500"/>
                            </p:stCondLst>
                            <p:childTnLst>
                              <p:par>
                                <p:cTn id="40" presetID="14" presetClass="entr" presetSubtype="10" fill="hold" grpId="0" nodeType="after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randombar(horizontal)">
                                      <p:cBhvr>
                                        <p:cTn id="42" dur="500"/>
                                        <p:tgtEl>
                                          <p:spTgt spid="100"/>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101">
                                            <p:txEl>
                                              <p:pRg st="0" end="0"/>
                                            </p:txEl>
                                          </p:spTgt>
                                        </p:tgtEl>
                                        <p:attrNameLst>
                                          <p:attrName>style.visibility</p:attrName>
                                        </p:attrNameLst>
                                      </p:cBhvr>
                                      <p:to>
                                        <p:strVal val="visible"/>
                                      </p:to>
                                    </p:set>
                                    <p:animEffect transition="in" filter="wipe(left)">
                                      <p:cBhvr>
                                        <p:cTn id="46" dur="500"/>
                                        <p:tgtEl>
                                          <p:spTgt spid="101">
                                            <p:txEl>
                                              <p:pRg st="0" end="0"/>
                                            </p:txEl>
                                          </p:spTgt>
                                        </p:tgtEl>
                                      </p:cBhvr>
                                    </p:animEffect>
                                  </p:childTnLst>
                                </p:cTn>
                              </p:par>
                              <p:par>
                                <p:cTn id="47" presetID="26" presetClass="emph" presetSubtype="0" repeatCount="2000" fill="hold" grpId="1" nodeType="withEffect">
                                  <p:stCondLst>
                                    <p:cond delay="0"/>
                                  </p:stCondLst>
                                  <p:childTnLst>
                                    <p:animEffect transition="out" filter="fade">
                                      <p:cBhvr>
                                        <p:cTn id="48" dur="500" tmFilter="0, 0; .2, .5; .8, .5; 1, 0"/>
                                        <p:tgtEl>
                                          <p:spTgt spid="101">
                                            <p:txEl>
                                              <p:pRg st="0" end="0"/>
                                            </p:txEl>
                                          </p:spTgt>
                                        </p:tgtEl>
                                      </p:cBhvr>
                                    </p:animEffect>
                                    <p:animScale>
                                      <p:cBhvr>
                                        <p:cTn id="49" dur="250" autoRev="1" fill="hold"/>
                                        <p:tgtEl>
                                          <p:spTgt spid="101">
                                            <p:txEl>
                                              <p:pRg st="0" end="0"/>
                                            </p:txEl>
                                          </p:spTgt>
                                        </p:tgtEl>
                                      </p:cBhvr>
                                      <p:by x="105000" y="105000"/>
                                    </p:animScale>
                                  </p:childTnLst>
                                </p:cTn>
                              </p:par>
                            </p:childTnLst>
                          </p:cTn>
                        </p:par>
                        <p:par>
                          <p:cTn id="50" fill="hold">
                            <p:stCondLst>
                              <p:cond delay="2500"/>
                            </p:stCondLst>
                            <p:childTnLst>
                              <p:par>
                                <p:cTn id="51" presetID="14" presetClass="entr" presetSubtype="10" fill="hold" grpId="0" nodeType="after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randombar(horizontal)">
                                      <p:cBhvr>
                                        <p:cTn id="53" dur="500"/>
                                        <p:tgtEl>
                                          <p:spTgt spid="102"/>
                                        </p:tgtEl>
                                      </p:cBhvr>
                                    </p:animEffect>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103">
                                            <p:txEl>
                                              <p:pRg st="0" end="0"/>
                                            </p:txEl>
                                          </p:spTgt>
                                        </p:tgtEl>
                                        <p:attrNameLst>
                                          <p:attrName>style.visibility</p:attrName>
                                        </p:attrNameLst>
                                      </p:cBhvr>
                                      <p:to>
                                        <p:strVal val="visible"/>
                                      </p:to>
                                    </p:set>
                                    <p:animEffect transition="in" filter="wipe(left)">
                                      <p:cBhvr>
                                        <p:cTn id="57" dur="500"/>
                                        <p:tgtEl>
                                          <p:spTgt spid="103">
                                            <p:txEl>
                                              <p:pRg st="0" end="0"/>
                                            </p:txEl>
                                          </p:spTgt>
                                        </p:tgtEl>
                                      </p:cBhvr>
                                    </p:animEffect>
                                  </p:childTnLst>
                                </p:cTn>
                              </p:par>
                              <p:par>
                                <p:cTn id="58" presetID="26" presetClass="emph" presetSubtype="0" repeatCount="2000" fill="hold" grpId="1" nodeType="withEffect">
                                  <p:stCondLst>
                                    <p:cond delay="0"/>
                                  </p:stCondLst>
                                  <p:childTnLst>
                                    <p:animEffect transition="out" filter="fade">
                                      <p:cBhvr>
                                        <p:cTn id="59" dur="500" tmFilter="0, 0; .2, .5; .8, .5; 1, 0"/>
                                        <p:tgtEl>
                                          <p:spTgt spid="103">
                                            <p:txEl>
                                              <p:pRg st="0" end="0"/>
                                            </p:txEl>
                                          </p:spTgt>
                                        </p:tgtEl>
                                      </p:cBhvr>
                                    </p:animEffect>
                                    <p:animScale>
                                      <p:cBhvr>
                                        <p:cTn id="60" dur="250" autoRev="1" fill="hold"/>
                                        <p:tgtEl>
                                          <p:spTgt spid="103">
                                            <p:txEl>
                                              <p:pRg st="0" end="0"/>
                                            </p:txEl>
                                          </p:spTgt>
                                        </p:tgtEl>
                                      </p:cBhvr>
                                      <p:by x="105000" y="105000"/>
                                    </p:animScale>
                                  </p:childTnLst>
                                </p:cTn>
                              </p:par>
                            </p:childTnLst>
                          </p:cTn>
                        </p:par>
                        <p:par>
                          <p:cTn id="61" fill="hold">
                            <p:stCondLst>
                              <p:cond delay="3500"/>
                            </p:stCondLst>
                            <p:childTnLst>
                              <p:par>
                                <p:cTn id="62" presetID="14" presetClass="entr" presetSubtype="10" fill="hold" grpId="0" nodeType="after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randombar(horizontal)">
                                      <p:cBhvr>
                                        <p:cTn id="64" dur="500"/>
                                        <p:tgtEl>
                                          <p:spTgt spid="104"/>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105">
                                            <p:txEl>
                                              <p:pRg st="0" end="0"/>
                                            </p:txEl>
                                          </p:spTgt>
                                        </p:tgtEl>
                                        <p:attrNameLst>
                                          <p:attrName>style.visibility</p:attrName>
                                        </p:attrNameLst>
                                      </p:cBhvr>
                                      <p:to>
                                        <p:strVal val="visible"/>
                                      </p:to>
                                    </p:set>
                                    <p:animEffect transition="in" filter="wipe(left)">
                                      <p:cBhvr>
                                        <p:cTn id="68" dur="500"/>
                                        <p:tgtEl>
                                          <p:spTgt spid="105">
                                            <p:txEl>
                                              <p:pRg st="0" end="0"/>
                                            </p:txEl>
                                          </p:spTgt>
                                        </p:tgtEl>
                                      </p:cBhvr>
                                    </p:animEffect>
                                  </p:childTnLst>
                                </p:cTn>
                              </p:par>
                              <p:par>
                                <p:cTn id="69" presetID="26" presetClass="emph" presetSubtype="0" repeatCount="2000" fill="hold" grpId="1" nodeType="withEffect">
                                  <p:stCondLst>
                                    <p:cond delay="0"/>
                                  </p:stCondLst>
                                  <p:childTnLst>
                                    <p:animEffect transition="out" filter="fade">
                                      <p:cBhvr>
                                        <p:cTn id="70" dur="500" tmFilter="0, 0; .2, .5; .8, .5; 1, 0"/>
                                        <p:tgtEl>
                                          <p:spTgt spid="105">
                                            <p:txEl>
                                              <p:pRg st="0" end="0"/>
                                            </p:txEl>
                                          </p:spTgt>
                                        </p:tgtEl>
                                      </p:cBhvr>
                                    </p:animEffect>
                                    <p:animScale>
                                      <p:cBhvr>
                                        <p:cTn id="71" dur="250" autoRev="1" fill="hold"/>
                                        <p:tgtEl>
                                          <p:spTgt spid="10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uiExpand="1" build="p"/>
      <p:bldP spid="96" grpId="1" uiExpand="1" build="allAtOnce"/>
      <p:bldP spid="98" grpId="0" animBg="1"/>
      <p:bldP spid="99" grpId="0" uiExpand="1" build="p"/>
      <p:bldP spid="99" grpId="1" uiExpand="1" build="allAtOnce"/>
      <p:bldP spid="100" grpId="0" animBg="1"/>
      <p:bldP spid="101" grpId="0" uiExpand="1" build="p"/>
      <p:bldP spid="101" grpId="1" uiExpand="1" build="allAtOnce"/>
      <p:bldP spid="102" grpId="0" animBg="1"/>
      <p:bldP spid="103" grpId="0" uiExpand="1" build="p"/>
      <p:bldP spid="103" grpId="1" uiExpand="1" build="allAtOnce"/>
      <p:bldP spid="104" grpId="0" animBg="1"/>
      <p:bldP spid="105" grpId="0" uiExpand="1" build="p"/>
      <p:bldP spid="105" grpId="1" uiExpand="1"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963539" cy="1428589"/>
            <a:chOff x="551030" y="-368704"/>
            <a:chExt cx="7808170" cy="1428589"/>
          </a:xfrm>
        </p:grpSpPr>
        <p:grpSp>
          <p:nvGrpSpPr>
            <p:cNvPr id="29" name="组合 28"/>
            <p:cNvGrpSpPr/>
            <p:nvPr/>
          </p:nvGrpSpPr>
          <p:grpSpPr>
            <a:xfrm>
              <a:off x="1201632" y="303925"/>
              <a:ext cx="7157568" cy="675443"/>
              <a:chOff x="1839059" y="967769"/>
              <a:chExt cx="7157568" cy="675443"/>
            </a:xfrm>
          </p:grpSpPr>
          <p:sp>
            <p:nvSpPr>
              <p:cNvPr id="31" name="矩形: 圆角 30"/>
              <p:cNvSpPr/>
              <p:nvPr/>
            </p:nvSpPr>
            <p:spPr>
              <a:xfrm>
                <a:off x="1839059" y="967769"/>
                <a:ext cx="70784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16497" y="1074657"/>
                <a:ext cx="6280130"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了解</a:t>
                </a:r>
                <a:r>
                  <a:rPr lang="en-US" altLang="zh-C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a:t>
                </a: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报文格式最好的方法就是自行测试</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7" name="Rectangle 4"/>
          <p:cNvSpPr>
            <a:spLocks noChangeArrowheads="1"/>
          </p:cNvSpPr>
          <p:nvPr/>
        </p:nvSpPr>
        <p:spPr bwMode="auto">
          <a:xfrm>
            <a:off x="1207635" y="1787338"/>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dirty="0">
                <a:ea typeface="楷体" panose="02010609060101010101" pitchFamily="49" charset="-122"/>
                <a:cs typeface="Arial" panose="020B0604020202020204" pitchFamily="34" charset="0"/>
              </a:rPr>
              <a:t>1. </a:t>
            </a:r>
            <a:r>
              <a:rPr lang="zh-CN" altLang="en-US" sz="2400" dirty="0">
                <a:ea typeface="楷体" panose="02010609060101010101" pitchFamily="49" charset="-122"/>
                <a:cs typeface="Arial" panose="020B0604020202020204" pitchFamily="34" charset="0"/>
              </a:rPr>
              <a:t>用</a:t>
            </a:r>
            <a:r>
              <a:rPr lang="en-US" altLang="zh-CN" sz="2400" dirty="0">
                <a:ea typeface="楷体" panose="02010609060101010101" pitchFamily="49" charset="-122"/>
                <a:cs typeface="Arial" panose="020B0604020202020204" pitchFamily="34" charset="0"/>
              </a:rPr>
              <a:t>Telnet </a:t>
            </a:r>
            <a:r>
              <a:rPr lang="zh-CN" altLang="en-US" sz="2400" dirty="0">
                <a:ea typeface="楷体" panose="02010609060101010101" pitchFamily="49" charset="-122"/>
                <a:cs typeface="Arial" panose="020B0604020202020204" pitchFamily="34" charset="0"/>
              </a:rPr>
              <a:t>连接测试用的服务器</a:t>
            </a:r>
            <a:r>
              <a:rPr lang="en-US" altLang="zh-CN" sz="2400" dirty="0">
                <a:ea typeface="楷体" panose="02010609060101010101" pitchFamily="49" charset="-122"/>
                <a:cs typeface="Arial" panose="020B0604020202020204" pitchFamily="34" charset="0"/>
              </a:rPr>
              <a:t>:</a:t>
            </a:r>
          </a:p>
          <a:p>
            <a:pPr lvl="2" eaLnBrk="1" hangingPunct="1">
              <a:buFont typeface="Wingdings" panose="05000000000000000000" pitchFamily="2" charset="2"/>
              <a:buNone/>
            </a:pPr>
            <a:endParaRPr lang="en-US" altLang="zh-CN" sz="2000" dirty="0">
              <a:ea typeface="楷体" panose="02010609060101010101" pitchFamily="49" charset="-122"/>
              <a:cs typeface="Arial" panose="020B0604020202020204" pitchFamily="34" charset="0"/>
            </a:endParaRPr>
          </a:p>
        </p:txBody>
      </p:sp>
      <p:sp>
        <p:nvSpPr>
          <p:cNvPr id="108" name="Text Box 6"/>
          <p:cNvSpPr txBox="1">
            <a:spLocks noChangeArrowheads="1"/>
          </p:cNvSpPr>
          <p:nvPr/>
        </p:nvSpPr>
        <p:spPr bwMode="auto">
          <a:xfrm>
            <a:off x="1912485" y="2644588"/>
            <a:ext cx="2500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dirty="0">
                <a:solidFill>
                  <a:srgbClr val="CC0000"/>
                </a:solidFill>
                <a:cs typeface="Arial" panose="020B0604020202020204" pitchFamily="34" charset="0"/>
              </a:rPr>
              <a:t>telnet cis.poly.edu 80</a:t>
            </a:r>
            <a:endParaRPr lang="en-US" altLang="zh-CN" sz="2800" dirty="0">
              <a:solidFill>
                <a:srgbClr val="CC0000"/>
              </a:solidFill>
              <a:cs typeface="Arial" panose="020B0604020202020204" pitchFamily="34" charset="0"/>
            </a:endParaRPr>
          </a:p>
        </p:txBody>
      </p:sp>
      <p:sp>
        <p:nvSpPr>
          <p:cNvPr id="115" name="Rectangle 7"/>
          <p:cNvSpPr>
            <a:spLocks noChangeArrowheads="1"/>
          </p:cNvSpPr>
          <p:nvPr/>
        </p:nvSpPr>
        <p:spPr bwMode="auto">
          <a:xfrm>
            <a:off x="1206047" y="3458975"/>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a:ea typeface="楷体" panose="02010609060101010101" pitchFamily="49" charset="-122"/>
                <a:cs typeface="Arial" panose="020B0604020202020204" pitchFamily="34" charset="0"/>
              </a:rPr>
              <a:t>2. </a:t>
            </a:r>
            <a:r>
              <a:rPr lang="zh-CN" altLang="en-US" sz="2400">
                <a:ea typeface="楷体" panose="02010609060101010101" pitchFamily="49" charset="-122"/>
                <a:cs typeface="Arial" panose="020B0604020202020204" pitchFamily="34" charset="0"/>
              </a:rPr>
              <a:t>键入一条 </a:t>
            </a:r>
            <a:r>
              <a:rPr lang="en-US" altLang="zh-CN" sz="2400">
                <a:ea typeface="楷体" panose="02010609060101010101" pitchFamily="49" charset="-122"/>
                <a:cs typeface="Arial" panose="020B0604020202020204" pitchFamily="34" charset="0"/>
              </a:rPr>
              <a:t>http</a:t>
            </a:r>
            <a:r>
              <a:rPr lang="zh-CN" altLang="en-US" sz="2400">
                <a:ea typeface="楷体" panose="02010609060101010101" pitchFamily="49" charset="-122"/>
                <a:cs typeface="Arial" panose="020B0604020202020204" pitchFamily="34" charset="0"/>
              </a:rPr>
              <a:t>请求报文</a:t>
            </a:r>
            <a:r>
              <a:rPr lang="en-US" altLang="zh-CN" sz="2400">
                <a:ea typeface="楷体" panose="02010609060101010101" pitchFamily="49" charset="-122"/>
                <a:cs typeface="Arial" panose="020B0604020202020204" pitchFamily="34" charset="0"/>
              </a:rPr>
              <a:t>:</a:t>
            </a:r>
          </a:p>
          <a:p>
            <a:pPr lvl="2" eaLnBrk="1" hangingPunct="1">
              <a:buFont typeface="Wingdings" panose="05000000000000000000" pitchFamily="2" charset="2"/>
              <a:buNone/>
            </a:pPr>
            <a:endParaRPr lang="en-US" altLang="zh-CN" sz="2000">
              <a:ea typeface="楷体" panose="02010609060101010101" pitchFamily="49" charset="-122"/>
              <a:cs typeface="Arial" panose="020B0604020202020204" pitchFamily="34" charset="0"/>
            </a:endParaRPr>
          </a:p>
        </p:txBody>
      </p:sp>
      <p:sp>
        <p:nvSpPr>
          <p:cNvPr id="119" name="Text Box 8"/>
          <p:cNvSpPr txBox="1">
            <a:spLocks noChangeArrowheads="1"/>
          </p:cNvSpPr>
          <p:nvPr/>
        </p:nvSpPr>
        <p:spPr bwMode="auto">
          <a:xfrm>
            <a:off x="2029960" y="4186050"/>
            <a:ext cx="22669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CC0000"/>
                </a:solidFill>
                <a:cs typeface="Arial" panose="020B0604020202020204" pitchFamily="34" charset="0"/>
              </a:rPr>
              <a:t>GET /~ross/ HTTP/1.1</a:t>
            </a:r>
          </a:p>
          <a:p>
            <a:r>
              <a:rPr lang="en-US" altLang="zh-CN" sz="1600" b="1">
                <a:solidFill>
                  <a:srgbClr val="CC0000"/>
                </a:solidFill>
                <a:cs typeface="Arial" panose="020B0604020202020204" pitchFamily="34" charset="0"/>
              </a:rPr>
              <a:t>Host: cis.poly.edu</a:t>
            </a:r>
            <a:endParaRPr lang="en-US" altLang="zh-CN" sz="1600">
              <a:solidFill>
                <a:srgbClr val="CC0000"/>
              </a:solidFill>
              <a:cs typeface="Arial" panose="020B0604020202020204" pitchFamily="34" charset="0"/>
            </a:endParaRPr>
          </a:p>
        </p:txBody>
      </p:sp>
      <p:sp>
        <p:nvSpPr>
          <p:cNvPr id="120" name="Text Box 9"/>
          <p:cNvSpPr txBox="1">
            <a:spLocks noChangeArrowheads="1"/>
          </p:cNvSpPr>
          <p:nvPr/>
        </p:nvSpPr>
        <p:spPr bwMode="auto">
          <a:xfrm>
            <a:off x="4798560" y="4108263"/>
            <a:ext cx="48720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ea typeface="楷体" panose="02010609060101010101" pitchFamily="49" charset="-122"/>
                <a:cs typeface="Arial" panose="020B0604020202020204" pitchFamily="34" charset="0"/>
              </a:rPr>
              <a:t>将该指令键入后 </a:t>
            </a:r>
            <a:r>
              <a:rPr lang="en-US" altLang="zh-CN" b="1">
                <a:ea typeface="楷体" panose="02010609060101010101" pitchFamily="49" charset="-122"/>
                <a:cs typeface="Arial" panose="020B0604020202020204" pitchFamily="34" charset="0"/>
              </a:rPr>
              <a:t>(</a:t>
            </a:r>
            <a:r>
              <a:rPr lang="zh-CN" altLang="en-US" b="1">
                <a:ea typeface="楷体" panose="02010609060101010101" pitchFamily="49" charset="-122"/>
                <a:cs typeface="Arial" panose="020B0604020202020204" pitchFamily="34" charset="0"/>
              </a:rPr>
              <a:t>按两次回车键</a:t>
            </a:r>
            <a:r>
              <a:rPr lang="en-US" altLang="zh-CN" b="1">
                <a:ea typeface="楷体" panose="02010609060101010101" pitchFamily="49" charset="-122"/>
                <a:cs typeface="Arial" panose="020B0604020202020204" pitchFamily="34" charset="0"/>
              </a:rPr>
              <a:t>), </a:t>
            </a:r>
            <a:r>
              <a:rPr lang="zh-CN" altLang="en-US" b="1">
                <a:ea typeface="楷体" panose="02010609060101010101" pitchFamily="49" charset="-122"/>
                <a:cs typeface="Arial" panose="020B0604020202020204" pitchFamily="34" charset="0"/>
              </a:rPr>
              <a:t>就将此最短之 </a:t>
            </a:r>
            <a:r>
              <a:rPr lang="en-US" altLang="zh-CN" b="1">
                <a:ea typeface="楷体" panose="02010609060101010101" pitchFamily="49" charset="-122"/>
                <a:cs typeface="Arial" panose="020B0604020202020204" pitchFamily="34" charset="0"/>
              </a:rPr>
              <a:t>(</a:t>
            </a:r>
            <a:r>
              <a:rPr lang="zh-CN" altLang="en-US" b="1">
                <a:ea typeface="楷体" panose="02010609060101010101" pitchFamily="49" charset="-122"/>
                <a:cs typeface="Arial" panose="020B0604020202020204" pitchFamily="34" charset="0"/>
              </a:rPr>
              <a:t>但是完整的</a:t>
            </a:r>
            <a:r>
              <a:rPr lang="en-US" altLang="zh-CN" b="1">
                <a:ea typeface="楷体" panose="02010609060101010101" pitchFamily="49" charset="-122"/>
                <a:cs typeface="Arial" panose="020B0604020202020204" pitchFamily="34" charset="0"/>
              </a:rPr>
              <a:t>) GET </a:t>
            </a:r>
            <a:r>
              <a:rPr lang="zh-CN" altLang="en-US" b="1">
                <a:ea typeface="楷体" panose="02010609060101010101" pitchFamily="49" charset="-122"/>
                <a:cs typeface="Arial" panose="020B0604020202020204" pitchFamily="34" charset="0"/>
              </a:rPr>
              <a:t>请求发到了 </a:t>
            </a:r>
            <a:r>
              <a:rPr lang="en-US" altLang="zh-CN" b="1">
                <a:ea typeface="楷体" panose="02010609060101010101" pitchFamily="49" charset="-122"/>
                <a:cs typeface="Arial" panose="020B0604020202020204" pitchFamily="34" charset="0"/>
              </a:rPr>
              <a:t>http </a:t>
            </a:r>
            <a:r>
              <a:rPr lang="zh-CN" altLang="en-US" b="1">
                <a:ea typeface="楷体" panose="02010609060101010101" pitchFamily="49" charset="-122"/>
                <a:cs typeface="Arial" panose="020B0604020202020204" pitchFamily="34" charset="0"/>
              </a:rPr>
              <a:t>服务器</a:t>
            </a:r>
            <a:endParaRPr lang="zh-CN" altLang="en-US" sz="2400" b="1">
              <a:ea typeface="楷体" panose="02010609060101010101" pitchFamily="49" charset="-122"/>
              <a:cs typeface="Arial" panose="020B0604020202020204" pitchFamily="34" charset="0"/>
            </a:endParaRPr>
          </a:p>
        </p:txBody>
      </p:sp>
      <p:sp>
        <p:nvSpPr>
          <p:cNvPr id="121" name="Freeform 10"/>
          <p:cNvSpPr/>
          <p:nvPr/>
        </p:nvSpPr>
        <p:spPr bwMode="auto">
          <a:xfrm>
            <a:off x="4850947" y="2358838"/>
            <a:ext cx="161925" cy="993775"/>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2" name="Freeform 11"/>
          <p:cNvSpPr/>
          <p:nvPr/>
        </p:nvSpPr>
        <p:spPr bwMode="auto">
          <a:xfrm>
            <a:off x="4850947" y="4022538"/>
            <a:ext cx="268288" cy="823912"/>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 name="Rectangle 12"/>
          <p:cNvSpPr>
            <a:spLocks noChangeArrowheads="1"/>
          </p:cNvSpPr>
          <p:nvPr/>
        </p:nvSpPr>
        <p:spPr bwMode="auto">
          <a:xfrm>
            <a:off x="1169535" y="5163950"/>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400">
                <a:ea typeface="楷体" panose="02010609060101010101" pitchFamily="49" charset="-122"/>
                <a:cs typeface="Arial" panose="020B0604020202020204" pitchFamily="34" charset="0"/>
              </a:rPr>
              <a:t>3. </a:t>
            </a:r>
            <a:r>
              <a:rPr lang="zh-CN" altLang="en-US" sz="2400">
                <a:ea typeface="楷体" panose="02010609060101010101" pitchFamily="49" charset="-122"/>
                <a:cs typeface="Arial" panose="020B0604020202020204" pitchFamily="34" charset="0"/>
              </a:rPr>
              <a:t>请注意观察</a:t>
            </a:r>
            <a:r>
              <a:rPr lang="en-US" altLang="zh-CN" sz="2400">
                <a:ea typeface="楷体" panose="02010609060101010101" pitchFamily="49" charset="-122"/>
                <a:cs typeface="Arial" panose="020B0604020202020204" pitchFamily="34" charset="0"/>
              </a:rPr>
              <a:t>http</a:t>
            </a:r>
            <a:r>
              <a:rPr lang="zh-CN" altLang="en-US" sz="2400">
                <a:ea typeface="楷体" panose="02010609060101010101" pitchFamily="49" charset="-122"/>
                <a:cs typeface="Arial" panose="020B0604020202020204" pitchFamily="34" charset="0"/>
              </a:rPr>
              <a:t>服务器发回的响应报文</a:t>
            </a:r>
            <a:r>
              <a:rPr lang="en-US" altLang="zh-CN" sz="2400">
                <a:ea typeface="楷体" panose="02010609060101010101" pitchFamily="49" charset="-122"/>
                <a:cs typeface="Arial" panose="020B0604020202020204" pitchFamily="34" charset="0"/>
              </a:rPr>
              <a:t>!</a:t>
            </a:r>
          </a:p>
          <a:p>
            <a:pPr eaLnBrk="1" hangingPunct="1">
              <a:spcBef>
                <a:spcPct val="20000"/>
              </a:spcBef>
              <a:buClr>
                <a:schemeClr val="accent1"/>
              </a:buClr>
              <a:buSzPct val="65000"/>
              <a:buFont typeface="Wingdings" panose="05000000000000000000" pitchFamily="2" charset="2"/>
              <a:buNone/>
            </a:pPr>
            <a:r>
              <a:rPr lang="zh-CN" altLang="en-US" sz="2400">
                <a:ea typeface="楷体" panose="02010609060101010101" pitchFamily="49" charset="-122"/>
                <a:cs typeface="Arial" panose="020B0604020202020204" pitchFamily="34" charset="0"/>
              </a:rPr>
              <a:t>（或者使用</a:t>
            </a:r>
            <a:r>
              <a:rPr lang="en-US" altLang="zh-CN" sz="2400">
                <a:ea typeface="楷体" panose="02010609060101010101" pitchFamily="49" charset="-122"/>
                <a:cs typeface="Arial" panose="020B0604020202020204" pitchFamily="34" charset="0"/>
              </a:rPr>
              <a:t>Wireshark</a:t>
            </a:r>
            <a:r>
              <a:rPr lang="zh-CN" altLang="en-US" sz="2400">
                <a:ea typeface="楷体" panose="02010609060101010101" pitchFamily="49" charset="-122"/>
                <a:cs typeface="Arial" panose="020B0604020202020204" pitchFamily="34" charset="0"/>
              </a:rPr>
              <a:t>观察捕获的</a:t>
            </a:r>
            <a:r>
              <a:rPr lang="en-US" altLang="zh-CN" sz="2400">
                <a:ea typeface="楷体" panose="02010609060101010101" pitchFamily="49" charset="-122"/>
                <a:cs typeface="Arial" panose="020B0604020202020204" pitchFamily="34" charset="0"/>
              </a:rPr>
              <a:t>HTTP</a:t>
            </a:r>
            <a:r>
              <a:rPr lang="zh-CN" altLang="en-US" sz="2400">
                <a:ea typeface="楷体" panose="02010609060101010101" pitchFamily="49" charset="-122"/>
                <a:cs typeface="Arial" panose="020B0604020202020204" pitchFamily="34" charset="0"/>
              </a:rPr>
              <a:t>请求</a:t>
            </a:r>
            <a:r>
              <a:rPr lang="en-US" altLang="zh-CN" sz="2400">
                <a:ea typeface="楷体" panose="02010609060101010101" pitchFamily="49" charset="-122"/>
                <a:cs typeface="Arial" panose="020B0604020202020204" pitchFamily="34" charset="0"/>
              </a:rPr>
              <a:t>/</a:t>
            </a:r>
            <a:r>
              <a:rPr lang="zh-CN" altLang="en-US" sz="2400">
                <a:ea typeface="楷体" panose="02010609060101010101" pitchFamily="49" charset="-122"/>
                <a:cs typeface="Arial" panose="020B0604020202020204" pitchFamily="34" charset="0"/>
              </a:rPr>
              <a:t>响应报文）</a:t>
            </a:r>
            <a:endParaRPr lang="en-US" altLang="zh-CN" sz="2400">
              <a:ea typeface="楷体" panose="02010609060101010101" pitchFamily="49" charset="-122"/>
              <a:cs typeface="Arial" panose="020B0604020202020204" pitchFamily="34" charset="0"/>
            </a:endParaRPr>
          </a:p>
        </p:txBody>
      </p:sp>
      <p:sp>
        <p:nvSpPr>
          <p:cNvPr id="124" name="Text Box 5"/>
          <p:cNvSpPr txBox="1">
            <a:spLocks noChangeArrowheads="1"/>
          </p:cNvSpPr>
          <p:nvPr/>
        </p:nvSpPr>
        <p:spPr bwMode="auto">
          <a:xfrm>
            <a:off x="4931909" y="2409201"/>
            <a:ext cx="50212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ea typeface="楷体" panose="02010609060101010101" pitchFamily="49" charset="-122"/>
                <a:cs typeface="Arial" panose="020B0604020202020204" pitchFamily="34" charset="0"/>
              </a:rPr>
              <a:t>打开 </a:t>
            </a:r>
            <a:r>
              <a:rPr lang="en-US" altLang="zh-CN" b="1" dirty="0">
                <a:ea typeface="楷体" panose="02010609060101010101" pitchFamily="49" charset="-122"/>
                <a:cs typeface="Arial" panose="020B0604020202020204" pitchFamily="34" charset="0"/>
              </a:rPr>
              <a:t>TCP </a:t>
            </a:r>
            <a:r>
              <a:rPr lang="zh-CN" altLang="en-US" b="1" dirty="0">
                <a:ea typeface="楷体" panose="02010609060101010101" pitchFamily="49" charset="-122"/>
                <a:cs typeface="Arial" panose="020B0604020202020204" pitchFamily="34" charset="0"/>
              </a:rPr>
              <a:t>连接到 </a:t>
            </a:r>
            <a:r>
              <a:rPr lang="en-US" altLang="zh-CN" b="1" dirty="0">
                <a:ea typeface="楷体" panose="02010609060101010101" pitchFamily="49" charset="-122"/>
                <a:cs typeface="Arial" panose="020B0604020202020204" pitchFamily="34" charset="0"/>
              </a:rPr>
              <a:t>port 80</a:t>
            </a:r>
          </a:p>
          <a:p>
            <a:r>
              <a:rPr lang="en-US" altLang="zh-CN" b="1" dirty="0">
                <a:ea typeface="楷体" panose="02010609060101010101" pitchFamily="49" charset="-122"/>
                <a:cs typeface="Arial" panose="020B0604020202020204" pitchFamily="34" charset="0"/>
              </a:rPr>
              <a:t>(</a:t>
            </a:r>
            <a:r>
              <a:rPr lang="zh-CN" altLang="en-US" b="1" dirty="0">
                <a:ea typeface="楷体" panose="02010609060101010101" pitchFamily="49" charset="-122"/>
                <a:cs typeface="Arial" panose="020B0604020202020204" pitchFamily="34" charset="0"/>
              </a:rPr>
              <a:t>默认的</a:t>
            </a:r>
            <a:r>
              <a:rPr lang="en-US" altLang="zh-CN" b="1" dirty="0">
                <a:ea typeface="楷体" panose="02010609060101010101" pitchFamily="49" charset="-122"/>
                <a:cs typeface="Arial" panose="020B0604020202020204" pitchFamily="34" charset="0"/>
              </a:rPr>
              <a:t>http </a:t>
            </a:r>
            <a:r>
              <a:rPr lang="zh-CN" altLang="en-US" b="1" dirty="0">
                <a:ea typeface="楷体" panose="02010609060101010101" pitchFamily="49" charset="-122"/>
                <a:cs typeface="Arial" panose="020B0604020202020204" pitchFamily="34" charset="0"/>
              </a:rPr>
              <a:t>服务器端口</a:t>
            </a:r>
            <a:r>
              <a:rPr lang="en-US" altLang="zh-CN" b="1" dirty="0">
                <a:ea typeface="楷体" panose="02010609060101010101" pitchFamily="49" charset="-122"/>
                <a:cs typeface="Arial" panose="020B0604020202020204" pitchFamily="34" charset="0"/>
              </a:rPr>
              <a:t>) </a:t>
            </a:r>
            <a:r>
              <a:rPr lang="zh-CN" altLang="en-US" b="1" dirty="0">
                <a:ea typeface="楷体" panose="02010609060101010101" pitchFamily="49" charset="-122"/>
                <a:cs typeface="Arial" panose="020B0604020202020204" pitchFamily="34" charset="0"/>
              </a:rPr>
              <a:t>位于</a:t>
            </a:r>
            <a:r>
              <a:rPr lang="en-US" altLang="zh-CN" b="1" dirty="0">
                <a:solidFill>
                  <a:srgbClr val="FF0000"/>
                </a:solidFill>
                <a:ea typeface="楷体" panose="02010609060101010101" pitchFamily="49" charset="-122"/>
                <a:cs typeface="Arial" panose="020B0604020202020204" pitchFamily="34" charset="0"/>
              </a:rPr>
              <a:t>cis.poly.edu</a:t>
            </a:r>
            <a:r>
              <a:rPr lang="zh-CN" altLang="en-US" b="1" dirty="0">
                <a:ea typeface="楷体" panose="02010609060101010101" pitchFamily="49" charset="-122"/>
                <a:cs typeface="Arial" panose="020B0604020202020204" pitchFamily="34" charset="0"/>
              </a:rPr>
              <a:t>后续键入的内容将发送到</a:t>
            </a:r>
            <a:r>
              <a:rPr lang="en-US" altLang="zh-CN" b="1" dirty="0">
                <a:solidFill>
                  <a:srgbClr val="FF0000"/>
                </a:solidFill>
                <a:ea typeface="楷体" panose="02010609060101010101" pitchFamily="49" charset="-122"/>
                <a:cs typeface="Arial" panose="020B0604020202020204" pitchFamily="34" charset="0"/>
              </a:rPr>
              <a:t>cis.poly.edu</a:t>
            </a:r>
            <a:r>
              <a:rPr lang="zh-CN" altLang="en-US" b="1" dirty="0">
                <a:ea typeface="楷体" panose="02010609060101010101" pitchFamily="49" charset="-122"/>
                <a:cs typeface="Arial" panose="020B0604020202020204" pitchFamily="34" charset="0"/>
              </a:rPr>
              <a:t>的</a:t>
            </a:r>
            <a:r>
              <a:rPr lang="en-US" altLang="zh-CN" b="1" dirty="0">
                <a:ea typeface="楷体" panose="02010609060101010101" pitchFamily="49" charset="-122"/>
                <a:cs typeface="Arial" panose="020B0604020202020204" pitchFamily="34" charset="0"/>
              </a:rPr>
              <a:t>80 </a:t>
            </a:r>
            <a:r>
              <a:rPr lang="zh-CN" altLang="en-US" b="1" dirty="0">
                <a:ea typeface="楷体" panose="02010609060101010101" pitchFamily="49" charset="-122"/>
                <a:cs typeface="Arial" panose="020B0604020202020204" pitchFamily="34" charset="0"/>
              </a:rPr>
              <a:t>号端口</a:t>
            </a:r>
          </a:p>
        </p:txBody>
      </p:sp>
      <p:sp>
        <p:nvSpPr>
          <p:cNvPr id="2" name="灯片编号占位符 1">
            <a:extLst>
              <a:ext uri="{FF2B5EF4-FFF2-40B4-BE49-F238E27FC236}">
                <a16:creationId xmlns:a16="http://schemas.microsoft.com/office/drawing/2014/main" id="{F8C49941-35A3-4F4F-BFC5-206A72CE5C67}"/>
              </a:ext>
            </a:extLst>
          </p:cNvPr>
          <p:cNvSpPr>
            <a:spLocks noGrp="1"/>
          </p:cNvSpPr>
          <p:nvPr>
            <p:ph type="sldNum" sz="quarter" idx="12"/>
          </p:nvPr>
        </p:nvSpPr>
        <p:spPr/>
        <p:txBody>
          <a:bodyPr/>
          <a:lstStyle/>
          <a:p>
            <a:fld id="{91F2D4EF-46D4-4764-B373-FC59CD1D281E}" type="slidenum">
              <a:rPr lang="zh-CN" altLang="en-US" smtClean="0"/>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
                                            <p:txEl>
                                              <p:pRg st="0" end="0"/>
                                            </p:txEl>
                                          </p:spTgt>
                                        </p:tgtEl>
                                        <p:attrNameLst>
                                          <p:attrName>style.visibility</p:attrName>
                                        </p:attrNameLst>
                                      </p:cBhvr>
                                      <p:to>
                                        <p:strVal val="visible"/>
                                      </p:to>
                                    </p:set>
                                    <p:animEffect transition="in" filter="blinds(horizontal)">
                                      <p:cBhvr>
                                        <p:cTn id="10" dur="500"/>
                                        <p:tgtEl>
                                          <p:spTgt spid="97">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blinds(horizontal)">
                                      <p:cBhvr>
                                        <p:cTn id="13" dur="500"/>
                                        <p:tgtEl>
                                          <p:spTgt spid="108"/>
                                        </p:tgtEl>
                                      </p:cBhvr>
                                    </p:animEffect>
                                  </p:childTnLst>
                                </p:cTn>
                              </p:par>
                              <p:par>
                                <p:cTn id="14" presetID="3" presetClass="entr" presetSubtype="1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blinds(horizontal)">
                                      <p:cBhvr>
                                        <p:cTn id="16" dur="500"/>
                                        <p:tgtEl>
                                          <p:spTgt spid="121"/>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blinds(horizontal)">
                                      <p:cBhvr>
                                        <p:cTn id="20" dur="500"/>
                                        <p:tgtEl>
                                          <p:spTgt spid="1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blinds(horizontal)">
                                      <p:cBhvr>
                                        <p:cTn id="25" dur="500"/>
                                        <p:tgtEl>
                                          <p:spTgt spid="1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blinds(horizontal)">
                                      <p:cBhvr>
                                        <p:cTn id="28" dur="500"/>
                                        <p:tgtEl>
                                          <p:spTgt spid="11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blinds(horizontal)">
                                      <p:cBhvr>
                                        <p:cTn id="31" dur="500"/>
                                        <p:tgtEl>
                                          <p:spTgt spid="120"/>
                                        </p:tgtEl>
                                      </p:cBhvr>
                                    </p:animEffect>
                                  </p:childTnLst>
                                </p:cTn>
                              </p:par>
                              <p:par>
                                <p:cTn id="32" presetID="3" presetClass="entr" presetSubtype="10" fill="hold"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blinds(horizontal)">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blinds(horizontal)">
                                      <p:cBhvr>
                                        <p:cTn id="3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uild="p"/>
      <p:bldP spid="108" grpId="0"/>
      <p:bldP spid="115" grpId="0"/>
      <p:bldP spid="119" grpId="0"/>
      <p:bldP spid="120" grpId="0"/>
      <p:bldP spid="123" grpId="0"/>
      <p:bldP spid="1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430213" y="0"/>
            <a:ext cx="7429500" cy="1428589"/>
            <a:chOff x="551030" y="-368704"/>
            <a:chExt cx="7429500" cy="1428589"/>
          </a:xfrm>
        </p:grpSpPr>
        <p:grpSp>
          <p:nvGrpSpPr>
            <p:cNvPr id="98" name="组合 97"/>
            <p:cNvGrpSpPr/>
            <p:nvPr/>
          </p:nvGrpSpPr>
          <p:grpSpPr>
            <a:xfrm>
              <a:off x="1201633" y="303925"/>
              <a:ext cx="6778897" cy="687997"/>
              <a:chOff x="1839060" y="967769"/>
              <a:chExt cx="6778897" cy="687997"/>
            </a:xfrm>
          </p:grpSpPr>
          <p:sp>
            <p:nvSpPr>
              <p:cNvPr id="100" name="矩形: 圆角 99"/>
              <p:cNvSpPr/>
              <p:nvPr/>
            </p:nvSpPr>
            <p:spPr>
              <a:xfrm>
                <a:off x="1839060" y="967769"/>
                <a:ext cx="677889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1" name="文本框 100"/>
              <p:cNvSpPr txBox="1"/>
              <p:nvPr/>
            </p:nvSpPr>
            <p:spPr>
              <a:xfrm>
                <a:off x="2786092" y="1009435"/>
                <a:ext cx="559215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用户</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服务器交互：</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Cookie</a:t>
                </a:r>
              </a:p>
            </p:txBody>
          </p:sp>
        </p:grpSp>
        <p:pic>
          <p:nvPicPr>
            <p:cNvPr id="99" name="图片 9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19" name="组合 118"/>
          <p:cNvGrpSpPr/>
          <p:nvPr/>
        </p:nvGrpSpPr>
        <p:grpSpPr>
          <a:xfrm>
            <a:off x="827379" y="1624997"/>
            <a:ext cx="4691067" cy="476221"/>
            <a:chOff x="1403750" y="3593123"/>
            <a:chExt cx="4691067" cy="476221"/>
          </a:xfrm>
        </p:grpSpPr>
        <p:grpSp>
          <p:nvGrpSpPr>
            <p:cNvPr id="120" name="组合 119"/>
            <p:cNvGrpSpPr/>
            <p:nvPr/>
          </p:nvGrpSpPr>
          <p:grpSpPr>
            <a:xfrm>
              <a:off x="1403750" y="3593123"/>
              <a:ext cx="490436" cy="476221"/>
              <a:chOff x="1403750" y="3593123"/>
              <a:chExt cx="808892" cy="785446"/>
            </a:xfrm>
          </p:grpSpPr>
          <p:sp>
            <p:nvSpPr>
              <p:cNvPr id="122" name="对话气泡: 椭圆形 1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1" name="Text Box 79"/>
            <p:cNvSpPr txBox="1">
              <a:spLocks noChangeArrowheads="1"/>
            </p:cNvSpPr>
            <p:nvPr/>
          </p:nvSpPr>
          <p:spPr bwMode="auto">
            <a:xfrm>
              <a:off x="1985931" y="3593123"/>
              <a:ext cx="410888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站点使用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的目的</a:t>
              </a:r>
            </a:p>
          </p:txBody>
        </p:sp>
      </p:grpSp>
      <p:grpSp>
        <p:nvGrpSpPr>
          <p:cNvPr id="124" name="组合 123"/>
          <p:cNvGrpSpPr/>
          <p:nvPr/>
        </p:nvGrpSpPr>
        <p:grpSpPr>
          <a:xfrm>
            <a:off x="827379" y="3770049"/>
            <a:ext cx="4691067" cy="476221"/>
            <a:chOff x="1403750" y="3593123"/>
            <a:chExt cx="4691067" cy="476221"/>
          </a:xfrm>
        </p:grpSpPr>
        <p:grpSp>
          <p:nvGrpSpPr>
            <p:cNvPr id="125" name="组合 124"/>
            <p:cNvGrpSpPr/>
            <p:nvPr/>
          </p:nvGrpSpPr>
          <p:grpSpPr>
            <a:xfrm>
              <a:off x="1403750" y="3593123"/>
              <a:ext cx="490436" cy="476221"/>
              <a:chOff x="1403750" y="3593123"/>
              <a:chExt cx="808892" cy="785446"/>
            </a:xfrm>
          </p:grpSpPr>
          <p:sp>
            <p:nvSpPr>
              <p:cNvPr id="127" name="对话气泡: 椭圆形 1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6" name="Text Box 79"/>
            <p:cNvSpPr txBox="1">
              <a:spLocks noChangeArrowheads="1"/>
            </p:cNvSpPr>
            <p:nvPr/>
          </p:nvSpPr>
          <p:spPr bwMode="auto">
            <a:xfrm>
              <a:off x="1985931" y="3593123"/>
              <a:ext cx="410888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技术的组成部分</a:t>
              </a:r>
            </a:p>
          </p:txBody>
        </p:sp>
      </p:grpSp>
      <p:sp>
        <p:nvSpPr>
          <p:cNvPr id="155" name="Text Box 79"/>
          <p:cNvSpPr txBox="1">
            <a:spLocks noChangeArrowheads="1"/>
          </p:cNvSpPr>
          <p:nvPr/>
        </p:nvSpPr>
        <p:spPr bwMode="auto">
          <a:xfrm>
            <a:off x="1028209" y="2191048"/>
            <a:ext cx="4490237"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限制用户的访问</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把内容和用户身份关联起来</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保存状态</a:t>
            </a:r>
          </a:p>
        </p:txBody>
      </p:sp>
      <p:sp>
        <p:nvSpPr>
          <p:cNvPr id="156" name="Text Box 79"/>
          <p:cNvSpPr txBox="1">
            <a:spLocks noChangeArrowheads="1"/>
          </p:cNvSpPr>
          <p:nvPr/>
        </p:nvSpPr>
        <p:spPr bwMode="auto">
          <a:xfrm>
            <a:off x="1028208" y="4402453"/>
            <a:ext cx="10074378"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响应报文中有一个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请求报文中也有一个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首部行</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在用户的端系统中保留了一个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文件，由用户浏览器负责管理</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站点有一个后端数据库</a:t>
            </a:r>
          </a:p>
        </p:txBody>
      </p:sp>
      <p:sp>
        <p:nvSpPr>
          <p:cNvPr id="2" name="灯片编号占位符 1">
            <a:extLst>
              <a:ext uri="{FF2B5EF4-FFF2-40B4-BE49-F238E27FC236}">
                <a16:creationId xmlns:a16="http://schemas.microsoft.com/office/drawing/2014/main" id="{6BC55B08-9616-4D0D-873A-8C79BF3E6E6E}"/>
              </a:ext>
            </a:extLst>
          </p:cNvPr>
          <p:cNvSpPr>
            <a:spLocks noGrp="1"/>
          </p:cNvSpPr>
          <p:nvPr>
            <p:ph type="sldNum" sz="quarter" idx="12"/>
          </p:nvPr>
        </p:nvSpPr>
        <p:spPr/>
        <p:txBody>
          <a:bodyPr/>
          <a:lstStyle/>
          <a:p>
            <a:fld id="{91F2D4EF-46D4-4764-B373-FC59CD1D281E}" type="slidenum">
              <a:rPr lang="zh-CN" altLang="en-US" smtClean="0"/>
              <a:t>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5">
                                            <p:txEl>
                                              <p:pRg st="0" end="0"/>
                                            </p:txEl>
                                          </p:spTgt>
                                        </p:tgtEl>
                                        <p:attrNameLst>
                                          <p:attrName>style.visibility</p:attrName>
                                        </p:attrNameLst>
                                      </p:cBhvr>
                                      <p:to>
                                        <p:strVal val="visible"/>
                                      </p:to>
                                    </p:set>
                                    <p:animEffect transition="in" filter="wipe(left)">
                                      <p:cBhvr>
                                        <p:cTn id="15" dur="500"/>
                                        <p:tgtEl>
                                          <p:spTgt spid="155">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5">
                                            <p:txEl>
                                              <p:pRg st="1" end="1"/>
                                            </p:txEl>
                                          </p:spTgt>
                                        </p:tgtEl>
                                        <p:attrNameLst>
                                          <p:attrName>style.visibility</p:attrName>
                                        </p:attrNameLst>
                                      </p:cBhvr>
                                      <p:to>
                                        <p:strVal val="visible"/>
                                      </p:to>
                                    </p:set>
                                    <p:animEffect transition="in" filter="wipe(left)">
                                      <p:cBhvr>
                                        <p:cTn id="19" dur="500"/>
                                        <p:tgtEl>
                                          <p:spTgt spid="15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5">
                                            <p:txEl>
                                              <p:pRg st="2" end="2"/>
                                            </p:txEl>
                                          </p:spTgt>
                                        </p:tgtEl>
                                        <p:attrNameLst>
                                          <p:attrName>style.visibility</p:attrName>
                                        </p:attrNameLst>
                                      </p:cBhvr>
                                      <p:to>
                                        <p:strVal val="visible"/>
                                      </p:to>
                                    </p:set>
                                    <p:animEffect transition="in" filter="wipe(left)">
                                      <p:cBhvr>
                                        <p:cTn id="24" dur="500"/>
                                        <p:tgtEl>
                                          <p:spTgt spid="155">
                                            <p:txEl>
                                              <p:pRg st="2" end="2"/>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wipe(left)">
                                      <p:cBhvr>
                                        <p:cTn id="28" dur="500"/>
                                        <p:tgtEl>
                                          <p:spTgt spid="124"/>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56">
                                            <p:txEl>
                                              <p:pRg st="0" end="0"/>
                                            </p:txEl>
                                          </p:spTgt>
                                        </p:tgtEl>
                                        <p:attrNameLst>
                                          <p:attrName>style.visibility</p:attrName>
                                        </p:attrNameLst>
                                      </p:cBhvr>
                                      <p:to>
                                        <p:strVal val="visible"/>
                                      </p:to>
                                    </p:set>
                                    <p:animEffect transition="in" filter="wipe(left)">
                                      <p:cBhvr>
                                        <p:cTn id="32" dur="500"/>
                                        <p:tgtEl>
                                          <p:spTgt spid="156">
                                            <p:txEl>
                                              <p:pRg st="0" end="0"/>
                                            </p:tx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56">
                                            <p:txEl>
                                              <p:pRg st="1" end="1"/>
                                            </p:txEl>
                                          </p:spTgt>
                                        </p:tgtEl>
                                        <p:attrNameLst>
                                          <p:attrName>style.visibility</p:attrName>
                                        </p:attrNameLst>
                                      </p:cBhvr>
                                      <p:to>
                                        <p:strVal val="visible"/>
                                      </p:to>
                                    </p:set>
                                    <p:animEffect transition="in" filter="wipe(left)">
                                      <p:cBhvr>
                                        <p:cTn id="36" dur="500"/>
                                        <p:tgtEl>
                                          <p:spTgt spid="156">
                                            <p:txEl>
                                              <p:pRg st="1" end="1"/>
                                            </p:txEl>
                                          </p:spTgt>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156">
                                            <p:txEl>
                                              <p:pRg st="2" end="2"/>
                                            </p:txEl>
                                          </p:spTgt>
                                        </p:tgtEl>
                                        <p:attrNameLst>
                                          <p:attrName>style.visibility</p:attrName>
                                        </p:attrNameLst>
                                      </p:cBhvr>
                                      <p:to>
                                        <p:strVal val="visible"/>
                                      </p:to>
                                    </p:set>
                                    <p:animEffect transition="in" filter="wipe(left)">
                                      <p:cBhvr>
                                        <p:cTn id="40" dur="500"/>
                                        <p:tgtEl>
                                          <p:spTgt spid="156">
                                            <p:txEl>
                                              <p:pRg st="2" end="2"/>
                                            </p:txEl>
                                          </p:spTgt>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156">
                                            <p:txEl>
                                              <p:pRg st="3" end="3"/>
                                            </p:txEl>
                                          </p:spTgt>
                                        </p:tgtEl>
                                        <p:attrNameLst>
                                          <p:attrName>style.visibility</p:attrName>
                                        </p:attrNameLst>
                                      </p:cBhvr>
                                      <p:to>
                                        <p:strVal val="visible"/>
                                      </p:to>
                                    </p:set>
                                    <p:animEffect transition="in" filter="wipe(left)">
                                      <p:cBhvr>
                                        <p:cTn id="44" dur="500"/>
                                        <p:tgtEl>
                                          <p:spTgt spid="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build="p"/>
      <p:bldP spid="156"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430213" y="0"/>
            <a:ext cx="7429500" cy="1428589"/>
            <a:chOff x="551030" y="-368704"/>
            <a:chExt cx="7429500" cy="1428589"/>
          </a:xfrm>
        </p:grpSpPr>
        <p:grpSp>
          <p:nvGrpSpPr>
            <p:cNvPr id="98" name="组合 97"/>
            <p:cNvGrpSpPr/>
            <p:nvPr/>
          </p:nvGrpSpPr>
          <p:grpSpPr>
            <a:xfrm>
              <a:off x="1201633" y="303925"/>
              <a:ext cx="6778897" cy="687997"/>
              <a:chOff x="1839060" y="967769"/>
              <a:chExt cx="6778897" cy="687997"/>
            </a:xfrm>
          </p:grpSpPr>
          <p:sp>
            <p:nvSpPr>
              <p:cNvPr id="100" name="矩形: 圆角 99"/>
              <p:cNvSpPr/>
              <p:nvPr/>
            </p:nvSpPr>
            <p:spPr>
              <a:xfrm>
                <a:off x="1839060" y="967769"/>
                <a:ext cx="677889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1" name="文本框 100"/>
              <p:cNvSpPr txBox="1"/>
              <p:nvPr/>
            </p:nvSpPr>
            <p:spPr>
              <a:xfrm>
                <a:off x="2786092" y="1009435"/>
                <a:ext cx="559215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Cookie</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工作流程</a:t>
                </a:r>
                <a:endPar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endParaRPr>
              </a:p>
            </p:txBody>
          </p:sp>
        </p:grpSp>
        <p:pic>
          <p:nvPicPr>
            <p:cNvPr id="99" name="图片 9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Line 4"/>
          <p:cNvSpPr>
            <a:spLocks noChangeShapeType="1"/>
          </p:cNvSpPr>
          <p:nvPr/>
        </p:nvSpPr>
        <p:spPr bwMode="auto">
          <a:xfrm>
            <a:off x="4154351" y="2079855"/>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5"/>
          <p:cNvSpPr txBox="1">
            <a:spLocks noChangeArrowheads="1"/>
          </p:cNvSpPr>
          <p:nvPr/>
        </p:nvSpPr>
        <p:spPr bwMode="auto">
          <a:xfrm>
            <a:off x="1927634" y="1470255"/>
            <a:ext cx="4286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u="sng" dirty="0">
                <a:ea typeface="楷体" panose="02010609060101010101" pitchFamily="49" charset="-122"/>
                <a:cs typeface="Arial" panose="020B0604020202020204" pitchFamily="34" charset="0"/>
              </a:rPr>
              <a:t>客户端（第</a:t>
            </a:r>
            <a:r>
              <a:rPr lang="en-US" altLang="zh-CN" sz="2400" b="1" u="sng" dirty="0">
                <a:ea typeface="楷体" panose="02010609060101010101" pitchFamily="49" charset="-122"/>
                <a:cs typeface="Arial" panose="020B0604020202020204" pitchFamily="34" charset="0"/>
              </a:rPr>
              <a:t>1</a:t>
            </a:r>
            <a:r>
              <a:rPr lang="zh-CN" altLang="en-US" sz="2400" b="1" u="sng" dirty="0">
                <a:ea typeface="楷体" panose="02010609060101010101" pitchFamily="49" charset="-122"/>
                <a:cs typeface="Arial" panose="020B0604020202020204" pitchFamily="34" charset="0"/>
              </a:rPr>
              <a:t>次访问</a:t>
            </a:r>
            <a:r>
              <a:rPr lang="en-US" altLang="zh-CN" sz="2400" b="1" u="sng" dirty="0">
                <a:ea typeface="楷体" panose="02010609060101010101" pitchFamily="49" charset="-122"/>
                <a:cs typeface="Arial" panose="020B0604020202020204" pitchFamily="34" charset="0"/>
              </a:rPr>
              <a:t>amazon</a:t>
            </a:r>
            <a:r>
              <a:rPr lang="zh-CN" altLang="en-US" sz="2400" b="1" u="sng" dirty="0">
                <a:ea typeface="楷体" panose="02010609060101010101" pitchFamily="49" charset="-122"/>
                <a:cs typeface="Arial" panose="020B0604020202020204" pitchFamily="34" charset="0"/>
              </a:rPr>
              <a:t>）</a:t>
            </a:r>
            <a:endParaRPr lang="zh-CN" altLang="en-US" sz="2400" b="1" dirty="0">
              <a:ea typeface="楷体" panose="02010609060101010101" pitchFamily="49" charset="-122"/>
              <a:cs typeface="Arial" panose="020B0604020202020204" pitchFamily="34" charset="0"/>
            </a:endParaRPr>
          </a:p>
        </p:txBody>
      </p:sp>
      <p:sp>
        <p:nvSpPr>
          <p:cNvPr id="24" name="Text Box 6"/>
          <p:cNvSpPr txBox="1">
            <a:spLocks noChangeArrowheads="1"/>
          </p:cNvSpPr>
          <p:nvPr/>
        </p:nvSpPr>
        <p:spPr bwMode="auto">
          <a:xfrm>
            <a:off x="7210289" y="1490893"/>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u="sng">
                <a:ea typeface="楷体" panose="02010609060101010101" pitchFamily="49" charset="-122"/>
                <a:cs typeface="Arial" panose="020B0604020202020204" pitchFamily="34" charset="0"/>
              </a:rPr>
              <a:t>服务器</a:t>
            </a:r>
            <a:endParaRPr lang="zh-CN" altLang="en-US" sz="2400" b="1">
              <a:ea typeface="楷体" panose="02010609060101010101" pitchFamily="49" charset="-122"/>
              <a:cs typeface="Arial" panose="020B0604020202020204" pitchFamily="34" charset="0"/>
            </a:endParaRPr>
          </a:p>
        </p:txBody>
      </p:sp>
      <p:sp>
        <p:nvSpPr>
          <p:cNvPr id="25" name="Text Box 7"/>
          <p:cNvSpPr txBox="1">
            <a:spLocks noChangeArrowheads="1"/>
          </p:cNvSpPr>
          <p:nvPr/>
        </p:nvSpPr>
        <p:spPr bwMode="auto">
          <a:xfrm>
            <a:off x="4438514" y="1998893"/>
            <a:ext cx="2681287" cy="461962"/>
          </a:xfrm>
          <a:prstGeom prst="rect">
            <a:avLst/>
          </a:prstGeom>
          <a:solidFill>
            <a:schemeClr val="bg1"/>
          </a:solidFill>
          <a:ln w="9525">
            <a:solidFill>
              <a:schemeClr val="tx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http</a:t>
            </a:r>
            <a:r>
              <a:rPr lang="zh-CN" altLang="en-US">
                <a:ea typeface="楷体" panose="02010609060101010101" pitchFamily="49" charset="-122"/>
                <a:cs typeface="Arial" panose="020B0604020202020204" pitchFamily="34" charset="0"/>
              </a:rPr>
              <a:t>请求报文</a:t>
            </a:r>
            <a:endParaRPr lang="zh-CN" altLang="en-US" sz="2400">
              <a:ea typeface="楷体" panose="02010609060101010101" pitchFamily="49" charset="-122"/>
              <a:cs typeface="Arial" panose="020B0604020202020204" pitchFamily="34" charset="0"/>
            </a:endParaRPr>
          </a:p>
        </p:txBody>
      </p:sp>
      <p:sp>
        <p:nvSpPr>
          <p:cNvPr id="26" name="Line 8"/>
          <p:cNvSpPr>
            <a:spLocks noChangeShapeType="1"/>
          </p:cNvSpPr>
          <p:nvPr/>
        </p:nvSpPr>
        <p:spPr bwMode="auto">
          <a:xfrm flipH="1">
            <a:off x="4182926" y="2527530"/>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Text Box 9"/>
          <p:cNvSpPr txBox="1">
            <a:spLocks noChangeArrowheads="1"/>
          </p:cNvSpPr>
          <p:nvPr/>
        </p:nvSpPr>
        <p:spPr bwMode="auto">
          <a:xfrm>
            <a:off x="4463914" y="2516418"/>
            <a:ext cx="2643187" cy="681037"/>
          </a:xfrm>
          <a:prstGeom prst="rect">
            <a:avLst/>
          </a:prstGeom>
          <a:solidFill>
            <a:schemeClr val="bg1"/>
          </a:solidFill>
          <a:ln w="9525">
            <a:solidFill>
              <a:schemeClr val="tx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http</a:t>
            </a:r>
            <a:r>
              <a:rPr lang="zh-CN" altLang="en-US">
                <a:ea typeface="楷体" panose="02010609060101010101" pitchFamily="49" charset="-122"/>
                <a:cs typeface="Arial" panose="020B0604020202020204" pitchFamily="34" charset="0"/>
              </a:rPr>
              <a:t>响应报文 </a:t>
            </a:r>
            <a:r>
              <a:rPr lang="en-US" altLang="zh-CN">
                <a:ea typeface="楷体" panose="02010609060101010101" pitchFamily="49" charset="-122"/>
                <a:cs typeface="Arial" panose="020B0604020202020204" pitchFamily="34" charset="0"/>
              </a:rPr>
              <a:t>+</a:t>
            </a:r>
          </a:p>
          <a:p>
            <a:pPr algn="ctr"/>
            <a:r>
              <a:rPr lang="en-US" altLang="zh-CN" sz="2000" b="1">
                <a:ea typeface="楷体" panose="02010609060101010101" pitchFamily="49" charset="-122"/>
                <a:cs typeface="Arial" panose="020B0604020202020204" pitchFamily="34" charset="0"/>
              </a:rPr>
              <a:t>Set-cookie: 1678 </a:t>
            </a:r>
          </a:p>
        </p:txBody>
      </p:sp>
      <p:sp>
        <p:nvSpPr>
          <p:cNvPr id="28" name="Line 10"/>
          <p:cNvSpPr>
            <a:spLocks noChangeShapeType="1"/>
          </p:cNvSpPr>
          <p:nvPr/>
        </p:nvSpPr>
        <p:spPr bwMode="auto">
          <a:xfrm>
            <a:off x="4163876" y="3670530"/>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 name="Group 11"/>
          <p:cNvGrpSpPr/>
          <p:nvPr/>
        </p:nvGrpSpPr>
        <p:grpSpPr bwMode="auto">
          <a:xfrm>
            <a:off x="4427401" y="3473680"/>
            <a:ext cx="2681288" cy="681038"/>
            <a:chOff x="3124" y="2762"/>
            <a:chExt cx="1689" cy="429"/>
          </a:xfrm>
        </p:grpSpPr>
        <p:sp>
          <p:nvSpPr>
            <p:cNvPr id="30" name="Rectangle 12"/>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1" name="Text Box 13"/>
            <p:cNvSpPr txBox="1">
              <a:spLocks noChangeArrowheads="1"/>
            </p:cNvSpPr>
            <p:nvPr/>
          </p:nvSpPr>
          <p:spPr bwMode="auto">
            <a:xfrm>
              <a:off x="3124" y="2762"/>
              <a:ext cx="1689" cy="429"/>
            </a:xfrm>
            <a:prstGeom prst="rect">
              <a:avLst/>
            </a:prstGeom>
            <a:solidFill>
              <a:schemeClr val="bg1"/>
            </a:solidFill>
            <a:ln w="9525">
              <a:solidFill>
                <a:schemeClr val="tx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http</a:t>
              </a:r>
              <a:r>
                <a:rPr lang="zh-CN" altLang="en-US">
                  <a:ea typeface="楷体" panose="02010609060101010101" pitchFamily="49" charset="-122"/>
                  <a:cs typeface="Arial" panose="020B0604020202020204" pitchFamily="34" charset="0"/>
                </a:rPr>
                <a:t>请求报文</a:t>
              </a:r>
            </a:p>
            <a:p>
              <a:pPr algn="ctr"/>
              <a:r>
                <a:rPr lang="en-US" altLang="zh-CN" sz="2000" b="1">
                  <a:ea typeface="楷体" panose="02010609060101010101" pitchFamily="49" charset="-122"/>
                  <a:cs typeface="Arial" panose="020B0604020202020204" pitchFamily="34" charset="0"/>
                </a:rPr>
                <a:t>cookie: 1678</a:t>
              </a:r>
            </a:p>
          </p:txBody>
        </p:sp>
      </p:grpSp>
      <p:sp>
        <p:nvSpPr>
          <p:cNvPr id="32" name="Line 14"/>
          <p:cNvSpPr>
            <a:spLocks noChangeShapeType="1"/>
          </p:cNvSpPr>
          <p:nvPr/>
        </p:nvSpPr>
        <p:spPr bwMode="auto">
          <a:xfrm flipH="1">
            <a:off x="4154351" y="4156305"/>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15"/>
          <p:cNvGrpSpPr/>
          <p:nvPr/>
        </p:nvGrpSpPr>
        <p:grpSpPr bwMode="auto">
          <a:xfrm>
            <a:off x="4370251" y="4188055"/>
            <a:ext cx="2767013" cy="461963"/>
            <a:chOff x="3268" y="2846"/>
            <a:chExt cx="1743" cy="291"/>
          </a:xfrm>
        </p:grpSpPr>
        <p:sp>
          <p:nvSpPr>
            <p:cNvPr id="34" name="Rectangle 1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5" name="Text Box 17"/>
            <p:cNvSpPr txBox="1">
              <a:spLocks noChangeArrowheads="1"/>
            </p:cNvSpPr>
            <p:nvPr/>
          </p:nvSpPr>
          <p:spPr bwMode="auto">
            <a:xfrm>
              <a:off x="3268" y="2846"/>
              <a:ext cx="1743" cy="291"/>
            </a:xfrm>
            <a:prstGeom prst="rect">
              <a:avLst/>
            </a:prstGeom>
            <a:solidFill>
              <a:schemeClr val="bg1"/>
            </a:solidFill>
            <a:ln w="9525">
              <a:solidFill>
                <a:schemeClr val="tx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http</a:t>
              </a:r>
              <a:r>
                <a:rPr lang="zh-CN" altLang="en-US">
                  <a:ea typeface="楷体" panose="02010609060101010101" pitchFamily="49" charset="-122"/>
                  <a:cs typeface="Arial" panose="020B0604020202020204" pitchFamily="34" charset="0"/>
                </a:rPr>
                <a:t>响应报文</a:t>
              </a:r>
              <a:endParaRPr lang="zh-CN" altLang="en-US" sz="2400">
                <a:ea typeface="楷体" panose="02010609060101010101" pitchFamily="49" charset="-122"/>
                <a:cs typeface="Arial" panose="020B0604020202020204" pitchFamily="34" charset="0"/>
              </a:endParaRPr>
            </a:p>
          </p:txBody>
        </p:sp>
      </p:grpSp>
      <p:sp>
        <p:nvSpPr>
          <p:cNvPr id="36" name="Line 18"/>
          <p:cNvSpPr>
            <a:spLocks noChangeShapeType="1"/>
          </p:cNvSpPr>
          <p:nvPr/>
        </p:nvSpPr>
        <p:spPr bwMode="auto">
          <a:xfrm>
            <a:off x="4135301" y="5156430"/>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 name="Group 19"/>
          <p:cNvGrpSpPr/>
          <p:nvPr/>
        </p:nvGrpSpPr>
        <p:grpSpPr bwMode="auto">
          <a:xfrm>
            <a:off x="4408351" y="4978630"/>
            <a:ext cx="2681288" cy="681038"/>
            <a:chOff x="3124" y="2762"/>
            <a:chExt cx="1689" cy="429"/>
          </a:xfrm>
        </p:grpSpPr>
        <p:sp>
          <p:nvSpPr>
            <p:cNvPr id="38" name="Rectangle 20"/>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 name="Text Box 21"/>
            <p:cNvSpPr txBox="1">
              <a:spLocks noChangeArrowheads="1"/>
            </p:cNvSpPr>
            <p:nvPr/>
          </p:nvSpPr>
          <p:spPr bwMode="auto">
            <a:xfrm>
              <a:off x="3124" y="2762"/>
              <a:ext cx="1689" cy="429"/>
            </a:xfrm>
            <a:prstGeom prst="rect">
              <a:avLst/>
            </a:prstGeom>
            <a:solidFill>
              <a:schemeClr val="bg1"/>
            </a:solidFill>
            <a:ln w="9525">
              <a:solidFill>
                <a:schemeClr val="tx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http</a:t>
              </a:r>
              <a:r>
                <a:rPr lang="zh-CN" altLang="en-US">
                  <a:ea typeface="楷体" panose="02010609060101010101" pitchFamily="49" charset="-122"/>
                  <a:cs typeface="Arial" panose="020B0604020202020204" pitchFamily="34" charset="0"/>
                </a:rPr>
                <a:t>请求报文</a:t>
              </a:r>
            </a:p>
            <a:p>
              <a:pPr algn="ctr"/>
              <a:r>
                <a:rPr lang="en-US" altLang="zh-CN" sz="2000" b="1">
                  <a:ea typeface="楷体" panose="02010609060101010101" pitchFamily="49" charset="-122"/>
                  <a:cs typeface="Arial" panose="020B0604020202020204" pitchFamily="34" charset="0"/>
                </a:rPr>
                <a:t>cookie: 1678</a:t>
              </a:r>
            </a:p>
          </p:txBody>
        </p:sp>
      </p:grpSp>
      <p:sp>
        <p:nvSpPr>
          <p:cNvPr id="40" name="Line 22"/>
          <p:cNvSpPr>
            <a:spLocks noChangeShapeType="1"/>
          </p:cNvSpPr>
          <p:nvPr/>
        </p:nvSpPr>
        <p:spPr bwMode="auto">
          <a:xfrm flipH="1">
            <a:off x="4163876" y="5651730"/>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 name="Group 23"/>
          <p:cNvGrpSpPr/>
          <p:nvPr/>
        </p:nvGrpSpPr>
        <p:grpSpPr bwMode="auto">
          <a:xfrm>
            <a:off x="4379776" y="5683480"/>
            <a:ext cx="2767013" cy="461963"/>
            <a:chOff x="3268" y="2846"/>
            <a:chExt cx="1743" cy="291"/>
          </a:xfrm>
        </p:grpSpPr>
        <p:sp>
          <p:nvSpPr>
            <p:cNvPr id="42" name="Rectangle 24"/>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 name="Text Box 25"/>
            <p:cNvSpPr txBox="1">
              <a:spLocks noChangeArrowheads="1"/>
            </p:cNvSpPr>
            <p:nvPr/>
          </p:nvSpPr>
          <p:spPr bwMode="auto">
            <a:xfrm>
              <a:off x="3268" y="2846"/>
              <a:ext cx="1743" cy="291"/>
            </a:xfrm>
            <a:prstGeom prst="rect">
              <a:avLst/>
            </a:prstGeom>
            <a:solidFill>
              <a:schemeClr val="bg1"/>
            </a:solidFill>
            <a:ln w="9525">
              <a:solidFill>
                <a:schemeClr val="tx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http</a:t>
              </a:r>
              <a:r>
                <a:rPr lang="zh-CN" altLang="en-US">
                  <a:ea typeface="楷体" panose="02010609060101010101" pitchFamily="49" charset="-122"/>
                  <a:cs typeface="Arial" panose="020B0604020202020204" pitchFamily="34" charset="0"/>
                </a:rPr>
                <a:t>响应报文</a:t>
              </a:r>
              <a:endParaRPr lang="zh-CN" altLang="en-US" sz="2400">
                <a:ea typeface="楷体" panose="02010609060101010101" pitchFamily="49" charset="-122"/>
                <a:cs typeface="Arial" panose="020B0604020202020204" pitchFamily="34" charset="0"/>
              </a:endParaRPr>
            </a:p>
          </p:txBody>
        </p:sp>
      </p:grpSp>
      <p:sp>
        <p:nvSpPr>
          <p:cNvPr id="44" name="Text Box 26"/>
          <p:cNvSpPr txBox="1">
            <a:spLocks noChangeArrowheads="1"/>
          </p:cNvSpPr>
          <p:nvPr/>
        </p:nvSpPr>
        <p:spPr bwMode="auto">
          <a:xfrm>
            <a:off x="7410314" y="365465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chemeClr val="accent2"/>
                </a:solidFill>
                <a:ea typeface="楷体" panose="02010609060101010101" pitchFamily="49" charset="-122"/>
                <a:cs typeface="Arial" panose="020B0604020202020204" pitchFamily="34" charset="0"/>
              </a:rPr>
              <a:t>Cookie</a:t>
            </a:r>
          </a:p>
          <a:p>
            <a:pPr algn="ctr"/>
            <a:r>
              <a:rPr lang="zh-CN" altLang="en-US">
                <a:solidFill>
                  <a:schemeClr val="accent2"/>
                </a:solidFill>
                <a:ea typeface="楷体" panose="02010609060101010101" pitchFamily="49" charset="-122"/>
                <a:cs typeface="Arial" panose="020B0604020202020204" pitchFamily="34" charset="0"/>
              </a:rPr>
              <a:t>标明的动作</a:t>
            </a:r>
            <a:endParaRPr lang="zh-CN" altLang="en-US">
              <a:ea typeface="楷体" panose="02010609060101010101" pitchFamily="49" charset="-122"/>
              <a:cs typeface="Arial" panose="020B0604020202020204" pitchFamily="34" charset="0"/>
            </a:endParaRPr>
          </a:p>
        </p:txBody>
      </p:sp>
      <p:sp>
        <p:nvSpPr>
          <p:cNvPr id="45" name="Text Box 27"/>
          <p:cNvSpPr txBox="1">
            <a:spLocks noChangeArrowheads="1"/>
          </p:cNvSpPr>
          <p:nvPr/>
        </p:nvSpPr>
        <p:spPr bwMode="auto">
          <a:xfrm>
            <a:off x="7459526" y="513103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chemeClr val="accent2"/>
                </a:solidFill>
                <a:ea typeface="楷体" panose="02010609060101010101" pitchFamily="49" charset="-122"/>
                <a:cs typeface="Arial" panose="020B0604020202020204" pitchFamily="34" charset="0"/>
              </a:rPr>
              <a:t>Cookie</a:t>
            </a:r>
          </a:p>
          <a:p>
            <a:pPr algn="ctr"/>
            <a:r>
              <a:rPr lang="zh-CN" altLang="en-US">
                <a:solidFill>
                  <a:schemeClr val="accent2"/>
                </a:solidFill>
                <a:ea typeface="楷体" panose="02010609060101010101" pitchFamily="49" charset="-122"/>
                <a:cs typeface="Arial" panose="020B0604020202020204" pitchFamily="34" charset="0"/>
              </a:rPr>
              <a:t>标明的动作</a:t>
            </a:r>
            <a:endParaRPr lang="zh-CN" altLang="en-US">
              <a:ea typeface="楷体" panose="02010609060101010101" pitchFamily="49" charset="-122"/>
              <a:cs typeface="Arial" panose="020B0604020202020204" pitchFamily="34" charset="0"/>
            </a:endParaRPr>
          </a:p>
        </p:txBody>
      </p:sp>
      <p:sp>
        <p:nvSpPr>
          <p:cNvPr id="46" name="Text Box 28"/>
          <p:cNvSpPr txBox="1">
            <a:spLocks noChangeArrowheads="1"/>
          </p:cNvSpPr>
          <p:nvPr/>
        </p:nvSpPr>
        <p:spPr bwMode="auto">
          <a:xfrm>
            <a:off x="7418251" y="2168755"/>
            <a:ext cx="1457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chemeClr val="accent2"/>
                </a:solidFill>
                <a:ea typeface="楷体" panose="02010609060101010101" pitchFamily="49" charset="-122"/>
                <a:cs typeface="Arial" panose="020B0604020202020204" pitchFamily="34" charset="0"/>
              </a:rPr>
              <a:t>服务器为</a:t>
            </a:r>
          </a:p>
          <a:p>
            <a:pPr algn="ctr"/>
            <a:r>
              <a:rPr lang="zh-CN" altLang="en-US">
                <a:solidFill>
                  <a:schemeClr val="accent2"/>
                </a:solidFill>
                <a:ea typeface="楷体" panose="02010609060101010101" pitchFamily="49" charset="-122"/>
                <a:cs typeface="Arial" panose="020B0604020202020204" pitchFamily="34" charset="0"/>
              </a:rPr>
              <a:t>用户创建</a:t>
            </a:r>
            <a:r>
              <a:rPr lang="en-US" altLang="zh-CN">
                <a:solidFill>
                  <a:schemeClr val="accent2"/>
                </a:solidFill>
                <a:ea typeface="楷体" panose="02010609060101010101" pitchFamily="49" charset="-122"/>
                <a:cs typeface="Arial" panose="020B0604020202020204" pitchFamily="34" charset="0"/>
              </a:rPr>
              <a:t>ID:</a:t>
            </a:r>
          </a:p>
          <a:p>
            <a:pPr algn="ctr"/>
            <a:r>
              <a:rPr lang="en-US" altLang="zh-CN">
                <a:solidFill>
                  <a:schemeClr val="accent2"/>
                </a:solidFill>
                <a:ea typeface="楷体" panose="02010609060101010101" pitchFamily="49" charset="-122"/>
                <a:cs typeface="Arial" panose="020B0604020202020204" pitchFamily="34" charset="0"/>
              </a:rPr>
              <a:t>1678</a:t>
            </a:r>
            <a:endParaRPr lang="en-US" altLang="zh-CN">
              <a:ea typeface="楷体" panose="02010609060101010101" pitchFamily="49" charset="-122"/>
              <a:cs typeface="Arial" panose="020B0604020202020204" pitchFamily="34" charset="0"/>
            </a:endParaRPr>
          </a:p>
        </p:txBody>
      </p:sp>
      <p:grpSp>
        <p:nvGrpSpPr>
          <p:cNvPr id="47" name="Group 29"/>
          <p:cNvGrpSpPr/>
          <p:nvPr/>
        </p:nvGrpSpPr>
        <p:grpSpPr bwMode="auto">
          <a:xfrm>
            <a:off x="9999526" y="3419705"/>
            <a:ext cx="293688" cy="395288"/>
            <a:chOff x="5115" y="1292"/>
            <a:chExt cx="185" cy="249"/>
          </a:xfrm>
        </p:grpSpPr>
        <p:sp>
          <p:nvSpPr>
            <p:cNvPr id="48" name="Oval 30"/>
            <p:cNvSpPr>
              <a:spLocks noChangeArrowheads="1"/>
            </p:cNvSpPr>
            <p:nvPr/>
          </p:nvSpPr>
          <p:spPr bwMode="auto">
            <a:xfrm>
              <a:off x="5115" y="1292"/>
              <a:ext cx="177" cy="69"/>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9" name="Oval 31"/>
            <p:cNvSpPr>
              <a:spLocks noChangeArrowheads="1"/>
            </p:cNvSpPr>
            <p:nvPr/>
          </p:nvSpPr>
          <p:spPr bwMode="auto">
            <a:xfrm>
              <a:off x="5119" y="1472"/>
              <a:ext cx="177" cy="69"/>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0" name="Line 32"/>
            <p:cNvSpPr>
              <a:spLocks noChangeShapeType="1"/>
            </p:cNvSpPr>
            <p:nvPr/>
          </p:nvSpPr>
          <p:spPr bwMode="auto">
            <a:xfrm>
              <a:off x="5300" y="1315"/>
              <a:ext cx="0" cy="1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33"/>
            <p:cNvSpPr>
              <a:spLocks noChangeShapeType="1"/>
            </p:cNvSpPr>
            <p:nvPr/>
          </p:nvSpPr>
          <p:spPr bwMode="auto">
            <a:xfrm>
              <a:off x="5115" y="1331"/>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 name="Line 34"/>
          <p:cNvSpPr>
            <a:spLocks noChangeShapeType="1"/>
          </p:cNvSpPr>
          <p:nvPr/>
        </p:nvSpPr>
        <p:spPr bwMode="auto">
          <a:xfrm>
            <a:off x="9096239" y="2786293"/>
            <a:ext cx="866775" cy="5746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Text Box 35"/>
          <p:cNvSpPr txBox="1">
            <a:spLocks noChangeArrowheads="1"/>
          </p:cNvSpPr>
          <p:nvPr/>
        </p:nvSpPr>
        <p:spPr bwMode="auto">
          <a:xfrm rot="2225390">
            <a:off x="8927964" y="2360843"/>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后端数据库</a:t>
            </a:r>
          </a:p>
          <a:p>
            <a:pPr algn="ctr"/>
            <a:r>
              <a:rPr lang="zh-CN" altLang="en-US" sz="1600">
                <a:ea typeface="楷体" panose="02010609060101010101" pitchFamily="49" charset="-122"/>
                <a:cs typeface="Arial" panose="020B0604020202020204" pitchFamily="34" charset="0"/>
              </a:rPr>
              <a:t>的记录</a:t>
            </a:r>
          </a:p>
        </p:txBody>
      </p:sp>
      <p:sp>
        <p:nvSpPr>
          <p:cNvPr id="54" name="Line 36"/>
          <p:cNvSpPr>
            <a:spLocks noChangeShapeType="1"/>
          </p:cNvSpPr>
          <p:nvPr/>
        </p:nvSpPr>
        <p:spPr bwMode="auto">
          <a:xfrm flipV="1">
            <a:off x="8718414" y="3714980"/>
            <a:ext cx="1098550" cy="4270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Text Box 37"/>
          <p:cNvSpPr txBox="1">
            <a:spLocks noChangeArrowheads="1"/>
          </p:cNvSpPr>
          <p:nvPr/>
        </p:nvSpPr>
        <p:spPr bwMode="auto">
          <a:xfrm rot="20455586">
            <a:off x="9015276" y="387849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ea typeface="楷体" panose="02010609060101010101" pitchFamily="49" charset="-122"/>
                <a:cs typeface="Arial" panose="020B0604020202020204" pitchFamily="34" charset="0"/>
              </a:rPr>
              <a:t>访问</a:t>
            </a:r>
          </a:p>
        </p:txBody>
      </p:sp>
      <p:sp>
        <p:nvSpPr>
          <p:cNvPr id="56" name="Line 38"/>
          <p:cNvSpPr>
            <a:spLocks noChangeShapeType="1"/>
          </p:cNvSpPr>
          <p:nvPr/>
        </p:nvSpPr>
        <p:spPr bwMode="auto">
          <a:xfrm flipV="1">
            <a:off x="8840651" y="3970568"/>
            <a:ext cx="1195388" cy="1282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39"/>
          <p:cNvSpPr txBox="1">
            <a:spLocks noChangeArrowheads="1"/>
          </p:cNvSpPr>
          <p:nvPr/>
        </p:nvSpPr>
        <p:spPr bwMode="auto">
          <a:xfrm rot="18871725">
            <a:off x="9286739" y="459286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ea typeface="楷体" panose="02010609060101010101" pitchFamily="49" charset="-122"/>
                <a:cs typeface="Arial" panose="020B0604020202020204" pitchFamily="34" charset="0"/>
              </a:rPr>
              <a:t>访问</a:t>
            </a:r>
          </a:p>
        </p:txBody>
      </p:sp>
      <p:grpSp>
        <p:nvGrpSpPr>
          <p:cNvPr id="58" name="Group 40"/>
          <p:cNvGrpSpPr/>
          <p:nvPr/>
        </p:nvGrpSpPr>
        <p:grpSpPr bwMode="auto">
          <a:xfrm>
            <a:off x="1831839" y="3410180"/>
            <a:ext cx="1787525" cy="936625"/>
            <a:chOff x="654" y="1693"/>
            <a:chExt cx="1126" cy="590"/>
          </a:xfrm>
        </p:grpSpPr>
        <p:sp>
          <p:nvSpPr>
            <p:cNvPr id="59" name="AutoShape 41"/>
            <p:cNvSpPr>
              <a:spLocks noChangeArrowheads="1"/>
            </p:cNvSpPr>
            <p:nvPr/>
          </p:nvSpPr>
          <p:spPr bwMode="auto">
            <a:xfrm>
              <a:off x="654" y="1700"/>
              <a:ext cx="1126" cy="576"/>
            </a:xfrm>
            <a:prstGeom prst="parallelogram">
              <a:avLst>
                <a:gd name="adj" fmla="val 48872"/>
              </a:avLst>
            </a:prstGeom>
            <a:solidFill>
              <a:srgbClr val="FF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grpSp>
          <p:nvGrpSpPr>
            <p:cNvPr id="60" name="Group 42"/>
            <p:cNvGrpSpPr/>
            <p:nvPr/>
          </p:nvGrpSpPr>
          <p:grpSpPr bwMode="auto">
            <a:xfrm>
              <a:off x="765" y="1693"/>
              <a:ext cx="986" cy="590"/>
              <a:chOff x="765" y="1693"/>
              <a:chExt cx="986" cy="590"/>
            </a:xfrm>
          </p:grpSpPr>
          <p:sp>
            <p:nvSpPr>
              <p:cNvPr id="61" name="Text Box 43"/>
              <p:cNvSpPr txBox="1">
                <a:spLocks noChangeArrowheads="1"/>
              </p:cNvSpPr>
              <p:nvPr/>
            </p:nvSpPr>
            <p:spPr bwMode="auto">
              <a:xfrm>
                <a:off x="980" y="169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ea typeface="楷体" panose="02010609060101010101" pitchFamily="49" charset="-122"/>
                    <a:cs typeface="Arial" panose="020B0604020202020204" pitchFamily="34" charset="0"/>
                  </a:rPr>
                  <a:t>Cookie file</a:t>
                </a:r>
                <a:endParaRPr lang="en-US" altLang="zh-CN" sz="1600">
                  <a:ea typeface="楷体" panose="02010609060101010101" pitchFamily="49" charset="-122"/>
                  <a:cs typeface="Arial" panose="020B0604020202020204" pitchFamily="34" charset="0"/>
                </a:endParaRPr>
              </a:p>
            </p:txBody>
          </p:sp>
          <p:sp>
            <p:nvSpPr>
              <p:cNvPr id="62" name="Text Box 44"/>
              <p:cNvSpPr txBox="1">
                <a:spLocks noChangeArrowheads="1"/>
              </p:cNvSpPr>
              <p:nvPr/>
            </p:nvSpPr>
            <p:spPr bwMode="auto">
              <a:xfrm>
                <a:off x="765" y="1915"/>
                <a:ext cx="93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amazon: 1678</a:t>
                </a:r>
              </a:p>
              <a:p>
                <a:r>
                  <a:rPr lang="en-US" altLang="zh-CN" sz="1600">
                    <a:ea typeface="楷体" panose="02010609060101010101" pitchFamily="49" charset="-122"/>
                    <a:cs typeface="Arial" panose="020B0604020202020204" pitchFamily="34" charset="0"/>
                  </a:rPr>
                  <a:t>ebay: 8734</a:t>
                </a:r>
              </a:p>
            </p:txBody>
          </p:sp>
        </p:grpSp>
      </p:grpSp>
      <p:sp>
        <p:nvSpPr>
          <p:cNvPr id="63" name="AutoShape 45"/>
          <p:cNvSpPr>
            <a:spLocks noChangeArrowheads="1"/>
          </p:cNvSpPr>
          <p:nvPr/>
        </p:nvSpPr>
        <p:spPr bwMode="auto">
          <a:xfrm>
            <a:off x="1898514" y="2157643"/>
            <a:ext cx="1787525" cy="914400"/>
          </a:xfrm>
          <a:prstGeom prst="parallelogram">
            <a:avLst>
              <a:gd name="adj" fmla="val 48872"/>
            </a:avLst>
          </a:prstGeom>
          <a:solidFill>
            <a:srgbClr val="FF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grpSp>
        <p:nvGrpSpPr>
          <p:cNvPr id="64" name="Group 46"/>
          <p:cNvGrpSpPr/>
          <p:nvPr/>
        </p:nvGrpSpPr>
        <p:grpSpPr bwMode="auto">
          <a:xfrm>
            <a:off x="2074726" y="2133830"/>
            <a:ext cx="1565275" cy="936625"/>
            <a:chOff x="765" y="1693"/>
            <a:chExt cx="986" cy="590"/>
          </a:xfrm>
        </p:grpSpPr>
        <p:sp>
          <p:nvSpPr>
            <p:cNvPr id="65" name="Text Box 47"/>
            <p:cNvSpPr txBox="1">
              <a:spLocks noChangeArrowheads="1"/>
            </p:cNvSpPr>
            <p:nvPr/>
          </p:nvSpPr>
          <p:spPr bwMode="auto">
            <a:xfrm>
              <a:off x="980" y="169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ea typeface="楷体" panose="02010609060101010101" pitchFamily="49" charset="-122"/>
                  <a:cs typeface="Arial" panose="020B0604020202020204" pitchFamily="34" charset="0"/>
                </a:rPr>
                <a:t>Cookie file</a:t>
              </a:r>
              <a:endParaRPr lang="en-US" altLang="zh-CN" sz="1600">
                <a:ea typeface="楷体" panose="02010609060101010101" pitchFamily="49" charset="-122"/>
                <a:cs typeface="Arial" panose="020B0604020202020204" pitchFamily="34" charset="0"/>
              </a:endParaRPr>
            </a:p>
          </p:txBody>
        </p:sp>
        <p:sp>
          <p:nvSpPr>
            <p:cNvPr id="66" name="Text Box 48"/>
            <p:cNvSpPr txBox="1">
              <a:spLocks noChangeArrowheads="1"/>
            </p:cNvSpPr>
            <p:nvPr/>
          </p:nvSpPr>
          <p:spPr bwMode="auto">
            <a:xfrm>
              <a:off x="765" y="1915"/>
              <a:ext cx="76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600">
                <a:ea typeface="楷体" panose="02010609060101010101" pitchFamily="49" charset="-122"/>
                <a:cs typeface="Arial" panose="020B0604020202020204" pitchFamily="34" charset="0"/>
              </a:endParaRPr>
            </a:p>
            <a:p>
              <a:r>
                <a:rPr lang="en-US" altLang="zh-CN" sz="1600">
                  <a:ea typeface="楷体" panose="02010609060101010101" pitchFamily="49" charset="-122"/>
                  <a:cs typeface="Arial" panose="020B0604020202020204" pitchFamily="34" charset="0"/>
                </a:rPr>
                <a:t>ebay: 8734</a:t>
              </a:r>
            </a:p>
          </p:txBody>
        </p:sp>
      </p:grpSp>
      <p:grpSp>
        <p:nvGrpSpPr>
          <p:cNvPr id="67" name="Group 49"/>
          <p:cNvGrpSpPr/>
          <p:nvPr/>
        </p:nvGrpSpPr>
        <p:grpSpPr bwMode="auto">
          <a:xfrm>
            <a:off x="1873114" y="5089755"/>
            <a:ext cx="1787525" cy="936625"/>
            <a:chOff x="654" y="1693"/>
            <a:chExt cx="1126" cy="590"/>
          </a:xfrm>
        </p:grpSpPr>
        <p:sp>
          <p:nvSpPr>
            <p:cNvPr id="68" name="AutoShape 50"/>
            <p:cNvSpPr>
              <a:spLocks noChangeArrowheads="1"/>
            </p:cNvSpPr>
            <p:nvPr/>
          </p:nvSpPr>
          <p:spPr bwMode="auto">
            <a:xfrm>
              <a:off x="654" y="1700"/>
              <a:ext cx="1126" cy="576"/>
            </a:xfrm>
            <a:prstGeom prst="parallelogram">
              <a:avLst>
                <a:gd name="adj" fmla="val 48872"/>
              </a:avLst>
            </a:prstGeom>
            <a:solidFill>
              <a:srgbClr val="FF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grpSp>
          <p:nvGrpSpPr>
            <p:cNvPr id="69" name="Group 51"/>
            <p:cNvGrpSpPr/>
            <p:nvPr/>
          </p:nvGrpSpPr>
          <p:grpSpPr bwMode="auto">
            <a:xfrm>
              <a:off x="765" y="1693"/>
              <a:ext cx="986" cy="590"/>
              <a:chOff x="765" y="1693"/>
              <a:chExt cx="986" cy="590"/>
            </a:xfrm>
          </p:grpSpPr>
          <p:sp>
            <p:nvSpPr>
              <p:cNvPr id="70" name="Text Box 52"/>
              <p:cNvSpPr txBox="1">
                <a:spLocks noChangeArrowheads="1"/>
              </p:cNvSpPr>
              <p:nvPr/>
            </p:nvSpPr>
            <p:spPr bwMode="auto">
              <a:xfrm>
                <a:off x="980" y="169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ea typeface="楷体" panose="02010609060101010101" pitchFamily="49" charset="-122"/>
                    <a:cs typeface="Arial" panose="020B0604020202020204" pitchFamily="34" charset="0"/>
                  </a:rPr>
                  <a:t>Cookie file</a:t>
                </a:r>
                <a:endParaRPr lang="en-US" altLang="zh-CN" sz="1600">
                  <a:ea typeface="楷体" panose="02010609060101010101" pitchFamily="49" charset="-122"/>
                  <a:cs typeface="Arial" panose="020B0604020202020204" pitchFamily="34" charset="0"/>
                </a:endParaRPr>
              </a:p>
            </p:txBody>
          </p:sp>
          <p:sp>
            <p:nvSpPr>
              <p:cNvPr id="71" name="Text Box 53"/>
              <p:cNvSpPr txBox="1">
                <a:spLocks noChangeArrowheads="1"/>
              </p:cNvSpPr>
              <p:nvPr/>
            </p:nvSpPr>
            <p:spPr bwMode="auto">
              <a:xfrm>
                <a:off x="765" y="1915"/>
                <a:ext cx="93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amazon: 1678</a:t>
                </a:r>
              </a:p>
              <a:p>
                <a:r>
                  <a:rPr lang="en-US" altLang="zh-CN" sz="1600">
                    <a:ea typeface="楷体" panose="02010609060101010101" pitchFamily="49" charset="-122"/>
                    <a:cs typeface="Arial" panose="020B0604020202020204" pitchFamily="34" charset="0"/>
                  </a:rPr>
                  <a:t>ebay: 8734</a:t>
                </a:r>
              </a:p>
            </p:txBody>
          </p:sp>
        </p:grpSp>
      </p:grpSp>
      <p:sp>
        <p:nvSpPr>
          <p:cNvPr id="72" name="Text Box 54"/>
          <p:cNvSpPr txBox="1">
            <a:spLocks noChangeArrowheads="1"/>
          </p:cNvSpPr>
          <p:nvPr/>
        </p:nvSpPr>
        <p:spPr bwMode="auto">
          <a:xfrm>
            <a:off x="1811201" y="4584930"/>
            <a:ext cx="117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ea typeface="楷体" panose="02010609060101010101" pitchFamily="49" charset="-122"/>
                <a:cs typeface="Arial" panose="020B0604020202020204" pitchFamily="34" charset="0"/>
              </a:rPr>
              <a:t>一周以后</a:t>
            </a:r>
            <a:r>
              <a:rPr lang="en-US" altLang="zh-CN">
                <a:ea typeface="楷体" panose="02010609060101010101" pitchFamily="49" charset="-122"/>
                <a:cs typeface="Arial" panose="020B0604020202020204" pitchFamily="34" charset="0"/>
              </a:rPr>
              <a:t>:</a:t>
            </a:r>
          </a:p>
        </p:txBody>
      </p:sp>
      <p:sp>
        <p:nvSpPr>
          <p:cNvPr id="2" name="灯片编号占位符 1">
            <a:extLst>
              <a:ext uri="{FF2B5EF4-FFF2-40B4-BE49-F238E27FC236}">
                <a16:creationId xmlns:a16="http://schemas.microsoft.com/office/drawing/2014/main" id="{959DDB7F-FF7D-4433-AF04-26E16CDFE5E2}"/>
              </a:ext>
            </a:extLst>
          </p:cNvPr>
          <p:cNvSpPr>
            <a:spLocks noGrp="1"/>
          </p:cNvSpPr>
          <p:nvPr>
            <p:ph type="sldNum" sz="quarter" idx="12"/>
          </p:nvPr>
        </p:nvSpPr>
        <p:spPr/>
        <p:txBody>
          <a:bodyPr/>
          <a:lstStyle/>
          <a:p>
            <a:fld id="{91F2D4EF-46D4-4764-B373-FC59CD1D281E}"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blinds(horizontal)">
                                      <p:cBhvr>
                                        <p:cTn id="12" dur="500"/>
                                        <p:tgtEl>
                                          <p:spTgt spid="6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blinds(horizontal)">
                                      <p:cBhvr>
                                        <p:cTn id="15" dur="500"/>
                                        <p:tgtEl>
                                          <p:spTgt spid="63"/>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10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par>
                          <p:cTn id="23" fill="hold">
                            <p:stCondLst>
                              <p:cond delay="1500"/>
                            </p:stCondLst>
                            <p:childTnLst>
                              <p:par>
                                <p:cTn id="24" presetID="3" presetClass="entr" presetSubtype="10"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blinds(horizontal)">
                                      <p:cBhvr>
                                        <p:cTn id="26" dur="1000"/>
                                        <p:tgtEl>
                                          <p:spTgt spid="4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blinds(horizontal)">
                                      <p:cBhvr>
                                        <p:cTn id="29" dur="2000"/>
                                        <p:tgtEl>
                                          <p:spTgt spid="53"/>
                                        </p:tgtEl>
                                      </p:cBhvr>
                                    </p:animEffect>
                                  </p:childTnLst>
                                </p:cTn>
                              </p:par>
                              <p:par>
                                <p:cTn id="30" presetID="3" presetClass="entr" presetSubtype="1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linds(horizontal)">
                                      <p:cBhvr>
                                        <p:cTn id="35" dur="500"/>
                                        <p:tgtEl>
                                          <p:spTgt spid="27"/>
                                        </p:tgtEl>
                                      </p:cBhvr>
                                    </p:animEffect>
                                  </p:childTnLst>
                                </p:cTn>
                              </p:par>
                              <p:par>
                                <p:cTn id="36" presetID="3" presetClass="entr" presetSubtype="1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linds(horizontal)">
                                      <p:cBhvr>
                                        <p:cTn id="38" dur="500"/>
                                        <p:tgtEl>
                                          <p:spTgt spid="2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blinds(horizontal)">
                                      <p:cBhvr>
                                        <p:cTn id="42" dur="1000"/>
                                        <p:tgtEl>
                                          <p:spTgt spid="58"/>
                                        </p:tgtEl>
                                      </p:cBhvr>
                                    </p:animEffect>
                                  </p:childTnLst>
                                </p:cTn>
                              </p:par>
                            </p:childTnLst>
                          </p:cTn>
                        </p:par>
                        <p:par>
                          <p:cTn id="43" fill="hold">
                            <p:stCondLst>
                              <p:cond delay="3500"/>
                            </p:stCondLst>
                            <p:childTnLst>
                              <p:par>
                                <p:cTn id="44" presetID="3" presetClass="entr" presetSubtype="1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1000"/>
                                        <p:tgtEl>
                                          <p:spTgt spid="29"/>
                                        </p:tgtEl>
                                      </p:cBhvr>
                                    </p:animEffect>
                                  </p:childTnLst>
                                </p:cTn>
                              </p:par>
                              <p:par>
                                <p:cTn id="47" presetID="3" presetClass="entr" presetSubtype="1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linds(horizontal)">
                                      <p:cBhvr>
                                        <p:cTn id="49" dur="500"/>
                                        <p:tgtEl>
                                          <p:spTgt spid="28"/>
                                        </p:tgtEl>
                                      </p:cBhvr>
                                    </p:animEffect>
                                  </p:childTnLst>
                                </p:cTn>
                              </p:par>
                            </p:childTnLst>
                          </p:cTn>
                        </p:par>
                        <p:par>
                          <p:cTn id="50" fill="hold">
                            <p:stCondLst>
                              <p:cond delay="4500"/>
                            </p:stCondLst>
                            <p:childTnLst>
                              <p:par>
                                <p:cTn id="51" presetID="3" presetClass="entr" presetSubtype="1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linds(horizontal)">
                                      <p:cBhvr>
                                        <p:cTn id="53" dur="1000"/>
                                        <p:tgtEl>
                                          <p:spTgt spid="44"/>
                                        </p:tgtEl>
                                      </p:cBhvr>
                                    </p:animEffect>
                                  </p:childTnLst>
                                </p:cTn>
                              </p:par>
                            </p:childTnLst>
                          </p:cTn>
                        </p:par>
                        <p:par>
                          <p:cTn id="54" fill="hold">
                            <p:stCondLst>
                              <p:cond delay="5500"/>
                            </p:stCondLst>
                            <p:childTnLst>
                              <p:par>
                                <p:cTn id="55" presetID="3" presetClass="entr" presetSubtype="1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blinds(horizontal)">
                                      <p:cBhvr>
                                        <p:cTn id="57" dur="1000"/>
                                        <p:tgtEl>
                                          <p:spTgt spid="55"/>
                                        </p:tgtEl>
                                      </p:cBhvr>
                                    </p:animEffect>
                                  </p:childTnLst>
                                </p:cTn>
                              </p:par>
                              <p:par>
                                <p:cTn id="58" presetID="3" presetClass="entr" presetSubtype="1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blinds(horizontal)">
                                      <p:cBhvr>
                                        <p:cTn id="60" dur="500"/>
                                        <p:tgtEl>
                                          <p:spTgt spid="54"/>
                                        </p:tgtEl>
                                      </p:cBhvr>
                                    </p:animEffect>
                                  </p:childTnLst>
                                </p:cTn>
                              </p:par>
                            </p:childTnLst>
                          </p:cTn>
                        </p:par>
                        <p:par>
                          <p:cTn id="61" fill="hold">
                            <p:stCondLst>
                              <p:cond delay="6500"/>
                            </p:stCondLst>
                            <p:childTnLst>
                              <p:par>
                                <p:cTn id="62" presetID="3" presetClass="entr" presetSubtype="10"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linds(horizontal)">
                                      <p:cBhvr>
                                        <p:cTn id="64" dur="1000"/>
                                        <p:tgtEl>
                                          <p:spTgt spid="33"/>
                                        </p:tgtEl>
                                      </p:cBhvr>
                                    </p:animEffect>
                                  </p:childTnLst>
                                </p:cTn>
                              </p:par>
                              <p:par>
                                <p:cTn id="65" presetID="3" presetClass="entr" presetSubtype="1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blinds(horizontal)">
                                      <p:cBhvr>
                                        <p:cTn id="67" dur="500"/>
                                        <p:tgtEl>
                                          <p:spTgt spid="32"/>
                                        </p:tgtEl>
                                      </p:cBhvr>
                                    </p:animEffect>
                                  </p:childTnLst>
                                </p:cTn>
                              </p:par>
                            </p:childTnLst>
                          </p:cTn>
                        </p:par>
                        <p:par>
                          <p:cTn id="68" fill="hold">
                            <p:stCondLst>
                              <p:cond delay="7500"/>
                            </p:stCondLst>
                            <p:childTnLst>
                              <p:par>
                                <p:cTn id="69" presetID="3" presetClass="entr" presetSubtype="10" fill="hold" grpId="0" nodeType="after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blinds(horizontal)">
                                      <p:cBhvr>
                                        <p:cTn id="71" dur="1000"/>
                                        <p:tgtEl>
                                          <p:spTgt spid="72"/>
                                        </p:tgtEl>
                                      </p:cBhvr>
                                    </p:animEffect>
                                  </p:childTnLst>
                                </p:cTn>
                              </p:par>
                            </p:childTnLst>
                          </p:cTn>
                        </p:par>
                        <p:par>
                          <p:cTn id="72" fill="hold">
                            <p:stCondLst>
                              <p:cond delay="8500"/>
                            </p:stCondLst>
                            <p:childTnLst>
                              <p:par>
                                <p:cTn id="73" presetID="3" presetClass="entr" presetSubtype="10"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blinds(horizontal)">
                                      <p:cBhvr>
                                        <p:cTn id="75" dur="1000"/>
                                        <p:tgtEl>
                                          <p:spTgt spid="67"/>
                                        </p:tgtEl>
                                      </p:cBhvr>
                                    </p:animEffect>
                                  </p:childTnLst>
                                </p:cTn>
                              </p:par>
                            </p:childTnLst>
                          </p:cTn>
                        </p:par>
                        <p:par>
                          <p:cTn id="76" fill="hold">
                            <p:stCondLst>
                              <p:cond delay="9500"/>
                            </p:stCondLst>
                            <p:childTnLst>
                              <p:par>
                                <p:cTn id="77" presetID="3" presetClass="entr" presetSubtype="10"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blinds(horizontal)">
                                      <p:cBhvr>
                                        <p:cTn id="79" dur="1000"/>
                                        <p:tgtEl>
                                          <p:spTgt spid="37"/>
                                        </p:tgtEl>
                                      </p:cBhvr>
                                    </p:animEffect>
                                  </p:childTnLst>
                                </p:cTn>
                              </p:par>
                              <p:par>
                                <p:cTn id="80" presetID="3" presetClass="entr" presetSubtype="1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childTnLst>
                          </p:cTn>
                        </p:par>
                        <p:par>
                          <p:cTn id="83" fill="hold">
                            <p:stCondLst>
                              <p:cond delay="10500"/>
                            </p:stCondLst>
                            <p:childTnLst>
                              <p:par>
                                <p:cTn id="84" presetID="3" presetClass="entr" presetSubtype="1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1000"/>
                                        <p:tgtEl>
                                          <p:spTgt spid="45"/>
                                        </p:tgtEl>
                                      </p:cBhvr>
                                    </p:animEffect>
                                  </p:childTnLst>
                                </p:cTn>
                              </p:par>
                            </p:childTnLst>
                          </p:cTn>
                        </p:par>
                        <p:par>
                          <p:cTn id="87" fill="hold">
                            <p:stCondLst>
                              <p:cond delay="11500"/>
                            </p:stCondLst>
                            <p:childTnLst>
                              <p:par>
                                <p:cTn id="88" presetID="3" presetClass="entr" presetSubtype="10" fill="hold" nodeType="after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blinds(horizontal)">
                                      <p:cBhvr>
                                        <p:cTn id="90" dur="1000"/>
                                        <p:tgtEl>
                                          <p:spTgt spid="56"/>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blinds(horizontal)">
                                      <p:cBhvr>
                                        <p:cTn id="93" dur="500"/>
                                        <p:tgtEl>
                                          <p:spTgt spid="57"/>
                                        </p:tgtEl>
                                      </p:cBhvr>
                                    </p:animEffect>
                                  </p:childTnLst>
                                </p:cTn>
                              </p:par>
                            </p:childTnLst>
                          </p:cTn>
                        </p:par>
                        <p:par>
                          <p:cTn id="94" fill="hold">
                            <p:stCondLst>
                              <p:cond delay="12500"/>
                            </p:stCondLst>
                            <p:childTnLst>
                              <p:par>
                                <p:cTn id="95" presetID="3" presetClass="entr" presetSubtype="10" fill="hold"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blinds(horizontal)">
                                      <p:cBhvr>
                                        <p:cTn id="97" dur="1000"/>
                                        <p:tgtEl>
                                          <p:spTgt spid="41"/>
                                        </p:tgtEl>
                                      </p:cBhvr>
                                    </p:animEffect>
                                  </p:childTnLst>
                                </p:cTn>
                              </p:par>
                              <p:par>
                                <p:cTn id="98" presetID="3" presetClass="entr" presetSubtype="1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blinds(horizontal)">
                                      <p:cBhvr>
                                        <p:cTn id="10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44" grpId="0"/>
      <p:bldP spid="45" grpId="0"/>
      <p:bldP spid="46" grpId="0"/>
      <p:bldP spid="53" grpId="0"/>
      <p:bldP spid="55" grpId="0"/>
      <p:bldP spid="57" grpId="0"/>
      <p:bldP spid="63" grpId="0" animBg="1"/>
      <p:bldP spid="7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430213" y="0"/>
            <a:ext cx="7429500" cy="1428589"/>
            <a:chOff x="551030" y="-368704"/>
            <a:chExt cx="7429500" cy="1428589"/>
          </a:xfrm>
        </p:grpSpPr>
        <p:grpSp>
          <p:nvGrpSpPr>
            <p:cNvPr id="98" name="组合 97"/>
            <p:cNvGrpSpPr/>
            <p:nvPr/>
          </p:nvGrpSpPr>
          <p:grpSpPr>
            <a:xfrm>
              <a:off x="1201633" y="303925"/>
              <a:ext cx="6778897" cy="687997"/>
              <a:chOff x="1839060" y="967769"/>
              <a:chExt cx="6778897" cy="687997"/>
            </a:xfrm>
          </p:grpSpPr>
          <p:sp>
            <p:nvSpPr>
              <p:cNvPr id="100" name="矩形: 圆角 99"/>
              <p:cNvSpPr/>
              <p:nvPr/>
            </p:nvSpPr>
            <p:spPr>
              <a:xfrm>
                <a:off x="1839060" y="967769"/>
                <a:ext cx="677889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1" name="文本框 100"/>
              <p:cNvSpPr txBox="1"/>
              <p:nvPr/>
            </p:nvSpPr>
            <p:spPr>
              <a:xfrm>
                <a:off x="2786092" y="1009435"/>
                <a:ext cx="559215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用户</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服务器交互：</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Cookie</a:t>
                </a:r>
              </a:p>
            </p:txBody>
          </p:sp>
        </p:grpSp>
        <p:pic>
          <p:nvPicPr>
            <p:cNvPr id="99" name="图片 9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19" name="组合 118"/>
          <p:cNvGrpSpPr/>
          <p:nvPr/>
        </p:nvGrpSpPr>
        <p:grpSpPr>
          <a:xfrm>
            <a:off x="689825" y="1631316"/>
            <a:ext cx="5640637" cy="476221"/>
            <a:chOff x="1403750" y="3593123"/>
            <a:chExt cx="5640637" cy="476221"/>
          </a:xfrm>
        </p:grpSpPr>
        <p:grpSp>
          <p:nvGrpSpPr>
            <p:cNvPr id="120" name="组合 119"/>
            <p:cNvGrpSpPr/>
            <p:nvPr/>
          </p:nvGrpSpPr>
          <p:grpSpPr>
            <a:xfrm>
              <a:off x="1403750" y="3593123"/>
              <a:ext cx="490436" cy="476221"/>
              <a:chOff x="1403750" y="3593123"/>
              <a:chExt cx="808892" cy="785446"/>
            </a:xfrm>
          </p:grpSpPr>
          <p:sp>
            <p:nvSpPr>
              <p:cNvPr id="122" name="对话气泡: 椭圆形 1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1" name="Text Box 79"/>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能为我们带来什么好处呢？</a:t>
              </a:r>
            </a:p>
          </p:txBody>
        </p:sp>
      </p:grpSp>
      <p:sp>
        <p:nvSpPr>
          <p:cNvPr id="24" name="Rectangle 4"/>
          <p:cNvSpPr>
            <a:spLocks noChangeArrowheads="1"/>
          </p:cNvSpPr>
          <p:nvPr/>
        </p:nvSpPr>
        <p:spPr bwMode="auto">
          <a:xfrm>
            <a:off x="1080816" y="3707931"/>
            <a:ext cx="9832990" cy="2524327"/>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9FF6"/>
              </a:buClr>
              <a:buSzPct val="65000"/>
              <a:buFont typeface="Wingdings" panose="05000000000000000000" pitchFamily="2" charset="2"/>
              <a:buChar char="p"/>
            </a:pP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Cookies</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允许网站获得相当多的用户的信息</a:t>
            </a:r>
          </a:p>
          <a:p>
            <a:pPr eaLnBrk="1" hangingPunct="1">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你可能会向网站提供你的姓名和</a:t>
            </a:r>
            <a:r>
              <a:rPr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E_Mail</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p>
          <a:p>
            <a:pPr eaLnBrk="1" hangingPunct="1">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搜索引擎也可以使用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cookie</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和重定向技术获得很多的信息</a:t>
            </a:r>
          </a:p>
          <a:p>
            <a:pPr eaLnBrk="1" hangingPunct="1">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广告公司也可以通过用户访问过的网站来获得用户的相关信息</a:t>
            </a:r>
          </a:p>
        </p:txBody>
      </p:sp>
      <p:sp>
        <p:nvSpPr>
          <p:cNvPr id="25" name="Text Box 79"/>
          <p:cNvSpPr txBox="1">
            <a:spLocks noChangeArrowheads="1"/>
          </p:cNvSpPr>
          <p:nvPr/>
        </p:nvSpPr>
        <p:spPr bwMode="auto">
          <a:xfrm>
            <a:off x="2981901" y="2314760"/>
            <a:ext cx="8002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a:latin typeface="Times New Roman" panose="02020603050405020304" pitchFamily="18" charset="0"/>
                <a:ea typeface="思源黑体 CN Normal" panose="020B0400000000000000" pitchFamily="34" charset="-122"/>
                <a:cs typeface="Times New Roman" panose="02020603050405020304" pitchFamily="18" charset="0"/>
              </a:rPr>
              <a:t>认证</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79"/>
          <p:cNvSpPr txBox="1">
            <a:spLocks noChangeArrowheads="1"/>
          </p:cNvSpPr>
          <p:nvPr/>
        </p:nvSpPr>
        <p:spPr bwMode="auto">
          <a:xfrm>
            <a:off x="3854381" y="2317684"/>
            <a:ext cx="172354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“购物车”</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79"/>
          <p:cNvSpPr txBox="1">
            <a:spLocks noChangeArrowheads="1"/>
          </p:cNvSpPr>
          <p:nvPr/>
        </p:nvSpPr>
        <p:spPr bwMode="auto">
          <a:xfrm>
            <a:off x="5650191" y="2317683"/>
            <a:ext cx="141577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“推荐”</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79"/>
          <p:cNvSpPr txBox="1">
            <a:spLocks noChangeArrowheads="1"/>
          </p:cNvSpPr>
          <p:nvPr/>
        </p:nvSpPr>
        <p:spPr bwMode="auto">
          <a:xfrm>
            <a:off x="7138225" y="2310264"/>
            <a:ext cx="2108269"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用户会话状态 </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buClr>
                <a:srgbClr val="009FF6"/>
              </a:buClr>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 e-mail)</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1"/>
          <p:cNvSpPr>
            <a:spLocks noChangeArrowheads="1"/>
          </p:cNvSpPr>
          <p:nvPr/>
        </p:nvSpPr>
        <p:spPr bwMode="auto">
          <a:xfrm>
            <a:off x="710414" y="3097029"/>
            <a:ext cx="2557887"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Cookies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和私密性</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AD1A775C-FB55-4125-B2E0-BBEDA3319EE0}"/>
              </a:ext>
            </a:extLst>
          </p:cNvPr>
          <p:cNvSpPr>
            <a:spLocks noGrp="1"/>
          </p:cNvSpPr>
          <p:nvPr>
            <p:ph type="sldNum" sz="quarter" idx="12"/>
          </p:nvPr>
        </p:nvSpPr>
        <p:spPr/>
        <p:txBody>
          <a:bodyPr/>
          <a:lstStyle/>
          <a:p>
            <a:fld id="{91F2D4EF-46D4-4764-B373-FC59CD1D281E}"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randombar(horizontal)">
                                      <p:cBhvr>
                                        <p:cTn id="36" dur="500"/>
                                        <p:tgtEl>
                                          <p:spTgt spid="29"/>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wipe(left)">
                                      <p:cBhvr>
                                        <p:cTn id="40" dur="500"/>
                                        <p:tgtEl>
                                          <p:spTgt spid="24">
                                            <p:txEl>
                                              <p:pRg st="0" end="0"/>
                                            </p:txEl>
                                          </p:spTgt>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24">
                                            <p:txEl>
                                              <p:pRg st="1" end="1"/>
                                            </p:txEl>
                                          </p:spTgt>
                                        </p:tgtEl>
                                        <p:attrNameLst>
                                          <p:attrName>style.visibility</p:attrName>
                                        </p:attrNameLst>
                                      </p:cBhvr>
                                      <p:to>
                                        <p:strVal val="visible"/>
                                      </p:to>
                                    </p:set>
                                    <p:animEffect transition="in" filter="wipe(left)">
                                      <p:cBhvr>
                                        <p:cTn id="44" dur="500"/>
                                        <p:tgtEl>
                                          <p:spTgt spid="24">
                                            <p:txEl>
                                              <p:pRg st="1" end="1"/>
                                            </p:txEl>
                                          </p:spTgt>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24">
                                            <p:txEl>
                                              <p:pRg st="2" end="2"/>
                                            </p:txEl>
                                          </p:spTgt>
                                        </p:tgtEl>
                                        <p:attrNameLst>
                                          <p:attrName>style.visibility</p:attrName>
                                        </p:attrNameLst>
                                      </p:cBhvr>
                                      <p:to>
                                        <p:strVal val="visible"/>
                                      </p:to>
                                    </p:set>
                                    <p:animEffect transition="in" filter="wipe(left)">
                                      <p:cBhvr>
                                        <p:cTn id="48" dur="500"/>
                                        <p:tgtEl>
                                          <p:spTgt spid="24">
                                            <p:txEl>
                                              <p:pRg st="2" end="2"/>
                                            </p:txEl>
                                          </p:spTgt>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24">
                                            <p:txEl>
                                              <p:pRg st="3" end="3"/>
                                            </p:txEl>
                                          </p:spTgt>
                                        </p:tgtEl>
                                        <p:attrNameLst>
                                          <p:attrName>style.visibility</p:attrName>
                                        </p:attrNameLst>
                                      </p:cBhvr>
                                      <p:to>
                                        <p:strVal val="visible"/>
                                      </p:to>
                                    </p:set>
                                    <p:animEffect transition="in" filter="wipe(left)">
                                      <p:cBhvr>
                                        <p:cTn id="52"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25" grpId="0"/>
      <p:bldP spid="26" grpId="0"/>
      <p:bldP spid="27" grpId="0"/>
      <p:bldP spid="28" grpId="0"/>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AD0E513-348B-4547-8981-9535A6D035CD}"/>
              </a:ext>
            </a:extLst>
          </p:cNvPr>
          <p:cNvGrpSpPr/>
          <p:nvPr/>
        </p:nvGrpSpPr>
        <p:grpSpPr>
          <a:xfrm>
            <a:off x="430213" y="0"/>
            <a:ext cx="3989388" cy="1428589"/>
            <a:chOff x="551030" y="-368704"/>
            <a:chExt cx="3989388" cy="1428589"/>
          </a:xfrm>
        </p:grpSpPr>
        <p:grpSp>
          <p:nvGrpSpPr>
            <p:cNvPr id="3" name="组合 2">
              <a:extLst>
                <a:ext uri="{FF2B5EF4-FFF2-40B4-BE49-F238E27FC236}">
                  <a16:creationId xmlns:a16="http://schemas.microsoft.com/office/drawing/2014/main" id="{337D6051-0FD6-47E8-BC6C-1681E9AD08F3}"/>
                </a:ext>
              </a:extLst>
            </p:cNvPr>
            <p:cNvGrpSpPr/>
            <p:nvPr/>
          </p:nvGrpSpPr>
          <p:grpSpPr>
            <a:xfrm>
              <a:off x="1201634" y="303925"/>
              <a:ext cx="3338784" cy="687997"/>
              <a:chOff x="1839061" y="967769"/>
              <a:chExt cx="3338784" cy="687997"/>
            </a:xfrm>
          </p:grpSpPr>
          <p:sp>
            <p:nvSpPr>
              <p:cNvPr id="5" name="矩形: 圆角 4">
                <a:extLst>
                  <a:ext uri="{FF2B5EF4-FFF2-40B4-BE49-F238E27FC236}">
                    <a16:creationId xmlns:a16="http://schemas.microsoft.com/office/drawing/2014/main" id="{CC77541E-3227-4631-9267-DAFFA69C9945}"/>
                  </a:ext>
                </a:extLst>
              </p:cNvPr>
              <p:cNvSpPr/>
              <p:nvPr/>
            </p:nvSpPr>
            <p:spPr>
              <a:xfrm>
                <a:off x="1839061" y="967769"/>
                <a:ext cx="33387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3F9C1EF-2B33-4B75-8077-DC6EDA0CB027}"/>
                  </a:ext>
                </a:extLst>
              </p:cNvPr>
              <p:cNvSpPr txBox="1"/>
              <p:nvPr/>
            </p:nvSpPr>
            <p:spPr>
              <a:xfrm>
                <a:off x="2786092" y="1009435"/>
                <a:ext cx="21479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HTTP/2</a:t>
                </a:r>
              </a:p>
            </p:txBody>
          </p:sp>
        </p:grpSp>
        <p:pic>
          <p:nvPicPr>
            <p:cNvPr id="4" name="图片 3">
              <a:extLst>
                <a:ext uri="{FF2B5EF4-FFF2-40B4-BE49-F238E27FC236}">
                  <a16:creationId xmlns:a16="http://schemas.microsoft.com/office/drawing/2014/main" id="{531CAA41-B2E1-488B-9743-4592780D3D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 name="Rectangle 11">
            <a:extLst>
              <a:ext uri="{FF2B5EF4-FFF2-40B4-BE49-F238E27FC236}">
                <a16:creationId xmlns:a16="http://schemas.microsoft.com/office/drawing/2014/main" id="{9FDA84DD-811E-4469-9EA3-E16F2E6771D5}"/>
              </a:ext>
            </a:extLst>
          </p:cNvPr>
          <p:cNvSpPr>
            <a:spLocks noChangeArrowheads="1"/>
          </p:cNvSpPr>
          <p:nvPr/>
        </p:nvSpPr>
        <p:spPr bwMode="auto">
          <a:xfrm>
            <a:off x="689825" y="4522306"/>
            <a:ext cx="1394856"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Text Box 79">
            <a:extLst>
              <a:ext uri="{FF2B5EF4-FFF2-40B4-BE49-F238E27FC236}">
                <a16:creationId xmlns:a16="http://schemas.microsoft.com/office/drawing/2014/main" id="{5C0E0C48-3C68-4EAD-91E2-E78701A474C0}"/>
              </a:ext>
            </a:extLst>
          </p:cNvPr>
          <p:cNvSpPr txBox="1">
            <a:spLocks noChangeArrowheads="1"/>
          </p:cNvSpPr>
          <p:nvPr/>
        </p:nvSpPr>
        <p:spPr bwMode="auto">
          <a:xfrm>
            <a:off x="2310206" y="4485589"/>
            <a:ext cx="42448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减少多对象访问时的</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感知</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时延</a:t>
            </a:r>
          </a:p>
        </p:txBody>
      </p:sp>
      <p:grpSp>
        <p:nvGrpSpPr>
          <p:cNvPr id="9" name="组合 8">
            <a:extLst>
              <a:ext uri="{FF2B5EF4-FFF2-40B4-BE49-F238E27FC236}">
                <a16:creationId xmlns:a16="http://schemas.microsoft.com/office/drawing/2014/main" id="{162C9F06-B8DA-456D-B90D-C9F16DDF9583}"/>
              </a:ext>
            </a:extLst>
          </p:cNvPr>
          <p:cNvGrpSpPr/>
          <p:nvPr/>
        </p:nvGrpSpPr>
        <p:grpSpPr>
          <a:xfrm>
            <a:off x="689825" y="1631316"/>
            <a:ext cx="5640637" cy="476221"/>
            <a:chOff x="1403750" y="3593123"/>
            <a:chExt cx="5640637" cy="476221"/>
          </a:xfrm>
        </p:grpSpPr>
        <p:grpSp>
          <p:nvGrpSpPr>
            <p:cNvPr id="10" name="组合 9">
              <a:extLst>
                <a:ext uri="{FF2B5EF4-FFF2-40B4-BE49-F238E27FC236}">
                  <a16:creationId xmlns:a16="http://schemas.microsoft.com/office/drawing/2014/main" id="{F90ED522-47BA-45DA-A17A-954558DEB4F9}"/>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51989B9B-FB67-4F47-AEE8-D48860EE1F4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ound-web-cam_17861">
                <a:extLst>
                  <a:ext uri="{FF2B5EF4-FFF2-40B4-BE49-F238E27FC236}">
                    <a16:creationId xmlns:a16="http://schemas.microsoft.com/office/drawing/2014/main" id="{7D3E83B8-F9CB-4236-B22E-AED040E3AD4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9A3FDC76-6810-4D46-9010-76E5927E56DF}"/>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存在的问题</a:t>
              </a:r>
            </a:p>
          </p:txBody>
        </p:sp>
      </p:grpSp>
      <p:sp>
        <p:nvSpPr>
          <p:cNvPr id="14" name="Text Box 79">
            <a:extLst>
              <a:ext uri="{FF2B5EF4-FFF2-40B4-BE49-F238E27FC236}">
                <a16:creationId xmlns:a16="http://schemas.microsoft.com/office/drawing/2014/main" id="{981C717B-708A-49A4-AFBD-0C39642F6113}"/>
              </a:ext>
            </a:extLst>
          </p:cNvPr>
          <p:cNvSpPr txBox="1">
            <a:spLocks noChangeArrowheads="1"/>
          </p:cNvSpPr>
          <p:nvPr/>
        </p:nvSpPr>
        <p:spPr bwMode="auto">
          <a:xfrm>
            <a:off x="935042" y="2175583"/>
            <a:ext cx="9844717" cy="22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存在多个对象时，小对象会被排在前面的大对象阻塞</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队首（</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HOL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）阻塞</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用户体验极差</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连接并发可以规避这个问题</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回到了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HTTP/1.0</a:t>
            </a:r>
          </a:p>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5163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AD0E513-348B-4547-8981-9535A6D035CD}"/>
              </a:ext>
            </a:extLst>
          </p:cNvPr>
          <p:cNvGrpSpPr/>
          <p:nvPr/>
        </p:nvGrpSpPr>
        <p:grpSpPr>
          <a:xfrm>
            <a:off x="430213" y="0"/>
            <a:ext cx="3989388" cy="1428589"/>
            <a:chOff x="551030" y="-368704"/>
            <a:chExt cx="3989388" cy="1428589"/>
          </a:xfrm>
        </p:grpSpPr>
        <p:grpSp>
          <p:nvGrpSpPr>
            <p:cNvPr id="3" name="组合 2">
              <a:extLst>
                <a:ext uri="{FF2B5EF4-FFF2-40B4-BE49-F238E27FC236}">
                  <a16:creationId xmlns:a16="http://schemas.microsoft.com/office/drawing/2014/main" id="{337D6051-0FD6-47E8-BC6C-1681E9AD08F3}"/>
                </a:ext>
              </a:extLst>
            </p:cNvPr>
            <p:cNvGrpSpPr/>
            <p:nvPr/>
          </p:nvGrpSpPr>
          <p:grpSpPr>
            <a:xfrm>
              <a:off x="1201634" y="303925"/>
              <a:ext cx="3338784" cy="687997"/>
              <a:chOff x="1839061" y="967769"/>
              <a:chExt cx="3338784" cy="687997"/>
            </a:xfrm>
          </p:grpSpPr>
          <p:sp>
            <p:nvSpPr>
              <p:cNvPr id="5" name="矩形: 圆角 4">
                <a:extLst>
                  <a:ext uri="{FF2B5EF4-FFF2-40B4-BE49-F238E27FC236}">
                    <a16:creationId xmlns:a16="http://schemas.microsoft.com/office/drawing/2014/main" id="{CC77541E-3227-4631-9267-DAFFA69C9945}"/>
                  </a:ext>
                </a:extLst>
              </p:cNvPr>
              <p:cNvSpPr/>
              <p:nvPr/>
            </p:nvSpPr>
            <p:spPr>
              <a:xfrm>
                <a:off x="1839061" y="967769"/>
                <a:ext cx="33387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3F9C1EF-2B33-4B75-8077-DC6EDA0CB027}"/>
                  </a:ext>
                </a:extLst>
              </p:cNvPr>
              <p:cNvSpPr txBox="1"/>
              <p:nvPr/>
            </p:nvSpPr>
            <p:spPr>
              <a:xfrm>
                <a:off x="2786092" y="1009435"/>
                <a:ext cx="21479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HTTP/2</a:t>
                </a:r>
              </a:p>
            </p:txBody>
          </p:sp>
        </p:grpSp>
        <p:pic>
          <p:nvPicPr>
            <p:cNvPr id="4" name="图片 3">
              <a:extLst>
                <a:ext uri="{FF2B5EF4-FFF2-40B4-BE49-F238E27FC236}">
                  <a16:creationId xmlns:a16="http://schemas.microsoft.com/office/drawing/2014/main" id="{531CAA41-B2E1-488B-9743-4592780D3D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a:extLst>
              <a:ext uri="{FF2B5EF4-FFF2-40B4-BE49-F238E27FC236}">
                <a16:creationId xmlns:a16="http://schemas.microsoft.com/office/drawing/2014/main" id="{F55C5636-58E1-4740-BE68-90F2669A5160}"/>
              </a:ext>
            </a:extLst>
          </p:cNvPr>
          <p:cNvGrpSpPr/>
          <p:nvPr/>
        </p:nvGrpSpPr>
        <p:grpSpPr>
          <a:xfrm>
            <a:off x="689825" y="1631316"/>
            <a:ext cx="5640637" cy="476221"/>
            <a:chOff x="1403750" y="3593123"/>
            <a:chExt cx="5640637" cy="476221"/>
          </a:xfrm>
        </p:grpSpPr>
        <p:grpSp>
          <p:nvGrpSpPr>
            <p:cNvPr id="16" name="组合 15">
              <a:extLst>
                <a:ext uri="{FF2B5EF4-FFF2-40B4-BE49-F238E27FC236}">
                  <a16:creationId xmlns:a16="http://schemas.microsoft.com/office/drawing/2014/main" id="{75B53585-00B6-48BA-B465-226E061BE740}"/>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7C945BFC-254F-4027-9666-A3D7F873289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round-web-cam_17861">
                <a:extLst>
                  <a:ext uri="{FF2B5EF4-FFF2-40B4-BE49-F238E27FC236}">
                    <a16:creationId xmlns:a16="http://schemas.microsoft.com/office/drawing/2014/main" id="{1599CB13-3600-4E04-B4B9-0D2DC4662E7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06A76295-D660-4971-BE2E-8BB4A853A22C}"/>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HTTP/1.1 HOL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阻塞示例</a:t>
              </a:r>
            </a:p>
          </p:txBody>
        </p:sp>
      </p:grpSp>
      <p:sp>
        <p:nvSpPr>
          <p:cNvPr id="20" name="Text Box 5">
            <a:extLst>
              <a:ext uri="{FF2B5EF4-FFF2-40B4-BE49-F238E27FC236}">
                <a16:creationId xmlns:a16="http://schemas.microsoft.com/office/drawing/2014/main" id="{69505CE9-E373-4C40-9B49-F3B0117B9119}"/>
              </a:ext>
            </a:extLst>
          </p:cNvPr>
          <p:cNvSpPr txBox="1">
            <a:spLocks noChangeArrowheads="1"/>
          </p:cNvSpPr>
          <p:nvPr/>
        </p:nvSpPr>
        <p:spPr bwMode="auto">
          <a:xfrm>
            <a:off x="2812468" y="2902508"/>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rPr>
              <a:t>客户端</a:t>
            </a:r>
            <a:endParaRPr kumimoji="0" lang="en-US"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endParaRPr>
          </a:p>
        </p:txBody>
      </p:sp>
      <p:sp>
        <p:nvSpPr>
          <p:cNvPr id="21" name="Text Box 6">
            <a:extLst>
              <a:ext uri="{FF2B5EF4-FFF2-40B4-BE49-F238E27FC236}">
                <a16:creationId xmlns:a16="http://schemas.microsoft.com/office/drawing/2014/main" id="{9F949196-4D62-4EEA-9AC3-EDA8E60741D0}"/>
              </a:ext>
            </a:extLst>
          </p:cNvPr>
          <p:cNvSpPr txBox="1">
            <a:spLocks noChangeArrowheads="1"/>
          </p:cNvSpPr>
          <p:nvPr/>
        </p:nvSpPr>
        <p:spPr bwMode="auto">
          <a:xfrm>
            <a:off x="6971398" y="1892257"/>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rPr>
              <a:t>服务器</a:t>
            </a:r>
            <a:endParaRPr kumimoji="0" lang="en-US"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endParaRPr>
          </a:p>
        </p:txBody>
      </p:sp>
      <p:grpSp>
        <p:nvGrpSpPr>
          <p:cNvPr id="22" name="Group 34">
            <a:extLst>
              <a:ext uri="{FF2B5EF4-FFF2-40B4-BE49-F238E27FC236}">
                <a16:creationId xmlns:a16="http://schemas.microsoft.com/office/drawing/2014/main" id="{F8FD0E7D-379A-4CE1-985C-4F444DF75847}"/>
              </a:ext>
            </a:extLst>
          </p:cNvPr>
          <p:cNvGrpSpPr>
            <a:grpSpLocks/>
          </p:cNvGrpSpPr>
          <p:nvPr/>
        </p:nvGrpSpPr>
        <p:grpSpPr bwMode="auto">
          <a:xfrm>
            <a:off x="7234967" y="2262203"/>
            <a:ext cx="422275" cy="685800"/>
            <a:chOff x="4140" y="429"/>
            <a:chExt cx="1425" cy="2396"/>
          </a:xfrm>
        </p:grpSpPr>
        <p:sp>
          <p:nvSpPr>
            <p:cNvPr id="23" name="Freeform 35">
              <a:extLst>
                <a:ext uri="{FF2B5EF4-FFF2-40B4-BE49-F238E27FC236}">
                  <a16:creationId xmlns:a16="http://schemas.microsoft.com/office/drawing/2014/main" id="{3FAD74BB-BB67-4E43-BD32-19B7C88CE25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36">
              <a:extLst>
                <a:ext uri="{FF2B5EF4-FFF2-40B4-BE49-F238E27FC236}">
                  <a16:creationId xmlns:a16="http://schemas.microsoft.com/office/drawing/2014/main" id="{08A311F7-3A10-44E2-9C1C-0A568ED2555A}"/>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5" name="Freeform 37">
              <a:extLst>
                <a:ext uri="{FF2B5EF4-FFF2-40B4-BE49-F238E27FC236}">
                  <a16:creationId xmlns:a16="http://schemas.microsoft.com/office/drawing/2014/main" id="{7939510D-9C09-4141-9B30-E8CC1C0FE5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8">
              <a:extLst>
                <a:ext uri="{FF2B5EF4-FFF2-40B4-BE49-F238E27FC236}">
                  <a16:creationId xmlns:a16="http://schemas.microsoft.com/office/drawing/2014/main" id="{02B52895-4EA2-48EC-A022-2373A341853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39">
              <a:extLst>
                <a:ext uri="{FF2B5EF4-FFF2-40B4-BE49-F238E27FC236}">
                  <a16:creationId xmlns:a16="http://schemas.microsoft.com/office/drawing/2014/main" id="{2F30F015-9762-47AF-9255-785FBF628FC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8" name="Group 40">
              <a:extLst>
                <a:ext uri="{FF2B5EF4-FFF2-40B4-BE49-F238E27FC236}">
                  <a16:creationId xmlns:a16="http://schemas.microsoft.com/office/drawing/2014/main" id="{BAB39B7E-F8D9-4EF1-A9CA-EB1B9739AE28}"/>
                </a:ext>
              </a:extLst>
            </p:cNvPr>
            <p:cNvGrpSpPr>
              <a:grpSpLocks/>
            </p:cNvGrpSpPr>
            <p:nvPr/>
          </p:nvGrpSpPr>
          <p:grpSpPr bwMode="auto">
            <a:xfrm>
              <a:off x="4749" y="668"/>
              <a:ext cx="581" cy="145"/>
              <a:chOff x="614" y="2568"/>
              <a:chExt cx="725" cy="139"/>
            </a:xfrm>
          </p:grpSpPr>
          <p:sp>
            <p:nvSpPr>
              <p:cNvPr id="53" name="AutoShape 41">
                <a:extLst>
                  <a:ext uri="{FF2B5EF4-FFF2-40B4-BE49-F238E27FC236}">
                    <a16:creationId xmlns:a16="http://schemas.microsoft.com/office/drawing/2014/main" id="{F52EACF2-782C-46D8-BB72-503070270CCC}"/>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 name="AutoShape 42">
                <a:extLst>
                  <a:ext uri="{FF2B5EF4-FFF2-40B4-BE49-F238E27FC236}">
                    <a16:creationId xmlns:a16="http://schemas.microsoft.com/office/drawing/2014/main" id="{827987C1-21A1-47DA-AFE0-E931E3D76A0D}"/>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43">
              <a:extLst>
                <a:ext uri="{FF2B5EF4-FFF2-40B4-BE49-F238E27FC236}">
                  <a16:creationId xmlns:a16="http://schemas.microsoft.com/office/drawing/2014/main" id="{BA5D78C7-2C19-428B-AC6A-44C32D5581E0}"/>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30" name="Group 44">
              <a:extLst>
                <a:ext uri="{FF2B5EF4-FFF2-40B4-BE49-F238E27FC236}">
                  <a16:creationId xmlns:a16="http://schemas.microsoft.com/office/drawing/2014/main" id="{3E5B0C80-5DF3-456E-A0A3-25B3B825489E}"/>
                </a:ext>
              </a:extLst>
            </p:cNvPr>
            <p:cNvGrpSpPr>
              <a:grpSpLocks/>
            </p:cNvGrpSpPr>
            <p:nvPr/>
          </p:nvGrpSpPr>
          <p:grpSpPr bwMode="auto">
            <a:xfrm>
              <a:off x="4747" y="994"/>
              <a:ext cx="581" cy="134"/>
              <a:chOff x="614" y="2568"/>
              <a:chExt cx="725" cy="139"/>
            </a:xfrm>
          </p:grpSpPr>
          <p:sp>
            <p:nvSpPr>
              <p:cNvPr id="51" name="AutoShape 45">
                <a:extLst>
                  <a:ext uri="{FF2B5EF4-FFF2-40B4-BE49-F238E27FC236}">
                    <a16:creationId xmlns:a16="http://schemas.microsoft.com/office/drawing/2014/main" id="{75AA2BDD-94CB-4A10-9910-E5912385168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2" name="AutoShape 46">
                <a:extLst>
                  <a:ext uri="{FF2B5EF4-FFF2-40B4-BE49-F238E27FC236}">
                    <a16:creationId xmlns:a16="http://schemas.microsoft.com/office/drawing/2014/main" id="{57E61673-486D-40BD-9394-C6BC6C6F86F8}"/>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31" name="Rectangle 47">
              <a:extLst>
                <a:ext uri="{FF2B5EF4-FFF2-40B4-BE49-F238E27FC236}">
                  <a16:creationId xmlns:a16="http://schemas.microsoft.com/office/drawing/2014/main" id="{9E9BA892-7AE8-45B0-97D2-1E397691778E}"/>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2" name="Rectangle 48">
              <a:extLst>
                <a:ext uri="{FF2B5EF4-FFF2-40B4-BE49-F238E27FC236}">
                  <a16:creationId xmlns:a16="http://schemas.microsoft.com/office/drawing/2014/main" id="{A0BCCF40-46DD-4BE6-BE37-7E275A85F3DD}"/>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33" name="Group 49">
              <a:extLst>
                <a:ext uri="{FF2B5EF4-FFF2-40B4-BE49-F238E27FC236}">
                  <a16:creationId xmlns:a16="http://schemas.microsoft.com/office/drawing/2014/main" id="{B914E5D5-2AC7-4B8F-B863-B7F993AEB893}"/>
                </a:ext>
              </a:extLst>
            </p:cNvPr>
            <p:cNvGrpSpPr>
              <a:grpSpLocks/>
            </p:cNvGrpSpPr>
            <p:nvPr/>
          </p:nvGrpSpPr>
          <p:grpSpPr bwMode="auto">
            <a:xfrm>
              <a:off x="4735" y="1627"/>
              <a:ext cx="582" cy="151"/>
              <a:chOff x="614" y="2568"/>
              <a:chExt cx="725" cy="139"/>
            </a:xfrm>
          </p:grpSpPr>
          <p:sp>
            <p:nvSpPr>
              <p:cNvPr id="49" name="AutoShape 50">
                <a:extLst>
                  <a:ext uri="{FF2B5EF4-FFF2-40B4-BE49-F238E27FC236}">
                    <a16:creationId xmlns:a16="http://schemas.microsoft.com/office/drawing/2014/main" id="{C1CCF05C-39EF-4647-9436-F2623964279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0" name="AutoShape 51">
                <a:extLst>
                  <a:ext uri="{FF2B5EF4-FFF2-40B4-BE49-F238E27FC236}">
                    <a16:creationId xmlns:a16="http://schemas.microsoft.com/office/drawing/2014/main" id="{8A8D8A20-1BEB-4175-A0D4-60045007D90F}"/>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34" name="Freeform 52">
              <a:extLst>
                <a:ext uri="{FF2B5EF4-FFF2-40B4-BE49-F238E27FC236}">
                  <a16:creationId xmlns:a16="http://schemas.microsoft.com/office/drawing/2014/main" id="{69220134-B177-4160-B2D0-DAAC5805356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5" name="Group 53">
              <a:extLst>
                <a:ext uri="{FF2B5EF4-FFF2-40B4-BE49-F238E27FC236}">
                  <a16:creationId xmlns:a16="http://schemas.microsoft.com/office/drawing/2014/main" id="{639E8A0B-43A6-483E-BA02-65BF502B30F3}"/>
                </a:ext>
              </a:extLst>
            </p:cNvPr>
            <p:cNvGrpSpPr>
              <a:grpSpLocks/>
            </p:cNvGrpSpPr>
            <p:nvPr/>
          </p:nvGrpSpPr>
          <p:grpSpPr bwMode="auto">
            <a:xfrm>
              <a:off x="4739" y="1327"/>
              <a:ext cx="582" cy="139"/>
              <a:chOff x="614" y="2568"/>
              <a:chExt cx="725" cy="139"/>
            </a:xfrm>
          </p:grpSpPr>
          <p:sp>
            <p:nvSpPr>
              <p:cNvPr id="47" name="AutoShape 54">
                <a:extLst>
                  <a:ext uri="{FF2B5EF4-FFF2-40B4-BE49-F238E27FC236}">
                    <a16:creationId xmlns:a16="http://schemas.microsoft.com/office/drawing/2014/main" id="{5F6E316E-D2DF-4E90-8970-2766E9593B0E}"/>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8" name="AutoShape 55">
                <a:extLst>
                  <a:ext uri="{FF2B5EF4-FFF2-40B4-BE49-F238E27FC236}">
                    <a16:creationId xmlns:a16="http://schemas.microsoft.com/office/drawing/2014/main" id="{C802280A-A483-4656-BEE1-1FDE214ED98D}"/>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36" name="Rectangle 56">
              <a:extLst>
                <a:ext uri="{FF2B5EF4-FFF2-40B4-BE49-F238E27FC236}">
                  <a16:creationId xmlns:a16="http://schemas.microsoft.com/office/drawing/2014/main" id="{87F15F12-7BB8-440C-A1FA-ADC29AC74172}"/>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Freeform 57">
              <a:extLst>
                <a:ext uri="{FF2B5EF4-FFF2-40B4-BE49-F238E27FC236}">
                  <a16:creationId xmlns:a16="http://schemas.microsoft.com/office/drawing/2014/main" id="{7EADA1B3-7BA0-40D0-8DB1-0971AFEDF2F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58">
              <a:extLst>
                <a:ext uri="{FF2B5EF4-FFF2-40B4-BE49-F238E27FC236}">
                  <a16:creationId xmlns:a16="http://schemas.microsoft.com/office/drawing/2014/main" id="{D9BC84E2-01B1-4D60-91A3-522876F6698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val 59">
              <a:extLst>
                <a:ext uri="{FF2B5EF4-FFF2-40B4-BE49-F238E27FC236}">
                  <a16:creationId xmlns:a16="http://schemas.microsoft.com/office/drawing/2014/main" id="{3F4887B4-7548-4C43-B1BE-F3AC6F390B92}"/>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0" name="Freeform 60">
              <a:extLst>
                <a:ext uri="{FF2B5EF4-FFF2-40B4-BE49-F238E27FC236}">
                  <a16:creationId xmlns:a16="http://schemas.microsoft.com/office/drawing/2014/main" id="{995BDF5B-6AFA-4E70-BBA5-27B4EEE2B73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AutoShape 61">
              <a:extLst>
                <a:ext uri="{FF2B5EF4-FFF2-40B4-BE49-F238E27FC236}">
                  <a16:creationId xmlns:a16="http://schemas.microsoft.com/office/drawing/2014/main" id="{D20AA873-A0F6-41BE-A4D5-6CF29024BFCF}"/>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2" name="AutoShape 62">
              <a:extLst>
                <a:ext uri="{FF2B5EF4-FFF2-40B4-BE49-F238E27FC236}">
                  <a16:creationId xmlns:a16="http://schemas.microsoft.com/office/drawing/2014/main" id="{99A25933-51F4-48EC-8617-74C374BF52C5}"/>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Oval 63">
              <a:extLst>
                <a:ext uri="{FF2B5EF4-FFF2-40B4-BE49-F238E27FC236}">
                  <a16:creationId xmlns:a16="http://schemas.microsoft.com/office/drawing/2014/main" id="{AE96E22B-BF4C-42BC-B99D-D718CE6FC2B2}"/>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4" name="Oval 64">
              <a:extLst>
                <a:ext uri="{FF2B5EF4-FFF2-40B4-BE49-F238E27FC236}">
                  <a16:creationId xmlns:a16="http://schemas.microsoft.com/office/drawing/2014/main" id="{5A90F214-1F58-41CD-9FF6-9F79F747CDFB}"/>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45" name="Oval 65">
              <a:extLst>
                <a:ext uri="{FF2B5EF4-FFF2-40B4-BE49-F238E27FC236}">
                  <a16:creationId xmlns:a16="http://schemas.microsoft.com/office/drawing/2014/main" id="{91B27C70-4CE5-4981-8B9D-55247158B20D}"/>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6" name="Rectangle 66">
              <a:extLst>
                <a:ext uri="{FF2B5EF4-FFF2-40B4-BE49-F238E27FC236}">
                  <a16:creationId xmlns:a16="http://schemas.microsoft.com/office/drawing/2014/main" id="{C780AD9A-60E7-467E-9CC8-5F346F1A977D}"/>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55" name="Group 67">
            <a:extLst>
              <a:ext uri="{FF2B5EF4-FFF2-40B4-BE49-F238E27FC236}">
                <a16:creationId xmlns:a16="http://schemas.microsoft.com/office/drawing/2014/main" id="{A2065A8B-4575-47C9-81E9-BB4F376F94B6}"/>
              </a:ext>
            </a:extLst>
          </p:cNvPr>
          <p:cNvGrpSpPr>
            <a:grpSpLocks/>
          </p:cNvGrpSpPr>
          <p:nvPr/>
        </p:nvGrpSpPr>
        <p:grpSpPr bwMode="auto">
          <a:xfrm>
            <a:off x="2885332" y="2291964"/>
            <a:ext cx="742950" cy="742950"/>
            <a:chOff x="-44" y="1473"/>
            <a:chExt cx="981" cy="1105"/>
          </a:xfrm>
        </p:grpSpPr>
        <p:pic>
          <p:nvPicPr>
            <p:cNvPr id="56" name="Picture 68" descr="desktop_computer_stylized_medium">
              <a:extLst>
                <a:ext uri="{FF2B5EF4-FFF2-40B4-BE49-F238E27FC236}">
                  <a16:creationId xmlns:a16="http://schemas.microsoft.com/office/drawing/2014/main" id="{078FCAD9-EFCE-433E-809F-647E954FA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69">
              <a:extLst>
                <a:ext uri="{FF2B5EF4-FFF2-40B4-BE49-F238E27FC236}">
                  <a16:creationId xmlns:a16="http://schemas.microsoft.com/office/drawing/2014/main" id="{DF07FD85-0E26-4C98-9F4F-3B1F0301C74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8" name="Straight Arrow Connector 4">
            <a:extLst>
              <a:ext uri="{FF2B5EF4-FFF2-40B4-BE49-F238E27FC236}">
                <a16:creationId xmlns:a16="http://schemas.microsoft.com/office/drawing/2014/main" id="{B9550D17-7976-400C-8737-9A8F0481BF5E}"/>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
            <a:extLst>
              <a:ext uri="{FF2B5EF4-FFF2-40B4-BE49-F238E27FC236}">
                <a16:creationId xmlns:a16="http://schemas.microsoft.com/office/drawing/2014/main" id="{59486A09-5235-410D-9728-52CCE9C55662}"/>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60" name="TextBox 50">
            <a:extLst>
              <a:ext uri="{FF2B5EF4-FFF2-40B4-BE49-F238E27FC236}">
                <a16:creationId xmlns:a16="http://schemas.microsoft.com/office/drawing/2014/main" id="{5A07FD53-C98B-4298-9B72-64E4E7BCC60F}"/>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61" name="TextBox 51">
            <a:extLst>
              <a:ext uri="{FF2B5EF4-FFF2-40B4-BE49-F238E27FC236}">
                <a16:creationId xmlns:a16="http://schemas.microsoft.com/office/drawing/2014/main" id="{B14754A4-F9E7-4EB6-9887-7C77D3C0F03A}"/>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62" name="TextBox 52">
            <a:extLst>
              <a:ext uri="{FF2B5EF4-FFF2-40B4-BE49-F238E27FC236}">
                <a16:creationId xmlns:a16="http://schemas.microsoft.com/office/drawing/2014/main" id="{24879BA7-2D00-4FAC-9CD5-108834832E05}"/>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659B40B5-01DC-484B-ABB7-8CE782338BF0}"/>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0C20C247-395C-408F-8D06-AE005CCBA739}"/>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5" name="Group 7">
            <a:extLst>
              <a:ext uri="{FF2B5EF4-FFF2-40B4-BE49-F238E27FC236}">
                <a16:creationId xmlns:a16="http://schemas.microsoft.com/office/drawing/2014/main" id="{CF87FFFE-4E40-4BD5-B1A4-57419A6CB2CC}"/>
              </a:ext>
            </a:extLst>
          </p:cNvPr>
          <p:cNvGrpSpPr/>
          <p:nvPr/>
        </p:nvGrpSpPr>
        <p:grpSpPr>
          <a:xfrm>
            <a:off x="3400914" y="3064264"/>
            <a:ext cx="4052925" cy="2231577"/>
            <a:chOff x="3400914" y="3064264"/>
            <a:chExt cx="4052925" cy="2231577"/>
          </a:xfrm>
        </p:grpSpPr>
        <p:cxnSp>
          <p:nvCxnSpPr>
            <p:cNvPr id="66" name="Straight Arrow Connector 58">
              <a:extLst>
                <a:ext uri="{FF2B5EF4-FFF2-40B4-BE49-F238E27FC236}">
                  <a16:creationId xmlns:a16="http://schemas.microsoft.com/office/drawing/2014/main" id="{A3C81D94-3BF7-4FC2-A927-3A6536FF1F7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48">
              <a:extLst>
                <a:ext uri="{FF2B5EF4-FFF2-40B4-BE49-F238E27FC236}">
                  <a16:creationId xmlns:a16="http://schemas.microsoft.com/office/drawing/2014/main" id="{38EF5EC7-1821-4678-A733-2CA3CE15FE98}"/>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8" name="Group 9">
            <a:extLst>
              <a:ext uri="{FF2B5EF4-FFF2-40B4-BE49-F238E27FC236}">
                <a16:creationId xmlns:a16="http://schemas.microsoft.com/office/drawing/2014/main" id="{E22B6DF0-1C8A-46AA-8EC9-05360DAC8BC1}"/>
              </a:ext>
            </a:extLst>
          </p:cNvPr>
          <p:cNvGrpSpPr/>
          <p:nvPr/>
        </p:nvGrpSpPr>
        <p:grpSpPr>
          <a:xfrm>
            <a:off x="3389679" y="5054301"/>
            <a:ext cx="4064160" cy="386589"/>
            <a:chOff x="3389679" y="5054301"/>
            <a:chExt cx="4064160" cy="386589"/>
          </a:xfrm>
        </p:grpSpPr>
        <p:cxnSp>
          <p:nvCxnSpPr>
            <p:cNvPr id="69" name="Straight Arrow Connector 59">
              <a:extLst>
                <a:ext uri="{FF2B5EF4-FFF2-40B4-BE49-F238E27FC236}">
                  <a16:creationId xmlns:a16="http://schemas.microsoft.com/office/drawing/2014/main" id="{C1069FF2-9B8D-4C1E-9BEF-273829C6B3CD}"/>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6">
              <a:extLst>
                <a:ext uri="{FF2B5EF4-FFF2-40B4-BE49-F238E27FC236}">
                  <a16:creationId xmlns:a16="http://schemas.microsoft.com/office/drawing/2014/main" id="{83BC2D80-EFF2-42EB-9016-90575FC90826}"/>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1" name="Group 53">
            <a:extLst>
              <a:ext uri="{FF2B5EF4-FFF2-40B4-BE49-F238E27FC236}">
                <a16:creationId xmlns:a16="http://schemas.microsoft.com/office/drawing/2014/main" id="{C0210FC5-72A1-45FE-A484-4EBD8F603200}"/>
              </a:ext>
            </a:extLst>
          </p:cNvPr>
          <p:cNvGrpSpPr/>
          <p:nvPr/>
        </p:nvGrpSpPr>
        <p:grpSpPr>
          <a:xfrm>
            <a:off x="3401181" y="5445216"/>
            <a:ext cx="4028803" cy="375356"/>
            <a:chOff x="3401181" y="5445216"/>
            <a:chExt cx="4028803" cy="375356"/>
          </a:xfrm>
        </p:grpSpPr>
        <p:cxnSp>
          <p:nvCxnSpPr>
            <p:cNvPr id="72" name="Straight Arrow Connector 61">
              <a:extLst>
                <a:ext uri="{FF2B5EF4-FFF2-40B4-BE49-F238E27FC236}">
                  <a16:creationId xmlns:a16="http://schemas.microsoft.com/office/drawing/2014/main" id="{1A2C549F-801C-4343-9F9C-437EA68EEBD8}"/>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69">
              <a:extLst>
                <a:ext uri="{FF2B5EF4-FFF2-40B4-BE49-F238E27FC236}">
                  <a16:creationId xmlns:a16="http://schemas.microsoft.com/office/drawing/2014/main" id="{4B9C8DF7-C662-4E59-9146-33AFF4083880}"/>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74" name="Group 2">
            <a:extLst>
              <a:ext uri="{FF2B5EF4-FFF2-40B4-BE49-F238E27FC236}">
                <a16:creationId xmlns:a16="http://schemas.microsoft.com/office/drawing/2014/main" id="{0BB2F034-8F69-48C2-8AA6-916448449D6B}"/>
              </a:ext>
            </a:extLst>
          </p:cNvPr>
          <p:cNvGrpSpPr/>
          <p:nvPr/>
        </p:nvGrpSpPr>
        <p:grpSpPr>
          <a:xfrm>
            <a:off x="1750742" y="5112121"/>
            <a:ext cx="1641327" cy="338554"/>
            <a:chOff x="1750742" y="5112121"/>
            <a:chExt cx="1641327" cy="338554"/>
          </a:xfrm>
        </p:grpSpPr>
        <p:cxnSp>
          <p:nvCxnSpPr>
            <p:cNvPr id="75" name="Straight Arrow Connector 79">
              <a:extLst>
                <a:ext uri="{FF2B5EF4-FFF2-40B4-BE49-F238E27FC236}">
                  <a16:creationId xmlns:a16="http://schemas.microsoft.com/office/drawing/2014/main" id="{B7A76F4D-41D2-4E98-B761-A9AE651406EB}"/>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6" name="Group 90">
              <a:extLst>
                <a:ext uri="{FF2B5EF4-FFF2-40B4-BE49-F238E27FC236}">
                  <a16:creationId xmlns:a16="http://schemas.microsoft.com/office/drawing/2014/main" id="{31874CD1-513C-4F5F-8984-2328DEC447A7}"/>
                </a:ext>
              </a:extLst>
            </p:cNvPr>
            <p:cNvGrpSpPr/>
            <p:nvPr/>
          </p:nvGrpSpPr>
          <p:grpSpPr>
            <a:xfrm>
              <a:off x="2136070" y="5112121"/>
              <a:ext cx="459104" cy="338554"/>
              <a:chOff x="2709565" y="5090498"/>
              <a:chExt cx="459104" cy="338554"/>
            </a:xfrm>
          </p:grpSpPr>
          <p:sp>
            <p:nvSpPr>
              <p:cNvPr id="77" name="Rectangle 89">
                <a:extLst>
                  <a:ext uri="{FF2B5EF4-FFF2-40B4-BE49-F238E27FC236}">
                    <a16:creationId xmlns:a16="http://schemas.microsoft.com/office/drawing/2014/main" id="{685B12A7-B03A-4E87-84EF-84D8E893DED8}"/>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TextBox 84">
                <a:extLst>
                  <a:ext uri="{FF2B5EF4-FFF2-40B4-BE49-F238E27FC236}">
                    <a16:creationId xmlns:a16="http://schemas.microsoft.com/office/drawing/2014/main" id="{BB98D09E-B40E-4E3A-A003-235B3BC18F5C}"/>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79" name="Rectangle 93">
            <a:extLst>
              <a:ext uri="{FF2B5EF4-FFF2-40B4-BE49-F238E27FC236}">
                <a16:creationId xmlns:a16="http://schemas.microsoft.com/office/drawing/2014/main" id="{AA661F01-1EE2-4CA8-B60C-231B18D718BA}"/>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0" name="Group 3">
            <a:extLst>
              <a:ext uri="{FF2B5EF4-FFF2-40B4-BE49-F238E27FC236}">
                <a16:creationId xmlns:a16="http://schemas.microsoft.com/office/drawing/2014/main" id="{EBF9D953-3AF4-47C1-A82D-6DC7793640BC}"/>
              </a:ext>
            </a:extLst>
          </p:cNvPr>
          <p:cNvGrpSpPr/>
          <p:nvPr/>
        </p:nvGrpSpPr>
        <p:grpSpPr>
          <a:xfrm>
            <a:off x="1750742" y="5274392"/>
            <a:ext cx="1641172" cy="338554"/>
            <a:chOff x="1750742" y="5274392"/>
            <a:chExt cx="1641172" cy="338554"/>
          </a:xfrm>
        </p:grpSpPr>
        <p:cxnSp>
          <p:nvCxnSpPr>
            <p:cNvPr id="81" name="Straight Arrow Connector 81">
              <a:extLst>
                <a:ext uri="{FF2B5EF4-FFF2-40B4-BE49-F238E27FC236}">
                  <a16:creationId xmlns:a16="http://schemas.microsoft.com/office/drawing/2014/main" id="{236735FF-35A1-44C3-8598-CF54CE98B06A}"/>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94">
              <a:extLst>
                <a:ext uri="{FF2B5EF4-FFF2-40B4-BE49-F238E27FC236}">
                  <a16:creationId xmlns:a16="http://schemas.microsoft.com/office/drawing/2014/main" id="{C5D9DBF1-201D-4761-963B-6D6B56765B96}"/>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83" name="Group 6">
            <a:extLst>
              <a:ext uri="{FF2B5EF4-FFF2-40B4-BE49-F238E27FC236}">
                <a16:creationId xmlns:a16="http://schemas.microsoft.com/office/drawing/2014/main" id="{EAD96F7C-8AC2-4121-B66D-660ED663B3C7}"/>
              </a:ext>
            </a:extLst>
          </p:cNvPr>
          <p:cNvGrpSpPr/>
          <p:nvPr/>
        </p:nvGrpSpPr>
        <p:grpSpPr>
          <a:xfrm>
            <a:off x="1750742" y="5500058"/>
            <a:ext cx="1644347" cy="338554"/>
            <a:chOff x="1750742" y="5500058"/>
            <a:chExt cx="1644347" cy="338554"/>
          </a:xfrm>
        </p:grpSpPr>
        <p:cxnSp>
          <p:nvCxnSpPr>
            <p:cNvPr id="84" name="Straight Arrow Connector 82">
              <a:extLst>
                <a:ext uri="{FF2B5EF4-FFF2-40B4-BE49-F238E27FC236}">
                  <a16:creationId xmlns:a16="http://schemas.microsoft.com/office/drawing/2014/main" id="{D1727FD4-9140-4737-83CC-0041110E0E73}"/>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95">
              <a:extLst>
                <a:ext uri="{FF2B5EF4-FFF2-40B4-BE49-F238E27FC236}">
                  <a16:creationId xmlns:a16="http://schemas.microsoft.com/office/drawing/2014/main" id="{72BF3BD4-FFAD-4DA7-B99E-484F54783431}"/>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86" name="Group 54">
            <a:extLst>
              <a:ext uri="{FF2B5EF4-FFF2-40B4-BE49-F238E27FC236}">
                <a16:creationId xmlns:a16="http://schemas.microsoft.com/office/drawing/2014/main" id="{01ADD16F-6287-4DBE-9475-58CBD3B7B386}"/>
              </a:ext>
            </a:extLst>
          </p:cNvPr>
          <p:cNvGrpSpPr/>
          <p:nvPr/>
        </p:nvGrpSpPr>
        <p:grpSpPr>
          <a:xfrm>
            <a:off x="1750742" y="5634943"/>
            <a:ext cx="1641326" cy="338554"/>
            <a:chOff x="1750742" y="5634943"/>
            <a:chExt cx="1641326" cy="338554"/>
          </a:xfrm>
        </p:grpSpPr>
        <p:cxnSp>
          <p:nvCxnSpPr>
            <p:cNvPr id="87" name="Straight Arrow Connector 83">
              <a:extLst>
                <a:ext uri="{FF2B5EF4-FFF2-40B4-BE49-F238E27FC236}">
                  <a16:creationId xmlns:a16="http://schemas.microsoft.com/office/drawing/2014/main" id="{9C0DF745-4B0F-4A65-86A9-A61C0DD207A9}"/>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96">
              <a:extLst>
                <a:ext uri="{FF2B5EF4-FFF2-40B4-BE49-F238E27FC236}">
                  <a16:creationId xmlns:a16="http://schemas.microsoft.com/office/drawing/2014/main" id="{1F9BFC08-9C60-4FAB-A366-ADA079CB1F12}"/>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89" name="Rectangle 97">
            <a:extLst>
              <a:ext uri="{FF2B5EF4-FFF2-40B4-BE49-F238E27FC236}">
                <a16:creationId xmlns:a16="http://schemas.microsoft.com/office/drawing/2014/main" id="{67C7E555-1B9E-4504-8214-194804F69A13}"/>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98">
            <a:extLst>
              <a:ext uri="{FF2B5EF4-FFF2-40B4-BE49-F238E27FC236}">
                <a16:creationId xmlns:a16="http://schemas.microsoft.com/office/drawing/2014/main" id="{74AA26BF-F495-4365-8F0A-F0945F97356D}"/>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9">
            <a:extLst>
              <a:ext uri="{FF2B5EF4-FFF2-40B4-BE49-F238E27FC236}">
                <a16:creationId xmlns:a16="http://schemas.microsoft.com/office/drawing/2014/main" id="{E0EBB31A-DFE8-4C7E-8F2E-703E7C074EC1}"/>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D2BE0645-3964-492C-BDDC-BFA8932CC6FF}"/>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被请求的对象数据</a:t>
            </a:r>
            <a:endParaRPr kumimoji="0" 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93" name="Left Arrow 100">
            <a:extLst>
              <a:ext uri="{FF2B5EF4-FFF2-40B4-BE49-F238E27FC236}">
                <a16:creationId xmlns:a16="http://schemas.microsoft.com/office/drawing/2014/main" id="{EAF0F28E-C4B9-40FF-BFDF-815AAC84A0EC}"/>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103">
            <a:extLst>
              <a:ext uri="{FF2B5EF4-FFF2-40B4-BE49-F238E27FC236}">
                <a16:creationId xmlns:a16="http://schemas.microsoft.com/office/drawing/2014/main" id="{260D2765-B12E-49D3-A410-6EA07382BB25}"/>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104">
            <a:extLst>
              <a:ext uri="{FF2B5EF4-FFF2-40B4-BE49-F238E27FC236}">
                <a16:creationId xmlns:a16="http://schemas.microsoft.com/office/drawing/2014/main" id="{9F87577F-82B4-474B-AFA1-5CB7E7BAAC9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96" name="Rectangle 106">
            <a:extLst>
              <a:ext uri="{FF2B5EF4-FFF2-40B4-BE49-F238E27FC236}">
                <a16:creationId xmlns:a16="http://schemas.microsoft.com/office/drawing/2014/main" id="{3021E9C2-348E-4250-BFA9-275597CDC368}"/>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107">
            <a:extLst>
              <a:ext uri="{FF2B5EF4-FFF2-40B4-BE49-F238E27FC236}">
                <a16:creationId xmlns:a16="http://schemas.microsoft.com/office/drawing/2014/main" id="{66319223-BA89-4FFD-8FFF-D1987A0FCAE0}"/>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98" name="TextBox 108">
            <a:extLst>
              <a:ext uri="{FF2B5EF4-FFF2-40B4-BE49-F238E27FC236}">
                <a16:creationId xmlns:a16="http://schemas.microsoft.com/office/drawing/2014/main" id="{9917EB00-D393-4CB5-B188-969DA5E9F335}"/>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99" name="TextBox 109">
            <a:extLst>
              <a:ext uri="{FF2B5EF4-FFF2-40B4-BE49-F238E27FC236}">
                <a16:creationId xmlns:a16="http://schemas.microsoft.com/office/drawing/2014/main" id="{46D60B46-1583-4085-9836-4B33024820FE}"/>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00" name="Straight Connector 110">
            <a:extLst>
              <a:ext uri="{FF2B5EF4-FFF2-40B4-BE49-F238E27FC236}">
                <a16:creationId xmlns:a16="http://schemas.microsoft.com/office/drawing/2014/main" id="{E20CDAB7-F527-4655-81A3-592467963CA6}"/>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12">
            <a:extLst>
              <a:ext uri="{FF2B5EF4-FFF2-40B4-BE49-F238E27FC236}">
                <a16:creationId xmlns:a16="http://schemas.microsoft.com/office/drawing/2014/main" id="{418E93B8-A170-4643-9147-4D84BBE772AA}"/>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14">
            <a:extLst>
              <a:ext uri="{FF2B5EF4-FFF2-40B4-BE49-F238E27FC236}">
                <a16:creationId xmlns:a16="http://schemas.microsoft.com/office/drawing/2014/main" id="{B99DCAC7-4828-4227-AA45-D88FA4421217}"/>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Rectangle 3">
            <a:extLst>
              <a:ext uri="{FF2B5EF4-FFF2-40B4-BE49-F238E27FC236}">
                <a16:creationId xmlns:a16="http://schemas.microsoft.com/office/drawing/2014/main" id="{84D0A084-F07C-41CF-A456-7AEFBA3ED7D3}"/>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zh-CN"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按请求的顺序发送对象 </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2</a:t>
            </a:r>
            <a:r>
              <a:rPr kumimoji="0" lang="zh-CN" altLang="en-US" sz="2400" b="0" i="1" u="none" strike="noStrike" kern="1200" cap="none" spc="0" normalizeH="0" noProof="0" dirty="0">
                <a:ln>
                  <a:noFill/>
                </a:ln>
                <a:solidFill>
                  <a:prstClr val="black"/>
                </a:solidFill>
                <a:effectLst/>
                <a:uLnTx/>
                <a:uFillTx/>
                <a:latin typeface="Calibri"/>
                <a:ea typeface="思源黑体 CN Normal" panose="020B0400000000000000"/>
              </a:rPr>
              <a:t>、</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3</a:t>
            </a:r>
            <a:r>
              <a:rPr kumimoji="0" lang="zh-CN" altLang="en-US" sz="2400" b="0" i="1" u="none" strike="noStrike" kern="1200" cap="none" spc="0" normalizeH="0" noProof="0" dirty="0">
                <a:ln>
                  <a:noFill/>
                </a:ln>
                <a:solidFill>
                  <a:prstClr val="black"/>
                </a:solidFill>
                <a:effectLst/>
                <a:uLnTx/>
                <a:uFillTx/>
                <a:latin typeface="Calibri"/>
                <a:ea typeface="思源黑体 CN Normal" panose="020B0400000000000000"/>
              </a:rPr>
              <a:t>、</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4</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a:t>
            </a:r>
            <a:r>
              <a:rPr kumimoji="0" lang="zh-CN"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不得不在</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1</a:t>
            </a:r>
            <a:r>
              <a:rPr kumimoji="0" lang="zh-CN" altLang="en-US" sz="2400" b="0" i="1" u="none" strike="noStrike" kern="1200" cap="none" spc="0" normalizeH="0" noProof="0" dirty="0">
                <a:ln>
                  <a:noFill/>
                </a:ln>
                <a:solidFill>
                  <a:prstClr val="black"/>
                </a:solidFill>
                <a:effectLst/>
                <a:uLnTx/>
                <a:uFillTx/>
                <a:latin typeface="Calibri"/>
                <a:ea typeface="思源黑体 CN Normal" panose="020B0400000000000000"/>
              </a:rPr>
              <a:t>后面排队</a:t>
            </a:r>
            <a:endParaRPr kumimoji="0" lang="en-US" altLang="en-US" sz="2400" b="0" i="1" u="none" strike="noStrike" kern="1200" cap="none" spc="0" normalizeH="0" noProof="0" dirty="0">
              <a:ln>
                <a:noFill/>
              </a:ln>
              <a:solidFill>
                <a:prstClr val="black"/>
              </a:solidFill>
              <a:effectLst/>
              <a:uLnTx/>
              <a:uFillTx/>
              <a:latin typeface="Calibri"/>
              <a:ea typeface="思源黑体 CN Normal" panose="020B040000000000000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04" name="Group 56">
            <a:extLst>
              <a:ext uri="{FF2B5EF4-FFF2-40B4-BE49-F238E27FC236}">
                <a16:creationId xmlns:a16="http://schemas.microsoft.com/office/drawing/2014/main" id="{BED0F6F7-C899-4635-8021-9BCA7D376491}"/>
              </a:ext>
            </a:extLst>
          </p:cNvPr>
          <p:cNvGrpSpPr/>
          <p:nvPr/>
        </p:nvGrpSpPr>
        <p:grpSpPr>
          <a:xfrm>
            <a:off x="3400914" y="5195255"/>
            <a:ext cx="4029070" cy="477315"/>
            <a:chOff x="3400914" y="5195255"/>
            <a:chExt cx="4029070" cy="477315"/>
          </a:xfrm>
        </p:grpSpPr>
        <p:cxnSp>
          <p:nvCxnSpPr>
            <p:cNvPr id="105" name="Straight Arrow Connector 60">
              <a:extLst>
                <a:ext uri="{FF2B5EF4-FFF2-40B4-BE49-F238E27FC236}">
                  <a16:creationId xmlns:a16="http://schemas.microsoft.com/office/drawing/2014/main" id="{5280257E-340B-4BE7-9C59-D3D96C07AE86}"/>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Freeform 55">
              <a:extLst>
                <a:ext uri="{FF2B5EF4-FFF2-40B4-BE49-F238E27FC236}">
                  <a16:creationId xmlns:a16="http://schemas.microsoft.com/office/drawing/2014/main" id="{C4DF0097-E9D4-4801-94C6-3D1E898AEC59}"/>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6372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right)">
                                      <p:cBhvr>
                                        <p:cTn id="12" dur="500"/>
                                        <p:tgtEl>
                                          <p:spTgt spid="6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right)">
                                      <p:cBhvr>
                                        <p:cTn id="16" dur="500"/>
                                        <p:tgtEl>
                                          <p:spTgt spid="74"/>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ipe(right)">
                                      <p:cBhvr>
                                        <p:cTn id="24" dur="500"/>
                                        <p:tgtEl>
                                          <p:spTgt spid="80"/>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wipe(right)">
                                      <p:cBhvr>
                                        <p:cTn id="28" dur="500"/>
                                        <p:tgtEl>
                                          <p:spTgt spid="104"/>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right)">
                                      <p:cBhvr>
                                        <p:cTn id="32" dur="500"/>
                                        <p:tgtEl>
                                          <p:spTgt spid="83"/>
                                        </p:tgtEl>
                                      </p:cBhvr>
                                    </p:animEffect>
                                  </p:childTnLst>
                                </p:cTn>
                              </p:par>
                            </p:childTnLst>
                          </p:cTn>
                        </p:par>
                        <p:par>
                          <p:cTn id="33" fill="hold">
                            <p:stCondLst>
                              <p:cond delay="3000"/>
                            </p:stCondLst>
                            <p:childTnLst>
                              <p:par>
                                <p:cTn id="34" presetID="22" presetClass="entr" presetSubtype="2" fill="hold"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right)">
                                      <p:cBhvr>
                                        <p:cTn id="36" dur="500"/>
                                        <p:tgtEl>
                                          <p:spTgt spid="71"/>
                                        </p:tgtEl>
                                      </p:cBhvr>
                                    </p:animEffect>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right)">
                                      <p:cBhvr>
                                        <p:cTn id="40" dur="500"/>
                                        <p:tgtEl>
                                          <p:spTgt spid="8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dissolve">
                                      <p:cBhvr>
                                        <p:cTn id="4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AD0E513-348B-4547-8981-9535A6D035CD}"/>
              </a:ext>
            </a:extLst>
          </p:cNvPr>
          <p:cNvGrpSpPr/>
          <p:nvPr/>
        </p:nvGrpSpPr>
        <p:grpSpPr>
          <a:xfrm>
            <a:off x="430213" y="0"/>
            <a:ext cx="3989388" cy="1428589"/>
            <a:chOff x="551030" y="-368704"/>
            <a:chExt cx="3989388" cy="1428589"/>
          </a:xfrm>
        </p:grpSpPr>
        <p:grpSp>
          <p:nvGrpSpPr>
            <p:cNvPr id="3" name="组合 2">
              <a:extLst>
                <a:ext uri="{FF2B5EF4-FFF2-40B4-BE49-F238E27FC236}">
                  <a16:creationId xmlns:a16="http://schemas.microsoft.com/office/drawing/2014/main" id="{337D6051-0FD6-47E8-BC6C-1681E9AD08F3}"/>
                </a:ext>
              </a:extLst>
            </p:cNvPr>
            <p:cNvGrpSpPr/>
            <p:nvPr/>
          </p:nvGrpSpPr>
          <p:grpSpPr>
            <a:xfrm>
              <a:off x="1201634" y="303925"/>
              <a:ext cx="3338784" cy="687997"/>
              <a:chOff x="1839061" y="967769"/>
              <a:chExt cx="3338784" cy="687997"/>
            </a:xfrm>
          </p:grpSpPr>
          <p:sp>
            <p:nvSpPr>
              <p:cNvPr id="5" name="矩形: 圆角 4">
                <a:extLst>
                  <a:ext uri="{FF2B5EF4-FFF2-40B4-BE49-F238E27FC236}">
                    <a16:creationId xmlns:a16="http://schemas.microsoft.com/office/drawing/2014/main" id="{CC77541E-3227-4631-9267-DAFFA69C9945}"/>
                  </a:ext>
                </a:extLst>
              </p:cNvPr>
              <p:cNvSpPr/>
              <p:nvPr/>
            </p:nvSpPr>
            <p:spPr>
              <a:xfrm>
                <a:off x="1839061" y="967769"/>
                <a:ext cx="33387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3F9C1EF-2B33-4B75-8077-DC6EDA0CB027}"/>
                  </a:ext>
                </a:extLst>
              </p:cNvPr>
              <p:cNvSpPr txBox="1"/>
              <p:nvPr/>
            </p:nvSpPr>
            <p:spPr>
              <a:xfrm>
                <a:off x="2786092" y="1009435"/>
                <a:ext cx="21479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HTTP/2</a:t>
                </a:r>
              </a:p>
            </p:txBody>
          </p:sp>
        </p:grpSp>
        <p:pic>
          <p:nvPicPr>
            <p:cNvPr id="4" name="图片 3">
              <a:extLst>
                <a:ext uri="{FF2B5EF4-FFF2-40B4-BE49-F238E27FC236}">
                  <a16:creationId xmlns:a16="http://schemas.microsoft.com/office/drawing/2014/main" id="{531CAA41-B2E1-488B-9743-4592780D3D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C2AFB5F7-B9AB-4376-969B-A2BFCBDB339B}"/>
              </a:ext>
            </a:extLst>
          </p:cNvPr>
          <p:cNvGrpSpPr/>
          <p:nvPr/>
        </p:nvGrpSpPr>
        <p:grpSpPr>
          <a:xfrm>
            <a:off x="689825" y="1631316"/>
            <a:ext cx="5640637" cy="476221"/>
            <a:chOff x="1403750" y="3593123"/>
            <a:chExt cx="5640637" cy="476221"/>
          </a:xfrm>
        </p:grpSpPr>
        <p:grpSp>
          <p:nvGrpSpPr>
            <p:cNvPr id="8" name="组合 7">
              <a:extLst>
                <a:ext uri="{FF2B5EF4-FFF2-40B4-BE49-F238E27FC236}">
                  <a16:creationId xmlns:a16="http://schemas.microsoft.com/office/drawing/2014/main" id="{C01394A9-1285-43F9-A0AB-73259390EB71}"/>
                </a:ext>
              </a:extLst>
            </p:cNvPr>
            <p:cNvGrpSpPr/>
            <p:nvPr/>
          </p:nvGrpSpPr>
          <p:grpSpPr>
            <a:xfrm>
              <a:off x="1403750" y="3593123"/>
              <a:ext cx="490436" cy="476221"/>
              <a:chOff x="1403750" y="3593123"/>
              <a:chExt cx="808892" cy="785446"/>
            </a:xfrm>
          </p:grpSpPr>
          <p:sp>
            <p:nvSpPr>
              <p:cNvPr id="10" name="对话气泡: 椭圆形 9">
                <a:extLst>
                  <a:ext uri="{FF2B5EF4-FFF2-40B4-BE49-F238E27FC236}">
                    <a16:creationId xmlns:a16="http://schemas.microsoft.com/office/drawing/2014/main" id="{F4708778-B864-4A22-98EA-53C3864D847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ound-web-cam_17861">
                <a:extLst>
                  <a:ext uri="{FF2B5EF4-FFF2-40B4-BE49-F238E27FC236}">
                    <a16:creationId xmlns:a16="http://schemas.microsoft.com/office/drawing/2014/main" id="{09359587-9C31-4DE1-A837-6218AB21FF5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a:extLst>
                <a:ext uri="{FF2B5EF4-FFF2-40B4-BE49-F238E27FC236}">
                  <a16:creationId xmlns:a16="http://schemas.microsoft.com/office/drawing/2014/main" id="{EAAB5444-E3FA-4038-834B-E04A5DD865A4}"/>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的解决方案</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报文分帧</a:t>
              </a:r>
            </a:p>
          </p:txBody>
        </p:sp>
      </p:grpSp>
      <p:grpSp>
        <p:nvGrpSpPr>
          <p:cNvPr id="14" name="Group 34">
            <a:extLst>
              <a:ext uri="{FF2B5EF4-FFF2-40B4-BE49-F238E27FC236}">
                <a16:creationId xmlns:a16="http://schemas.microsoft.com/office/drawing/2014/main" id="{B58C7666-9A9C-4EBC-A8C7-D80B709852EF}"/>
              </a:ext>
            </a:extLst>
          </p:cNvPr>
          <p:cNvGrpSpPr>
            <a:grpSpLocks/>
          </p:cNvGrpSpPr>
          <p:nvPr/>
        </p:nvGrpSpPr>
        <p:grpSpPr bwMode="auto">
          <a:xfrm>
            <a:off x="7234967" y="2262203"/>
            <a:ext cx="422275" cy="685800"/>
            <a:chOff x="4140" y="429"/>
            <a:chExt cx="1425" cy="2396"/>
          </a:xfrm>
        </p:grpSpPr>
        <p:sp>
          <p:nvSpPr>
            <p:cNvPr id="15" name="Freeform 35">
              <a:extLst>
                <a:ext uri="{FF2B5EF4-FFF2-40B4-BE49-F238E27FC236}">
                  <a16:creationId xmlns:a16="http://schemas.microsoft.com/office/drawing/2014/main" id="{28576F4D-041B-4F57-8523-3EFB2BE90620}"/>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36">
              <a:extLst>
                <a:ext uri="{FF2B5EF4-FFF2-40B4-BE49-F238E27FC236}">
                  <a16:creationId xmlns:a16="http://schemas.microsoft.com/office/drawing/2014/main" id="{C82D2AC7-A98F-4BFC-9E0E-3511228C587B}"/>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7" name="Freeform 37">
              <a:extLst>
                <a:ext uri="{FF2B5EF4-FFF2-40B4-BE49-F238E27FC236}">
                  <a16:creationId xmlns:a16="http://schemas.microsoft.com/office/drawing/2014/main" id="{E45FC18C-BA6A-41FE-9EE9-28F01D9D192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38">
              <a:extLst>
                <a:ext uri="{FF2B5EF4-FFF2-40B4-BE49-F238E27FC236}">
                  <a16:creationId xmlns:a16="http://schemas.microsoft.com/office/drawing/2014/main" id="{ADC53A2B-8EEE-40E2-9A47-991464E2E6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39">
              <a:extLst>
                <a:ext uri="{FF2B5EF4-FFF2-40B4-BE49-F238E27FC236}">
                  <a16:creationId xmlns:a16="http://schemas.microsoft.com/office/drawing/2014/main" id="{6AD64469-D957-4650-8F8D-F2056DA96B67}"/>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0" name="Group 40">
              <a:extLst>
                <a:ext uri="{FF2B5EF4-FFF2-40B4-BE49-F238E27FC236}">
                  <a16:creationId xmlns:a16="http://schemas.microsoft.com/office/drawing/2014/main" id="{ACBCCBAF-527B-4472-8F10-CCCB6467B23C}"/>
                </a:ext>
              </a:extLst>
            </p:cNvPr>
            <p:cNvGrpSpPr>
              <a:grpSpLocks/>
            </p:cNvGrpSpPr>
            <p:nvPr/>
          </p:nvGrpSpPr>
          <p:grpSpPr bwMode="auto">
            <a:xfrm>
              <a:off x="4749" y="668"/>
              <a:ext cx="581" cy="145"/>
              <a:chOff x="614" y="2568"/>
              <a:chExt cx="725" cy="139"/>
            </a:xfrm>
          </p:grpSpPr>
          <p:sp>
            <p:nvSpPr>
              <p:cNvPr id="45" name="AutoShape 41">
                <a:extLst>
                  <a:ext uri="{FF2B5EF4-FFF2-40B4-BE49-F238E27FC236}">
                    <a16:creationId xmlns:a16="http://schemas.microsoft.com/office/drawing/2014/main" id="{E922A161-5433-4786-AF91-CED5B80F98E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6" name="AutoShape 42">
                <a:extLst>
                  <a:ext uri="{FF2B5EF4-FFF2-40B4-BE49-F238E27FC236}">
                    <a16:creationId xmlns:a16="http://schemas.microsoft.com/office/drawing/2014/main" id="{91BCF0CC-D76C-4D8D-8B2C-CB3CBC99F848}"/>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1" name="Rectangle 43">
              <a:extLst>
                <a:ext uri="{FF2B5EF4-FFF2-40B4-BE49-F238E27FC236}">
                  <a16:creationId xmlns:a16="http://schemas.microsoft.com/office/drawing/2014/main" id="{51D91918-7E8D-4F34-BEE4-A010E327CDAF}"/>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2" name="Group 44">
              <a:extLst>
                <a:ext uri="{FF2B5EF4-FFF2-40B4-BE49-F238E27FC236}">
                  <a16:creationId xmlns:a16="http://schemas.microsoft.com/office/drawing/2014/main" id="{6551D31A-76D3-40C5-9CCC-11E656C6F582}"/>
                </a:ext>
              </a:extLst>
            </p:cNvPr>
            <p:cNvGrpSpPr>
              <a:grpSpLocks/>
            </p:cNvGrpSpPr>
            <p:nvPr/>
          </p:nvGrpSpPr>
          <p:grpSpPr bwMode="auto">
            <a:xfrm>
              <a:off x="4747" y="994"/>
              <a:ext cx="581" cy="134"/>
              <a:chOff x="614" y="2568"/>
              <a:chExt cx="725" cy="139"/>
            </a:xfrm>
          </p:grpSpPr>
          <p:sp>
            <p:nvSpPr>
              <p:cNvPr id="43" name="AutoShape 45">
                <a:extLst>
                  <a:ext uri="{FF2B5EF4-FFF2-40B4-BE49-F238E27FC236}">
                    <a16:creationId xmlns:a16="http://schemas.microsoft.com/office/drawing/2014/main" id="{564CBE4F-6802-4926-AB3E-52A4133E08A1}"/>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4" name="AutoShape 46">
                <a:extLst>
                  <a:ext uri="{FF2B5EF4-FFF2-40B4-BE49-F238E27FC236}">
                    <a16:creationId xmlns:a16="http://schemas.microsoft.com/office/drawing/2014/main" id="{72843264-4284-4A53-B38F-382F99A5141B}"/>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3" name="Rectangle 47">
              <a:extLst>
                <a:ext uri="{FF2B5EF4-FFF2-40B4-BE49-F238E27FC236}">
                  <a16:creationId xmlns:a16="http://schemas.microsoft.com/office/drawing/2014/main" id="{46110E8A-B129-4C48-AF62-4C805BF38FC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4" name="Rectangle 48">
              <a:extLst>
                <a:ext uri="{FF2B5EF4-FFF2-40B4-BE49-F238E27FC236}">
                  <a16:creationId xmlns:a16="http://schemas.microsoft.com/office/drawing/2014/main" id="{A08BD259-362F-4320-BDB1-3C57AE78AEB0}"/>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5" name="Group 49">
              <a:extLst>
                <a:ext uri="{FF2B5EF4-FFF2-40B4-BE49-F238E27FC236}">
                  <a16:creationId xmlns:a16="http://schemas.microsoft.com/office/drawing/2014/main" id="{14030B0F-6628-4BF2-B425-7BC0C2767CD0}"/>
                </a:ext>
              </a:extLst>
            </p:cNvPr>
            <p:cNvGrpSpPr>
              <a:grpSpLocks/>
            </p:cNvGrpSpPr>
            <p:nvPr/>
          </p:nvGrpSpPr>
          <p:grpSpPr bwMode="auto">
            <a:xfrm>
              <a:off x="4735" y="1627"/>
              <a:ext cx="582" cy="151"/>
              <a:chOff x="614" y="2568"/>
              <a:chExt cx="725" cy="139"/>
            </a:xfrm>
          </p:grpSpPr>
          <p:sp>
            <p:nvSpPr>
              <p:cNvPr id="41" name="AutoShape 50">
                <a:extLst>
                  <a:ext uri="{FF2B5EF4-FFF2-40B4-BE49-F238E27FC236}">
                    <a16:creationId xmlns:a16="http://schemas.microsoft.com/office/drawing/2014/main" id="{84F8EE05-226C-4B93-9099-811523AD4067}"/>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2" name="AutoShape 51">
                <a:extLst>
                  <a:ext uri="{FF2B5EF4-FFF2-40B4-BE49-F238E27FC236}">
                    <a16:creationId xmlns:a16="http://schemas.microsoft.com/office/drawing/2014/main" id="{F0A2862F-82C5-4EEC-93D3-F10F86ED793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6" name="Freeform 52">
              <a:extLst>
                <a:ext uri="{FF2B5EF4-FFF2-40B4-BE49-F238E27FC236}">
                  <a16:creationId xmlns:a16="http://schemas.microsoft.com/office/drawing/2014/main" id="{DDE459EB-E6D4-41F7-9E65-F9422F8E2D6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7" name="Group 53">
              <a:extLst>
                <a:ext uri="{FF2B5EF4-FFF2-40B4-BE49-F238E27FC236}">
                  <a16:creationId xmlns:a16="http://schemas.microsoft.com/office/drawing/2014/main" id="{60EA1427-F6BC-4E12-90D9-F0DF694FE85B}"/>
                </a:ext>
              </a:extLst>
            </p:cNvPr>
            <p:cNvGrpSpPr>
              <a:grpSpLocks/>
            </p:cNvGrpSpPr>
            <p:nvPr/>
          </p:nvGrpSpPr>
          <p:grpSpPr bwMode="auto">
            <a:xfrm>
              <a:off x="4739" y="1327"/>
              <a:ext cx="582" cy="139"/>
              <a:chOff x="614" y="2568"/>
              <a:chExt cx="725" cy="139"/>
            </a:xfrm>
          </p:grpSpPr>
          <p:sp>
            <p:nvSpPr>
              <p:cNvPr id="39" name="AutoShape 54">
                <a:extLst>
                  <a:ext uri="{FF2B5EF4-FFF2-40B4-BE49-F238E27FC236}">
                    <a16:creationId xmlns:a16="http://schemas.microsoft.com/office/drawing/2014/main" id="{89B4660D-F072-4965-ADB6-F428F3DF9AB5}"/>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0" name="AutoShape 55">
                <a:extLst>
                  <a:ext uri="{FF2B5EF4-FFF2-40B4-BE49-F238E27FC236}">
                    <a16:creationId xmlns:a16="http://schemas.microsoft.com/office/drawing/2014/main" id="{A43980FE-403A-48A1-AA7E-5C7119B70911}"/>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8" name="Rectangle 56">
              <a:extLst>
                <a:ext uri="{FF2B5EF4-FFF2-40B4-BE49-F238E27FC236}">
                  <a16:creationId xmlns:a16="http://schemas.microsoft.com/office/drawing/2014/main" id="{A3C9306D-676E-4FBA-9EAB-6DBF1EDA5962}"/>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9" name="Freeform 57">
              <a:extLst>
                <a:ext uri="{FF2B5EF4-FFF2-40B4-BE49-F238E27FC236}">
                  <a16:creationId xmlns:a16="http://schemas.microsoft.com/office/drawing/2014/main" id="{75968B55-04AA-4984-A32D-66EDB73D91F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58">
              <a:extLst>
                <a:ext uri="{FF2B5EF4-FFF2-40B4-BE49-F238E27FC236}">
                  <a16:creationId xmlns:a16="http://schemas.microsoft.com/office/drawing/2014/main" id="{3B620869-1F97-485D-8467-05E3EA2F60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val 59">
              <a:extLst>
                <a:ext uri="{FF2B5EF4-FFF2-40B4-BE49-F238E27FC236}">
                  <a16:creationId xmlns:a16="http://schemas.microsoft.com/office/drawing/2014/main" id="{63258BFB-E736-4138-9BE1-3B06CAF366C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2" name="Freeform 60">
              <a:extLst>
                <a:ext uri="{FF2B5EF4-FFF2-40B4-BE49-F238E27FC236}">
                  <a16:creationId xmlns:a16="http://schemas.microsoft.com/office/drawing/2014/main" id="{E7AC2B07-E79F-4E98-B11B-7956200F6D0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AutoShape 61">
              <a:extLst>
                <a:ext uri="{FF2B5EF4-FFF2-40B4-BE49-F238E27FC236}">
                  <a16:creationId xmlns:a16="http://schemas.microsoft.com/office/drawing/2014/main" id="{39C23278-F0DC-4558-AEE0-B16D6280CEDC}"/>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AutoShape 62">
              <a:extLst>
                <a:ext uri="{FF2B5EF4-FFF2-40B4-BE49-F238E27FC236}">
                  <a16:creationId xmlns:a16="http://schemas.microsoft.com/office/drawing/2014/main" id="{DD7E51F8-5AB6-434A-A7BA-78233DD8DD23}"/>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3">
              <a:extLst>
                <a:ext uri="{FF2B5EF4-FFF2-40B4-BE49-F238E27FC236}">
                  <a16:creationId xmlns:a16="http://schemas.microsoft.com/office/drawing/2014/main" id="{487C81BF-3654-4B9D-945B-05097A50E490}"/>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6" name="Oval 64">
              <a:extLst>
                <a:ext uri="{FF2B5EF4-FFF2-40B4-BE49-F238E27FC236}">
                  <a16:creationId xmlns:a16="http://schemas.microsoft.com/office/drawing/2014/main" id="{F5A30353-0AFA-452D-94B8-B0841B81E074}"/>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7" name="Oval 65">
              <a:extLst>
                <a:ext uri="{FF2B5EF4-FFF2-40B4-BE49-F238E27FC236}">
                  <a16:creationId xmlns:a16="http://schemas.microsoft.com/office/drawing/2014/main" id="{40A0E7F3-5801-44CD-AE8B-48835FBB9099}"/>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8" name="Rectangle 66">
              <a:extLst>
                <a:ext uri="{FF2B5EF4-FFF2-40B4-BE49-F238E27FC236}">
                  <a16:creationId xmlns:a16="http://schemas.microsoft.com/office/drawing/2014/main" id="{62F78AB9-C3FD-4AD0-872F-E5A00946AFA0}"/>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7" name="Group 67">
            <a:extLst>
              <a:ext uri="{FF2B5EF4-FFF2-40B4-BE49-F238E27FC236}">
                <a16:creationId xmlns:a16="http://schemas.microsoft.com/office/drawing/2014/main" id="{565EC878-23C5-4A7E-BB6F-546BBBABFBD5}"/>
              </a:ext>
            </a:extLst>
          </p:cNvPr>
          <p:cNvGrpSpPr>
            <a:grpSpLocks/>
          </p:cNvGrpSpPr>
          <p:nvPr/>
        </p:nvGrpSpPr>
        <p:grpSpPr bwMode="auto">
          <a:xfrm>
            <a:off x="2885332" y="2291964"/>
            <a:ext cx="742950" cy="742950"/>
            <a:chOff x="-44" y="1473"/>
            <a:chExt cx="981" cy="1105"/>
          </a:xfrm>
        </p:grpSpPr>
        <p:pic>
          <p:nvPicPr>
            <p:cNvPr id="48" name="Picture 68" descr="desktop_computer_stylized_medium">
              <a:extLst>
                <a:ext uri="{FF2B5EF4-FFF2-40B4-BE49-F238E27FC236}">
                  <a16:creationId xmlns:a16="http://schemas.microsoft.com/office/drawing/2014/main" id="{5183E7A1-C911-4AFD-B6FD-14A9410A1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69">
              <a:extLst>
                <a:ext uri="{FF2B5EF4-FFF2-40B4-BE49-F238E27FC236}">
                  <a16:creationId xmlns:a16="http://schemas.microsoft.com/office/drawing/2014/main" id="{F0183F6E-6DC5-4070-8E92-02DEEEED1D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0" name="Straight Arrow Connector 4">
            <a:extLst>
              <a:ext uri="{FF2B5EF4-FFF2-40B4-BE49-F238E27FC236}">
                <a16:creationId xmlns:a16="http://schemas.microsoft.com/office/drawing/2014/main" id="{6CA609DE-8EC7-46CE-ACCC-8345E90D2E83}"/>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
            <a:extLst>
              <a:ext uri="{FF2B5EF4-FFF2-40B4-BE49-F238E27FC236}">
                <a16:creationId xmlns:a16="http://schemas.microsoft.com/office/drawing/2014/main" id="{36D610C6-E127-48D5-919A-BBA822B8B606}"/>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2" name="TextBox 50">
            <a:extLst>
              <a:ext uri="{FF2B5EF4-FFF2-40B4-BE49-F238E27FC236}">
                <a16:creationId xmlns:a16="http://schemas.microsoft.com/office/drawing/2014/main" id="{ED70EACD-1A63-4AB2-92FA-49EA899449F8}"/>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3" name="TextBox 51">
            <a:extLst>
              <a:ext uri="{FF2B5EF4-FFF2-40B4-BE49-F238E27FC236}">
                <a16:creationId xmlns:a16="http://schemas.microsoft.com/office/drawing/2014/main" id="{769FAE51-93D4-4F20-856F-74737380FF12}"/>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4" name="TextBox 52">
            <a:extLst>
              <a:ext uri="{FF2B5EF4-FFF2-40B4-BE49-F238E27FC236}">
                <a16:creationId xmlns:a16="http://schemas.microsoft.com/office/drawing/2014/main" id="{1954A9B0-3394-407D-9290-AA72D300FAE3}"/>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55" name="Straight Arrow Connector 61">
            <a:extLst>
              <a:ext uri="{FF2B5EF4-FFF2-40B4-BE49-F238E27FC236}">
                <a16:creationId xmlns:a16="http://schemas.microsoft.com/office/drawing/2014/main" id="{37CFDE40-84A0-4CC7-BC81-3832CC284938}"/>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62">
            <a:extLst>
              <a:ext uri="{FF2B5EF4-FFF2-40B4-BE49-F238E27FC236}">
                <a16:creationId xmlns:a16="http://schemas.microsoft.com/office/drawing/2014/main" id="{7A49683A-D037-4015-ABEF-E9DD1B6108FA}"/>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63">
            <a:extLst>
              <a:ext uri="{FF2B5EF4-FFF2-40B4-BE49-F238E27FC236}">
                <a16:creationId xmlns:a16="http://schemas.microsoft.com/office/drawing/2014/main" id="{BD18DB82-385B-4EAC-A76C-ECA32F05826E}"/>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8" name="Freeform 48">
            <a:extLst>
              <a:ext uri="{FF2B5EF4-FFF2-40B4-BE49-F238E27FC236}">
                <a16:creationId xmlns:a16="http://schemas.microsoft.com/office/drawing/2014/main" id="{97E13E79-C2AC-441F-91D4-2430777A6D4F}"/>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66">
            <a:extLst>
              <a:ext uri="{FF2B5EF4-FFF2-40B4-BE49-F238E27FC236}">
                <a16:creationId xmlns:a16="http://schemas.microsoft.com/office/drawing/2014/main" id="{1ABAD043-54B0-46E1-AB89-CCDF8E9BE14F}"/>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0" name="Freeform 67">
            <a:extLst>
              <a:ext uri="{FF2B5EF4-FFF2-40B4-BE49-F238E27FC236}">
                <a16:creationId xmlns:a16="http://schemas.microsoft.com/office/drawing/2014/main" id="{0D9EE93E-3153-4300-AC45-FC23D0B0CB2D}"/>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Freeform 69">
            <a:extLst>
              <a:ext uri="{FF2B5EF4-FFF2-40B4-BE49-F238E27FC236}">
                <a16:creationId xmlns:a16="http://schemas.microsoft.com/office/drawing/2014/main" id="{AE7A5FF6-7DDC-4BC9-B48A-6F54E98F08F2}"/>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Rectangle 89">
            <a:extLst>
              <a:ext uri="{FF2B5EF4-FFF2-40B4-BE49-F238E27FC236}">
                <a16:creationId xmlns:a16="http://schemas.microsoft.com/office/drawing/2014/main" id="{7C972149-5087-4B5E-A8AA-CEE2E383933D}"/>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3" name="Group 6">
            <a:extLst>
              <a:ext uri="{FF2B5EF4-FFF2-40B4-BE49-F238E27FC236}">
                <a16:creationId xmlns:a16="http://schemas.microsoft.com/office/drawing/2014/main" id="{0CCB3FB9-C7F9-4495-ABD9-000FEDE0BACA}"/>
              </a:ext>
            </a:extLst>
          </p:cNvPr>
          <p:cNvGrpSpPr/>
          <p:nvPr/>
        </p:nvGrpSpPr>
        <p:grpSpPr>
          <a:xfrm>
            <a:off x="1770738" y="3385789"/>
            <a:ext cx="1641327" cy="338554"/>
            <a:chOff x="1770738" y="3385789"/>
            <a:chExt cx="1641327" cy="338554"/>
          </a:xfrm>
        </p:grpSpPr>
        <p:cxnSp>
          <p:nvCxnSpPr>
            <p:cNvPr id="64" name="Straight Arrow Connector 79">
              <a:extLst>
                <a:ext uri="{FF2B5EF4-FFF2-40B4-BE49-F238E27FC236}">
                  <a16:creationId xmlns:a16="http://schemas.microsoft.com/office/drawing/2014/main" id="{3844EE1E-7A1E-4DA9-B1E0-514C5F36CEDA}"/>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84">
              <a:extLst>
                <a:ext uri="{FF2B5EF4-FFF2-40B4-BE49-F238E27FC236}">
                  <a16:creationId xmlns:a16="http://schemas.microsoft.com/office/drawing/2014/main" id="{B810B82F-AFEA-4CDF-8097-764EBFA46604}"/>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66" name="Rectangle 93">
            <a:extLst>
              <a:ext uri="{FF2B5EF4-FFF2-40B4-BE49-F238E27FC236}">
                <a16:creationId xmlns:a16="http://schemas.microsoft.com/office/drawing/2014/main" id="{17C67F95-4CA5-42DE-930C-EA0C9D257C4D}"/>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7" name="Group 9">
            <a:extLst>
              <a:ext uri="{FF2B5EF4-FFF2-40B4-BE49-F238E27FC236}">
                <a16:creationId xmlns:a16="http://schemas.microsoft.com/office/drawing/2014/main" id="{72FE7F7E-F9A4-4025-A91E-FBF08077B976}"/>
              </a:ext>
            </a:extLst>
          </p:cNvPr>
          <p:cNvGrpSpPr/>
          <p:nvPr/>
        </p:nvGrpSpPr>
        <p:grpSpPr>
          <a:xfrm>
            <a:off x="1759658" y="3661763"/>
            <a:ext cx="1641172" cy="338554"/>
            <a:chOff x="1759658" y="3661763"/>
            <a:chExt cx="1641172" cy="338554"/>
          </a:xfrm>
        </p:grpSpPr>
        <p:cxnSp>
          <p:nvCxnSpPr>
            <p:cNvPr id="68" name="Straight Arrow Connector 81">
              <a:extLst>
                <a:ext uri="{FF2B5EF4-FFF2-40B4-BE49-F238E27FC236}">
                  <a16:creationId xmlns:a16="http://schemas.microsoft.com/office/drawing/2014/main" id="{BCF16E3D-66F9-44F2-B768-0110E9382D90}"/>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96">
              <a:extLst>
                <a:ext uri="{FF2B5EF4-FFF2-40B4-BE49-F238E27FC236}">
                  <a16:creationId xmlns:a16="http://schemas.microsoft.com/office/drawing/2014/main" id="{017CDB24-10F6-428A-A06C-32E20425195B}"/>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70" name="Rectangle 97">
            <a:extLst>
              <a:ext uri="{FF2B5EF4-FFF2-40B4-BE49-F238E27FC236}">
                <a16:creationId xmlns:a16="http://schemas.microsoft.com/office/drawing/2014/main" id="{220D8E80-590D-40AD-ABAD-0B07D056D4F7}"/>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1" name="Rectangle 98">
            <a:extLst>
              <a:ext uri="{FF2B5EF4-FFF2-40B4-BE49-F238E27FC236}">
                <a16:creationId xmlns:a16="http://schemas.microsoft.com/office/drawing/2014/main" id="{CAAAFED2-6E23-42E0-A3D3-9CE3BAC6325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2" name="Rectangle 99">
            <a:extLst>
              <a:ext uri="{FF2B5EF4-FFF2-40B4-BE49-F238E27FC236}">
                <a16:creationId xmlns:a16="http://schemas.microsoft.com/office/drawing/2014/main" id="{0DBC0AD0-4AF8-4367-8BD7-52A5D37C6D84}"/>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4" name="Left Arrow 100">
            <a:extLst>
              <a:ext uri="{FF2B5EF4-FFF2-40B4-BE49-F238E27FC236}">
                <a16:creationId xmlns:a16="http://schemas.microsoft.com/office/drawing/2014/main" id="{86D506C8-3207-4EEF-A11B-6A3E2591103F}"/>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TextBox 104">
            <a:extLst>
              <a:ext uri="{FF2B5EF4-FFF2-40B4-BE49-F238E27FC236}">
                <a16:creationId xmlns:a16="http://schemas.microsoft.com/office/drawing/2014/main" id="{846C0447-ECBF-42E5-A1C7-B8EEDA3C45B2}"/>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76" name="Rectangle 106">
            <a:extLst>
              <a:ext uri="{FF2B5EF4-FFF2-40B4-BE49-F238E27FC236}">
                <a16:creationId xmlns:a16="http://schemas.microsoft.com/office/drawing/2014/main" id="{789BDAB0-C744-4CED-B227-934962578E01}"/>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107">
            <a:extLst>
              <a:ext uri="{FF2B5EF4-FFF2-40B4-BE49-F238E27FC236}">
                <a16:creationId xmlns:a16="http://schemas.microsoft.com/office/drawing/2014/main" id="{DF0B1068-4F9E-4A06-B29C-56E8DC0D8610}"/>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78" name="TextBox 108">
            <a:extLst>
              <a:ext uri="{FF2B5EF4-FFF2-40B4-BE49-F238E27FC236}">
                <a16:creationId xmlns:a16="http://schemas.microsoft.com/office/drawing/2014/main" id="{53C6CB01-A521-43FB-91BA-8EB800A79E7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79" name="TextBox 109">
            <a:extLst>
              <a:ext uri="{FF2B5EF4-FFF2-40B4-BE49-F238E27FC236}">
                <a16:creationId xmlns:a16="http://schemas.microsoft.com/office/drawing/2014/main" id="{EB773664-9681-4786-A2B9-DB43BB05AAE1}"/>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80" name="Straight Connector 110">
            <a:extLst>
              <a:ext uri="{FF2B5EF4-FFF2-40B4-BE49-F238E27FC236}">
                <a16:creationId xmlns:a16="http://schemas.microsoft.com/office/drawing/2014/main" id="{93A40A00-DAD9-44ED-BC7D-50C61A922112}"/>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112">
            <a:extLst>
              <a:ext uri="{FF2B5EF4-FFF2-40B4-BE49-F238E27FC236}">
                <a16:creationId xmlns:a16="http://schemas.microsoft.com/office/drawing/2014/main" id="{CC5B677C-01ED-49EE-BFB1-2DCEF309B1FF}"/>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114">
            <a:extLst>
              <a:ext uri="{FF2B5EF4-FFF2-40B4-BE49-F238E27FC236}">
                <a16:creationId xmlns:a16="http://schemas.microsoft.com/office/drawing/2014/main" id="{98ABEC94-3068-407D-8766-18C79153623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3">
            <a:extLst>
              <a:ext uri="{FF2B5EF4-FFF2-40B4-BE49-F238E27FC236}">
                <a16:creationId xmlns:a16="http://schemas.microsoft.com/office/drawing/2014/main" id="{C9136EAC-C24F-4F39-BE17-A218A8024741}"/>
              </a:ext>
            </a:extLst>
          </p:cNvPr>
          <p:cNvGrpSpPr/>
          <p:nvPr/>
        </p:nvGrpSpPr>
        <p:grpSpPr>
          <a:xfrm>
            <a:off x="3362984" y="3078482"/>
            <a:ext cx="4052925" cy="379692"/>
            <a:chOff x="3362984" y="3078482"/>
            <a:chExt cx="4052925" cy="379692"/>
          </a:xfrm>
        </p:grpSpPr>
        <p:cxnSp>
          <p:nvCxnSpPr>
            <p:cNvPr id="85" name="Straight Arrow Connector 85">
              <a:extLst>
                <a:ext uri="{FF2B5EF4-FFF2-40B4-BE49-F238E27FC236}">
                  <a16:creationId xmlns:a16="http://schemas.microsoft.com/office/drawing/2014/main" id="{5E13DD1D-8E23-4F5F-BAAD-AECE7D6410B9}"/>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Freeform 86">
              <a:extLst>
                <a:ext uri="{FF2B5EF4-FFF2-40B4-BE49-F238E27FC236}">
                  <a16:creationId xmlns:a16="http://schemas.microsoft.com/office/drawing/2014/main" id="{9E53BA4C-9008-4909-AD99-B61DE82418F0}"/>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7" name="Freeform 87">
            <a:extLst>
              <a:ext uri="{FF2B5EF4-FFF2-40B4-BE49-F238E27FC236}">
                <a16:creationId xmlns:a16="http://schemas.microsoft.com/office/drawing/2014/main" id="{247FB8FF-78F6-40DD-9040-45882AAB225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Freeform 88">
            <a:extLst>
              <a:ext uri="{FF2B5EF4-FFF2-40B4-BE49-F238E27FC236}">
                <a16:creationId xmlns:a16="http://schemas.microsoft.com/office/drawing/2014/main" id="{C054C2D5-7891-4F24-B076-1699845C0A47}"/>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1">
            <a:extLst>
              <a:ext uri="{FF2B5EF4-FFF2-40B4-BE49-F238E27FC236}">
                <a16:creationId xmlns:a16="http://schemas.microsoft.com/office/drawing/2014/main" id="{A85B6EF2-0D7C-4C4A-8915-0185349339B6}"/>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0" name="Group 49">
            <a:extLst>
              <a:ext uri="{FF2B5EF4-FFF2-40B4-BE49-F238E27FC236}">
                <a16:creationId xmlns:a16="http://schemas.microsoft.com/office/drawing/2014/main" id="{DC2D0899-F408-43B4-9ADE-BFFCAA344634}"/>
              </a:ext>
            </a:extLst>
          </p:cNvPr>
          <p:cNvGrpSpPr/>
          <p:nvPr/>
        </p:nvGrpSpPr>
        <p:grpSpPr>
          <a:xfrm>
            <a:off x="1756483" y="3920514"/>
            <a:ext cx="1644347" cy="338554"/>
            <a:chOff x="1756483" y="3920514"/>
            <a:chExt cx="1644347" cy="338554"/>
          </a:xfrm>
        </p:grpSpPr>
        <p:cxnSp>
          <p:nvCxnSpPr>
            <p:cNvPr id="91" name="Straight Arrow Connector 82">
              <a:extLst>
                <a:ext uri="{FF2B5EF4-FFF2-40B4-BE49-F238E27FC236}">
                  <a16:creationId xmlns:a16="http://schemas.microsoft.com/office/drawing/2014/main" id="{C3AC8EBE-50AB-4DDF-A6D2-6B6400AC9E9C}"/>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5">
              <a:extLst>
                <a:ext uri="{FF2B5EF4-FFF2-40B4-BE49-F238E27FC236}">
                  <a16:creationId xmlns:a16="http://schemas.microsoft.com/office/drawing/2014/main" id="{593B0757-52D9-4B76-B4D1-AFA308B74A0F}"/>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93" name="Rectangle 2">
            <a:extLst>
              <a:ext uri="{FF2B5EF4-FFF2-40B4-BE49-F238E27FC236}">
                <a16:creationId xmlns:a16="http://schemas.microsoft.com/office/drawing/2014/main" id="{1F6A601A-0DB4-4684-9F61-4A1A54515A7D}"/>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4" name="Group 53">
            <a:extLst>
              <a:ext uri="{FF2B5EF4-FFF2-40B4-BE49-F238E27FC236}">
                <a16:creationId xmlns:a16="http://schemas.microsoft.com/office/drawing/2014/main" id="{ABBFEA48-BD6A-46C7-9B13-4CB112A3E586}"/>
              </a:ext>
            </a:extLst>
          </p:cNvPr>
          <p:cNvGrpSpPr/>
          <p:nvPr/>
        </p:nvGrpSpPr>
        <p:grpSpPr>
          <a:xfrm>
            <a:off x="1706138" y="5621746"/>
            <a:ext cx="1641326" cy="338554"/>
            <a:chOff x="1706138" y="5621746"/>
            <a:chExt cx="1641326" cy="338554"/>
          </a:xfrm>
        </p:grpSpPr>
        <p:cxnSp>
          <p:nvCxnSpPr>
            <p:cNvPr id="95" name="Straight Arrow Connector 83">
              <a:extLst>
                <a:ext uri="{FF2B5EF4-FFF2-40B4-BE49-F238E27FC236}">
                  <a16:creationId xmlns:a16="http://schemas.microsoft.com/office/drawing/2014/main" id="{7F476FA8-3508-43FD-8D37-5466DCB240CC}"/>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4">
              <a:extLst>
                <a:ext uri="{FF2B5EF4-FFF2-40B4-BE49-F238E27FC236}">
                  <a16:creationId xmlns:a16="http://schemas.microsoft.com/office/drawing/2014/main" id="{48B732A6-2C1D-4BFD-94FF-611BB359DD82}"/>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97" name="Straight Connector 7">
            <a:extLst>
              <a:ext uri="{FF2B5EF4-FFF2-40B4-BE49-F238E27FC236}">
                <a16:creationId xmlns:a16="http://schemas.microsoft.com/office/drawing/2014/main" id="{9E33EEBC-F44A-448C-9A99-754ABBACE7E9}"/>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101">
            <a:extLst>
              <a:ext uri="{FF2B5EF4-FFF2-40B4-BE49-F238E27FC236}">
                <a16:creationId xmlns:a16="http://schemas.microsoft.com/office/drawing/2014/main" id="{469E81B9-69D9-4CBF-B9ED-9715947487DA}"/>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128">
            <a:extLst>
              <a:ext uri="{FF2B5EF4-FFF2-40B4-BE49-F238E27FC236}">
                <a16:creationId xmlns:a16="http://schemas.microsoft.com/office/drawing/2014/main" id="{96BEC99F-2051-4492-859E-B3E783528301}"/>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129">
            <a:extLst>
              <a:ext uri="{FF2B5EF4-FFF2-40B4-BE49-F238E27FC236}">
                <a16:creationId xmlns:a16="http://schemas.microsoft.com/office/drawing/2014/main" id="{B5515F9B-0F19-4772-BEDD-B4EB8CDAC933}"/>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30">
            <a:extLst>
              <a:ext uri="{FF2B5EF4-FFF2-40B4-BE49-F238E27FC236}">
                <a16:creationId xmlns:a16="http://schemas.microsoft.com/office/drawing/2014/main" id="{227F974A-47B3-42C2-B4B8-3C305C6A9D56}"/>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31">
            <a:extLst>
              <a:ext uri="{FF2B5EF4-FFF2-40B4-BE49-F238E27FC236}">
                <a16:creationId xmlns:a16="http://schemas.microsoft.com/office/drawing/2014/main" id="{A99D9C03-5C76-4FE2-BC5C-2B308C54ED56}"/>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32">
            <a:extLst>
              <a:ext uri="{FF2B5EF4-FFF2-40B4-BE49-F238E27FC236}">
                <a16:creationId xmlns:a16="http://schemas.microsoft.com/office/drawing/2014/main" id="{25FC8CFE-3919-4091-A849-88F722801CE9}"/>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33">
            <a:extLst>
              <a:ext uri="{FF2B5EF4-FFF2-40B4-BE49-F238E27FC236}">
                <a16:creationId xmlns:a16="http://schemas.microsoft.com/office/drawing/2014/main" id="{5A130664-77BF-4DD5-9F10-A9A24ABFBF34}"/>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34">
            <a:extLst>
              <a:ext uri="{FF2B5EF4-FFF2-40B4-BE49-F238E27FC236}">
                <a16:creationId xmlns:a16="http://schemas.microsoft.com/office/drawing/2014/main" id="{3386A262-703C-426D-B817-1A1F36DE5897}"/>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35">
            <a:extLst>
              <a:ext uri="{FF2B5EF4-FFF2-40B4-BE49-F238E27FC236}">
                <a16:creationId xmlns:a16="http://schemas.microsoft.com/office/drawing/2014/main" id="{C0109E68-CC5E-4F0F-B44D-BC81A23995E3}"/>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36">
            <a:extLst>
              <a:ext uri="{FF2B5EF4-FFF2-40B4-BE49-F238E27FC236}">
                <a16:creationId xmlns:a16="http://schemas.microsoft.com/office/drawing/2014/main" id="{DF97705A-D48C-41D7-A14F-75C5ED26A1C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37">
            <a:extLst>
              <a:ext uri="{FF2B5EF4-FFF2-40B4-BE49-F238E27FC236}">
                <a16:creationId xmlns:a16="http://schemas.microsoft.com/office/drawing/2014/main" id="{21424451-84CE-4ABB-B08B-57B3906D8210}"/>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38">
            <a:extLst>
              <a:ext uri="{FF2B5EF4-FFF2-40B4-BE49-F238E27FC236}">
                <a16:creationId xmlns:a16="http://schemas.microsoft.com/office/drawing/2014/main" id="{C286F308-8489-40FE-8FC0-AB0E3BD41C42}"/>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39">
            <a:extLst>
              <a:ext uri="{FF2B5EF4-FFF2-40B4-BE49-F238E27FC236}">
                <a16:creationId xmlns:a16="http://schemas.microsoft.com/office/drawing/2014/main" id="{4F1B6E9B-EF13-4D9A-857C-2E41AAD618BA}"/>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40">
            <a:extLst>
              <a:ext uri="{FF2B5EF4-FFF2-40B4-BE49-F238E27FC236}">
                <a16:creationId xmlns:a16="http://schemas.microsoft.com/office/drawing/2014/main" id="{58521C79-201A-48B4-A9A3-FA9346734935}"/>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41">
            <a:extLst>
              <a:ext uri="{FF2B5EF4-FFF2-40B4-BE49-F238E27FC236}">
                <a16:creationId xmlns:a16="http://schemas.microsoft.com/office/drawing/2014/main" id="{DA678601-CB21-43B1-8544-61313C45350F}"/>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2">
            <a:extLst>
              <a:ext uri="{FF2B5EF4-FFF2-40B4-BE49-F238E27FC236}">
                <a16:creationId xmlns:a16="http://schemas.microsoft.com/office/drawing/2014/main" id="{DCB82653-4DC9-4382-AEF7-26ED0B6D3F8A}"/>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3">
            <a:extLst>
              <a:ext uri="{FF2B5EF4-FFF2-40B4-BE49-F238E27FC236}">
                <a16:creationId xmlns:a16="http://schemas.microsoft.com/office/drawing/2014/main" id="{171D0846-14C8-42BD-A1A5-53B87AFF68CC}"/>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44">
            <a:extLst>
              <a:ext uri="{FF2B5EF4-FFF2-40B4-BE49-F238E27FC236}">
                <a16:creationId xmlns:a16="http://schemas.microsoft.com/office/drawing/2014/main" id="{CAA5C3E5-B1D8-4DB4-A764-23084389E826}"/>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64">
            <a:extLst>
              <a:ext uri="{FF2B5EF4-FFF2-40B4-BE49-F238E27FC236}">
                <a16:creationId xmlns:a16="http://schemas.microsoft.com/office/drawing/2014/main" id="{6F28EF3A-0004-4CE6-A5AF-33D23DFB6FF8}"/>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5">
            <a:extLst>
              <a:ext uri="{FF2B5EF4-FFF2-40B4-BE49-F238E27FC236}">
                <a16:creationId xmlns:a16="http://schemas.microsoft.com/office/drawing/2014/main" id="{C851B2A9-83D1-4D04-AC56-5280E11FDA7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0">
            <a:extLst>
              <a:ext uri="{FF2B5EF4-FFF2-40B4-BE49-F238E27FC236}">
                <a16:creationId xmlns:a16="http://schemas.microsoft.com/office/drawing/2014/main" id="{A3C88B3C-F22B-475F-A884-D2E6B9BE669A}"/>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1">
            <a:extLst>
              <a:ext uri="{FF2B5EF4-FFF2-40B4-BE49-F238E27FC236}">
                <a16:creationId xmlns:a16="http://schemas.microsoft.com/office/drawing/2014/main" id="{C3CA705E-517F-41CC-9019-0F51DC040D56}"/>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72">
            <a:extLst>
              <a:ext uri="{FF2B5EF4-FFF2-40B4-BE49-F238E27FC236}">
                <a16:creationId xmlns:a16="http://schemas.microsoft.com/office/drawing/2014/main" id="{532C3EBD-351E-46DD-99A8-81AEA76A210C}"/>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73">
            <a:extLst>
              <a:ext uri="{FF2B5EF4-FFF2-40B4-BE49-F238E27FC236}">
                <a16:creationId xmlns:a16="http://schemas.microsoft.com/office/drawing/2014/main" id="{0307502A-B2AC-4B93-A22B-8CD24C0FA9FA}"/>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74">
            <a:extLst>
              <a:ext uri="{FF2B5EF4-FFF2-40B4-BE49-F238E27FC236}">
                <a16:creationId xmlns:a16="http://schemas.microsoft.com/office/drawing/2014/main" id="{7615ABD5-F8D0-482F-902F-0F1EFA118640}"/>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75">
            <a:extLst>
              <a:ext uri="{FF2B5EF4-FFF2-40B4-BE49-F238E27FC236}">
                <a16:creationId xmlns:a16="http://schemas.microsoft.com/office/drawing/2014/main" id="{F3DA8143-9D9B-4D06-98E4-D40773553EFF}"/>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76">
            <a:extLst>
              <a:ext uri="{FF2B5EF4-FFF2-40B4-BE49-F238E27FC236}">
                <a16:creationId xmlns:a16="http://schemas.microsoft.com/office/drawing/2014/main" id="{622CF9FC-185B-4513-A5CF-671E1D3886DB}"/>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Text Box 5">
            <a:extLst>
              <a:ext uri="{FF2B5EF4-FFF2-40B4-BE49-F238E27FC236}">
                <a16:creationId xmlns:a16="http://schemas.microsoft.com/office/drawing/2014/main" id="{BAF70F3C-140C-4FC1-8E66-D6696E23B8F7}"/>
              </a:ext>
            </a:extLst>
          </p:cNvPr>
          <p:cNvSpPr txBox="1">
            <a:spLocks noChangeArrowheads="1"/>
          </p:cNvSpPr>
          <p:nvPr/>
        </p:nvSpPr>
        <p:spPr bwMode="auto">
          <a:xfrm>
            <a:off x="2812468" y="2902508"/>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rPr>
              <a:t>客户端</a:t>
            </a:r>
            <a:endParaRPr kumimoji="0" lang="en-US"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endParaRPr>
          </a:p>
        </p:txBody>
      </p:sp>
      <p:sp>
        <p:nvSpPr>
          <p:cNvPr id="126" name="Text Box 6">
            <a:extLst>
              <a:ext uri="{FF2B5EF4-FFF2-40B4-BE49-F238E27FC236}">
                <a16:creationId xmlns:a16="http://schemas.microsoft.com/office/drawing/2014/main" id="{9820DEAD-4FB2-4F04-A45A-35FBF7EFF2C0}"/>
              </a:ext>
            </a:extLst>
          </p:cNvPr>
          <p:cNvSpPr txBox="1">
            <a:spLocks noChangeArrowheads="1"/>
          </p:cNvSpPr>
          <p:nvPr/>
        </p:nvSpPr>
        <p:spPr bwMode="auto">
          <a:xfrm>
            <a:off x="6971398" y="1892257"/>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rPr>
              <a:t>服务器</a:t>
            </a:r>
            <a:endParaRPr kumimoji="0" lang="en-US" altLang="en-US" sz="2000" b="0" i="0" u="none" strike="noStrike" kern="1200" cap="none" spc="0" normalizeH="0" baseline="0" noProof="0" dirty="0">
              <a:ln>
                <a:noFill/>
              </a:ln>
              <a:solidFill>
                <a:srgbClr val="CC0000"/>
              </a:solidFill>
              <a:effectLst/>
              <a:uLnTx/>
              <a:uFillTx/>
              <a:latin typeface="楷体" panose="02010609060101010101" pitchFamily="49" charset="-122"/>
              <a:ea typeface="楷体" panose="02010609060101010101" pitchFamily="49" charset="-122"/>
            </a:endParaRPr>
          </a:p>
        </p:txBody>
      </p:sp>
      <p:sp>
        <p:nvSpPr>
          <p:cNvPr id="127" name="TextBox 91">
            <a:extLst>
              <a:ext uri="{FF2B5EF4-FFF2-40B4-BE49-F238E27FC236}">
                <a16:creationId xmlns:a16="http://schemas.microsoft.com/office/drawing/2014/main" id="{43461617-FFEF-4B6B-A8E6-E3E16AEC0238}"/>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被请求的对象数据</a:t>
            </a:r>
            <a:endParaRPr kumimoji="0" 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128" name="Rectangle 3">
            <a:extLst>
              <a:ext uri="{FF2B5EF4-FFF2-40B4-BE49-F238E27FC236}">
                <a16:creationId xmlns:a16="http://schemas.microsoft.com/office/drawing/2014/main" id="{09EBD729-4BA6-4423-B52B-F44E3D493B55}"/>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2</a:t>
            </a:r>
            <a:r>
              <a:rPr kumimoji="0" lang="zh-CN" altLang="en-US" sz="2400" b="0" i="1" u="none" strike="noStrike" kern="1200" cap="none" spc="0" normalizeH="0" noProof="0" dirty="0">
                <a:ln>
                  <a:noFill/>
                </a:ln>
                <a:solidFill>
                  <a:prstClr val="black"/>
                </a:solidFill>
                <a:effectLst/>
                <a:uLnTx/>
                <a:uFillTx/>
                <a:latin typeface="Calibri"/>
                <a:ea typeface="思源黑体 CN Normal" panose="020B0400000000000000"/>
              </a:rPr>
              <a:t>、</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3</a:t>
            </a:r>
            <a:r>
              <a:rPr kumimoji="0" lang="zh-CN" altLang="en-US" sz="2400" b="0" i="1" u="none" strike="noStrike" kern="1200" cap="none" spc="0" normalizeH="0" noProof="0" dirty="0">
                <a:ln>
                  <a:noFill/>
                </a:ln>
                <a:solidFill>
                  <a:prstClr val="black"/>
                </a:solidFill>
                <a:effectLst/>
                <a:uLnTx/>
                <a:uFillTx/>
                <a:latin typeface="Calibri"/>
                <a:ea typeface="思源黑体 CN Normal" panose="020B0400000000000000"/>
              </a:rPr>
              <a:t>、</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4</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a:t>
            </a:r>
            <a:r>
              <a:rPr lang="zh-CN" altLang="en-US" sz="2400" i="1" dirty="0">
                <a:solidFill>
                  <a:prstClr val="black"/>
                </a:solidFill>
                <a:latin typeface="Calibri"/>
                <a:ea typeface="思源黑体 CN Normal" panose="020B0400000000000000"/>
              </a:rPr>
              <a:t>快速交付，</a:t>
            </a:r>
            <a:r>
              <a:rPr kumimoji="0" lang="en-US" altLang="en-US" sz="2400" b="0" i="1" u="none" strike="noStrike" kern="1200" cap="none" spc="0" normalizeH="0" baseline="0" noProof="0" dirty="0">
                <a:ln>
                  <a:noFill/>
                </a:ln>
                <a:solidFill>
                  <a:prstClr val="black"/>
                </a:solidFill>
                <a:effectLst/>
                <a:uLnTx/>
                <a:uFillTx/>
                <a:latin typeface="Calibri"/>
                <a:ea typeface="思源黑体 CN Normal" panose="020B0400000000000000"/>
              </a:rPr>
              <a:t> O</a:t>
            </a:r>
            <a:r>
              <a:rPr kumimoji="0" lang="en-US" altLang="en-US" sz="2400" b="0" i="1" u="none" strike="noStrike" kern="1200" cap="none" spc="0" normalizeH="0" baseline="-25000" noProof="0" dirty="0">
                <a:ln>
                  <a:noFill/>
                </a:ln>
                <a:solidFill>
                  <a:prstClr val="black"/>
                </a:solidFill>
                <a:effectLst/>
                <a:uLnTx/>
                <a:uFillTx/>
                <a:latin typeface="Calibri"/>
                <a:ea typeface="思源黑体 CN Normal" panose="020B0400000000000000"/>
              </a:rPr>
              <a:t>1</a:t>
            </a:r>
            <a:r>
              <a:rPr kumimoji="0" lang="zh-CN" altLang="en-US" sz="2400" b="0" i="1" u="none" strike="noStrike" kern="1200" cap="none" spc="0" normalizeH="0" noProof="0" dirty="0">
                <a:ln>
                  <a:noFill/>
                </a:ln>
                <a:solidFill>
                  <a:prstClr val="black"/>
                </a:solidFill>
                <a:effectLst/>
                <a:uLnTx/>
                <a:uFillTx/>
                <a:latin typeface="Calibri"/>
                <a:ea typeface="思源黑体 CN Normal" panose="020B0400000000000000"/>
              </a:rPr>
              <a:t>则有些许延时</a:t>
            </a:r>
            <a:endParaRPr kumimoji="0" lang="en-US" altLang="en-US" sz="2400" b="0" i="1" u="none" strike="noStrike" kern="1200" cap="none" spc="0" normalizeH="0" noProof="0" dirty="0">
              <a:ln>
                <a:noFill/>
              </a:ln>
              <a:solidFill>
                <a:prstClr val="black"/>
              </a:solidFill>
              <a:effectLst/>
              <a:uLnTx/>
              <a:uFillTx/>
              <a:latin typeface="Calibri"/>
              <a:ea typeface="思源黑体 CN Normal" panose="020B040000000000000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53814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right)">
                                      <p:cBhvr>
                                        <p:cTn id="12" dur="500"/>
                                        <p:tgtEl>
                                          <p:spTgt spid="84"/>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right)">
                                      <p:cBhvr>
                                        <p:cTn id="20" dur="500"/>
                                        <p:tgtEl>
                                          <p:spTgt spid="63"/>
                                        </p:tgtEl>
                                      </p:cBhvr>
                                    </p:animEffect>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right)">
                                      <p:cBhvr>
                                        <p:cTn id="24" dur="500"/>
                                        <p:tgtEl>
                                          <p:spTgt spid="60"/>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right)">
                                      <p:cBhvr>
                                        <p:cTn id="28" dur="500"/>
                                        <p:tgtEl>
                                          <p:spTgt spid="61"/>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right)">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right)">
                                      <p:cBhvr>
                                        <p:cTn id="37" dur="500"/>
                                        <p:tgtEl>
                                          <p:spTgt spid="87"/>
                                        </p:tgtEl>
                                      </p:cBhvr>
                                    </p:animEffect>
                                  </p:childTnLst>
                                </p:cTn>
                              </p:par>
                            </p:childTnLst>
                          </p:cTn>
                        </p:par>
                        <p:par>
                          <p:cTn id="38" fill="hold">
                            <p:stCondLst>
                              <p:cond delay="500"/>
                            </p:stCondLst>
                            <p:childTnLst>
                              <p:par>
                                <p:cTn id="39" presetID="22" presetClass="entr" presetSubtype="2" fill="hold" grpId="0"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right)">
                                      <p:cBhvr>
                                        <p:cTn id="41" dur="500"/>
                                        <p:tgtEl>
                                          <p:spTgt spid="88"/>
                                        </p:tgtEl>
                                      </p:cBhvr>
                                    </p:animEffect>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right)">
                                      <p:cBhvr>
                                        <p:cTn id="45" dur="500"/>
                                        <p:tgtEl>
                                          <p:spTgt spid="9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right)">
                                      <p:cBhvr>
                                        <p:cTn id="50" dur="500"/>
                                        <p:tgtEl>
                                          <p:spTgt spid="58"/>
                                        </p:tgtEl>
                                      </p:cBhvr>
                                    </p:animEffect>
                                  </p:childTnLst>
                                </p:cTn>
                              </p:par>
                              <p:par>
                                <p:cTn id="51" presetID="22" presetClass="entr" presetSubtype="2"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right)">
                                      <p:cBhvr>
                                        <p:cTn id="53" dur="500"/>
                                        <p:tgtEl>
                                          <p:spTgt spid="55"/>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righ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dissolve">
                                      <p:cBhvr>
                                        <p:cTn id="6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87" grpId="0" animBg="1"/>
      <p:bldP spid="88" grpId="0" animBg="1"/>
      <p:bldP spid="1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AD0E513-348B-4547-8981-9535A6D035CD}"/>
              </a:ext>
            </a:extLst>
          </p:cNvPr>
          <p:cNvGrpSpPr/>
          <p:nvPr/>
        </p:nvGrpSpPr>
        <p:grpSpPr>
          <a:xfrm>
            <a:off x="430213" y="0"/>
            <a:ext cx="3989388" cy="1428589"/>
            <a:chOff x="551030" y="-368704"/>
            <a:chExt cx="3989388" cy="1428589"/>
          </a:xfrm>
        </p:grpSpPr>
        <p:grpSp>
          <p:nvGrpSpPr>
            <p:cNvPr id="3" name="组合 2">
              <a:extLst>
                <a:ext uri="{FF2B5EF4-FFF2-40B4-BE49-F238E27FC236}">
                  <a16:creationId xmlns:a16="http://schemas.microsoft.com/office/drawing/2014/main" id="{337D6051-0FD6-47E8-BC6C-1681E9AD08F3}"/>
                </a:ext>
              </a:extLst>
            </p:cNvPr>
            <p:cNvGrpSpPr/>
            <p:nvPr/>
          </p:nvGrpSpPr>
          <p:grpSpPr>
            <a:xfrm>
              <a:off x="1201634" y="303925"/>
              <a:ext cx="3338784" cy="687997"/>
              <a:chOff x="1839061" y="967769"/>
              <a:chExt cx="3338784" cy="687997"/>
            </a:xfrm>
          </p:grpSpPr>
          <p:sp>
            <p:nvSpPr>
              <p:cNvPr id="5" name="矩形: 圆角 4">
                <a:extLst>
                  <a:ext uri="{FF2B5EF4-FFF2-40B4-BE49-F238E27FC236}">
                    <a16:creationId xmlns:a16="http://schemas.microsoft.com/office/drawing/2014/main" id="{CC77541E-3227-4631-9267-DAFFA69C9945}"/>
                  </a:ext>
                </a:extLst>
              </p:cNvPr>
              <p:cNvSpPr/>
              <p:nvPr/>
            </p:nvSpPr>
            <p:spPr>
              <a:xfrm>
                <a:off x="1839061" y="967769"/>
                <a:ext cx="33387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3F9C1EF-2B33-4B75-8077-DC6EDA0CB027}"/>
                  </a:ext>
                </a:extLst>
              </p:cNvPr>
              <p:cNvSpPr txBox="1"/>
              <p:nvPr/>
            </p:nvSpPr>
            <p:spPr>
              <a:xfrm>
                <a:off x="2786092" y="1009435"/>
                <a:ext cx="21479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HTTP/2</a:t>
                </a:r>
              </a:p>
            </p:txBody>
          </p:sp>
        </p:grpSp>
        <p:pic>
          <p:nvPicPr>
            <p:cNvPr id="4" name="图片 3">
              <a:extLst>
                <a:ext uri="{FF2B5EF4-FFF2-40B4-BE49-F238E27FC236}">
                  <a16:creationId xmlns:a16="http://schemas.microsoft.com/office/drawing/2014/main" id="{531CAA41-B2E1-488B-9743-4592780D3D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 name="Rectangle 11">
            <a:extLst>
              <a:ext uri="{FF2B5EF4-FFF2-40B4-BE49-F238E27FC236}">
                <a16:creationId xmlns:a16="http://schemas.microsoft.com/office/drawing/2014/main" id="{A36053EE-1DB2-457A-B1F1-4A0A3ED029A7}"/>
              </a:ext>
            </a:extLst>
          </p:cNvPr>
          <p:cNvSpPr>
            <a:spLocks noChangeArrowheads="1"/>
          </p:cNvSpPr>
          <p:nvPr/>
        </p:nvSpPr>
        <p:spPr bwMode="auto">
          <a:xfrm>
            <a:off x="632992" y="1698429"/>
            <a:ext cx="1394856"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Text Box 79">
            <a:extLst>
              <a:ext uri="{FF2B5EF4-FFF2-40B4-BE49-F238E27FC236}">
                <a16:creationId xmlns:a16="http://schemas.microsoft.com/office/drawing/2014/main" id="{53F90C86-BB15-42EF-99B8-2B2107E9DB3C}"/>
              </a:ext>
            </a:extLst>
          </p:cNvPr>
          <p:cNvSpPr txBox="1">
            <a:spLocks noChangeArrowheads="1"/>
          </p:cNvSpPr>
          <p:nvPr/>
        </p:nvSpPr>
        <p:spPr bwMode="auto">
          <a:xfrm>
            <a:off x="2253373" y="1661712"/>
            <a:ext cx="42448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减少多对象访问时的</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感知</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时延</a:t>
            </a:r>
          </a:p>
        </p:txBody>
      </p:sp>
      <p:grpSp>
        <p:nvGrpSpPr>
          <p:cNvPr id="9" name="组合 8">
            <a:extLst>
              <a:ext uri="{FF2B5EF4-FFF2-40B4-BE49-F238E27FC236}">
                <a16:creationId xmlns:a16="http://schemas.microsoft.com/office/drawing/2014/main" id="{372BC9FD-2C9C-4D96-9C18-F1E07863D215}"/>
              </a:ext>
            </a:extLst>
          </p:cNvPr>
          <p:cNvGrpSpPr/>
          <p:nvPr/>
        </p:nvGrpSpPr>
        <p:grpSpPr>
          <a:xfrm>
            <a:off x="632992" y="2835924"/>
            <a:ext cx="5640637" cy="476221"/>
            <a:chOff x="1403750" y="3593123"/>
            <a:chExt cx="5640637" cy="476221"/>
          </a:xfrm>
        </p:grpSpPr>
        <p:grpSp>
          <p:nvGrpSpPr>
            <p:cNvPr id="10" name="组合 9">
              <a:extLst>
                <a:ext uri="{FF2B5EF4-FFF2-40B4-BE49-F238E27FC236}">
                  <a16:creationId xmlns:a16="http://schemas.microsoft.com/office/drawing/2014/main" id="{7A7EFD32-33B9-430B-93D0-76D96312D77E}"/>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FEA16C39-EDE7-4260-9196-D0930369021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ound-web-cam_17861">
                <a:extLst>
                  <a:ext uri="{FF2B5EF4-FFF2-40B4-BE49-F238E27FC236}">
                    <a16:creationId xmlns:a16="http://schemas.microsoft.com/office/drawing/2014/main" id="{5337C1B7-A0F3-4CAF-9815-A345C0F035A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E307A79B-3C9E-4F24-93C4-BBF8BFC8B977}"/>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的解决方案</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[RFC7540,2015]</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4" name="Rectangle 4">
            <a:extLst>
              <a:ext uri="{FF2B5EF4-FFF2-40B4-BE49-F238E27FC236}">
                <a16:creationId xmlns:a16="http://schemas.microsoft.com/office/drawing/2014/main" id="{99F066E1-0613-4706-9FE7-D08AEDDE4D55}"/>
              </a:ext>
            </a:extLst>
          </p:cNvPr>
          <p:cNvSpPr>
            <a:spLocks noChangeArrowheads="1"/>
          </p:cNvSpPr>
          <p:nvPr/>
        </p:nvSpPr>
        <p:spPr bwMode="auto">
          <a:xfrm>
            <a:off x="1080816" y="3373823"/>
            <a:ext cx="11040063" cy="3189537"/>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方法、状态短码和大多数首部字段与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1.1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相同</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50000"/>
              </a:lnSpc>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根据客户指定的对象优先级（不一定是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FCFS</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）确定请求对象的传输顺序</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50000"/>
              </a:lnSpc>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将未请求的对象推送给客户端</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服务器推</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50000"/>
              </a:lnSpc>
              <a:spcBef>
                <a:spcPct val="20000"/>
              </a:spcBef>
              <a:buClr>
                <a:srgbClr val="009FF6"/>
              </a:buClr>
              <a:buSzPct val="65000"/>
              <a:buFont typeface="Wingdings" panose="05000000000000000000" pitchFamily="2" charset="2"/>
              <a:buChar char="p"/>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将对象划分为帧，对帧的传输进行规划（交错发送）以减少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HOL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阻塞</a:t>
            </a:r>
          </a:p>
        </p:txBody>
      </p:sp>
    </p:spTree>
    <p:extLst>
      <p:ext uri="{BB962C8B-B14F-4D97-AF65-F5344CB8AC3E}">
        <p14:creationId xmlns:p14="http://schemas.microsoft.com/office/powerpoint/2010/main" val="38693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wipe(left)">
                                      <p:cBhvr>
                                        <p:cTn id="21" dur="5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wipe(left)">
                                      <p:cBhvr>
                                        <p:cTn id="26" dur="500"/>
                                        <p:tgtEl>
                                          <p:spTgt spid="1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Effect transition="in" filter="wipe(left)">
                                      <p:cBhvr>
                                        <p:cTn id="31" dur="500"/>
                                        <p:tgtEl>
                                          <p:spTgt spid="1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4">
                                            <p:txEl>
                                              <p:pRg st="3" end="3"/>
                                            </p:txEl>
                                          </p:spTgt>
                                        </p:tgtEl>
                                        <p:attrNameLst>
                                          <p:attrName>style.visibility</p:attrName>
                                        </p:attrNameLst>
                                      </p:cBhvr>
                                      <p:to>
                                        <p:strVal val="visible"/>
                                      </p:to>
                                    </p:set>
                                    <p:animEffect transition="in" filter="wipe(down)">
                                      <p:cBhvr>
                                        <p:cTn id="36"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1405890" y="2302650"/>
            <a:ext cx="6139305" cy="3450298"/>
            <a:chOff x="1405890" y="2302650"/>
            <a:chExt cx="6139305" cy="3450298"/>
          </a:xfrm>
        </p:grpSpPr>
        <p:grpSp>
          <p:nvGrpSpPr>
            <p:cNvPr id="6" name="组合 5"/>
            <p:cNvGrpSpPr/>
            <p:nvPr/>
          </p:nvGrpSpPr>
          <p:grpSpPr>
            <a:xfrm>
              <a:off x="1405890" y="2326421"/>
              <a:ext cx="1574153" cy="1439694"/>
              <a:chOff x="1433187" y="2104637"/>
              <a:chExt cx="1574153" cy="1439694"/>
            </a:xfrm>
          </p:grpSpPr>
          <p:grpSp>
            <p:nvGrpSpPr>
              <p:cNvPr id="46" name="组合 45"/>
              <p:cNvGrpSpPr/>
              <p:nvPr/>
            </p:nvGrpSpPr>
            <p:grpSpPr>
              <a:xfrm>
                <a:off x="1433187" y="2939575"/>
                <a:ext cx="1574153" cy="604756"/>
                <a:chOff x="605411" y="5899906"/>
                <a:chExt cx="1574153" cy="604756"/>
              </a:xfrm>
            </p:grpSpPr>
            <p:sp>
              <p:nvSpPr>
                <p:cNvPr id="47" name="矩形: 圆角 46"/>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8"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VOD</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7430" y="2104637"/>
                <a:ext cx="898435" cy="898435"/>
              </a:xfrm>
              <a:prstGeom prst="rect">
                <a:avLst/>
              </a:prstGeom>
            </p:spPr>
          </p:pic>
        </p:grpSp>
        <p:grpSp>
          <p:nvGrpSpPr>
            <p:cNvPr id="43" name="组合 42"/>
            <p:cNvGrpSpPr/>
            <p:nvPr/>
          </p:nvGrpSpPr>
          <p:grpSpPr>
            <a:xfrm>
              <a:off x="3480919" y="2494271"/>
              <a:ext cx="1897777" cy="1279379"/>
              <a:chOff x="3273979" y="2272487"/>
              <a:chExt cx="1897777" cy="1279379"/>
            </a:xfrm>
          </p:grpSpPr>
          <p:grpSp>
            <p:nvGrpSpPr>
              <p:cNvPr id="50" name="组合 49"/>
              <p:cNvGrpSpPr/>
              <p:nvPr/>
            </p:nvGrpSpPr>
            <p:grpSpPr>
              <a:xfrm>
                <a:off x="3435790" y="2935817"/>
                <a:ext cx="1574157" cy="616049"/>
                <a:chOff x="1256597" y="5879257"/>
                <a:chExt cx="885301" cy="616049"/>
              </a:xfrm>
            </p:grpSpPr>
            <p:sp>
              <p:nvSpPr>
                <p:cNvPr id="52" name="矩形: 圆角 51"/>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3" name="Rectangle 15"/>
                <p:cNvSpPr/>
                <p:nvPr/>
              </p:nvSpPr>
              <p:spPr>
                <a:xfrm>
                  <a:off x="1293177" y="5879257"/>
                  <a:ext cx="816021" cy="587020"/>
                </a:xfrm>
                <a:prstGeom prst="rect">
                  <a:avLst/>
                </a:prstGeom>
              </p:spPr>
              <p:txBody>
                <a:bodyPr wrap="square">
                  <a:spAutoFit/>
                </a:bodyPr>
                <a:lstStyle/>
                <a:p>
                  <a:pPr algn="ctr">
                    <a:lnSpc>
                      <a:spcPct val="150000"/>
                    </a:lnSpc>
                  </a:pPr>
                  <a:r>
                    <a:rPr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PPLive</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42" name="图片 4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3979" y="2272487"/>
                <a:ext cx="1897777" cy="732542"/>
              </a:xfrm>
              <a:prstGeom prst="rect">
                <a:avLst/>
              </a:prstGeom>
            </p:spPr>
          </p:pic>
        </p:grpSp>
        <p:grpSp>
          <p:nvGrpSpPr>
            <p:cNvPr id="4" name="组合 3"/>
            <p:cNvGrpSpPr/>
            <p:nvPr/>
          </p:nvGrpSpPr>
          <p:grpSpPr>
            <a:xfrm>
              <a:off x="5786601" y="2302650"/>
              <a:ext cx="1574153" cy="1471000"/>
              <a:chOff x="1036944" y="4193483"/>
              <a:chExt cx="1574153" cy="1471000"/>
            </a:xfrm>
          </p:grpSpPr>
          <p:pic>
            <p:nvPicPr>
              <p:cNvPr id="4098" name="Picture 2" descr="http://n1.itc.cn/img8/wb/recom/2016/06/18/146621845170701931.jpe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5814" r="18155"/>
              <a:stretch>
                <a:fillRect/>
              </a:stretch>
            </p:blipFill>
            <p:spPr bwMode="auto">
              <a:xfrm>
                <a:off x="1433006" y="4193483"/>
                <a:ext cx="892151" cy="84443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036944" y="5059727"/>
                <a:ext cx="1574153" cy="604756"/>
                <a:chOff x="1433187" y="5059727"/>
                <a:chExt cx="1574153" cy="604756"/>
              </a:xfrm>
            </p:grpSpPr>
            <p:sp>
              <p:nvSpPr>
                <p:cNvPr id="44" name="矩形: 圆角 46"/>
                <p:cNvSpPr/>
                <p:nvPr/>
              </p:nvSpPr>
              <p:spPr>
                <a:xfrm>
                  <a:off x="1433187" y="5147022"/>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5" name="Rectangle 15"/>
                <p:cNvSpPr/>
                <p:nvPr/>
              </p:nvSpPr>
              <p:spPr>
                <a:xfrm>
                  <a:off x="1625589" y="5059727"/>
                  <a:ext cx="1222119" cy="588944"/>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爱奇艺</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pic>
          <p:nvPicPr>
            <p:cNvPr id="4100" name="Picture 4" descr="http://2c.zol-img.com.cn/product/57_500x2000/852/cee9pMaQfiZ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80043" y="4139341"/>
              <a:ext cx="884465" cy="88446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1405890" y="5106617"/>
              <a:ext cx="1627187" cy="646331"/>
              <a:chOff x="3613341" y="5178388"/>
              <a:chExt cx="1627187" cy="646331"/>
            </a:xfrm>
          </p:grpSpPr>
          <p:sp>
            <p:nvSpPr>
              <p:cNvPr id="55" name="矩形: 圆角 46"/>
              <p:cNvSpPr/>
              <p:nvPr/>
            </p:nvSpPr>
            <p:spPr>
              <a:xfrm>
                <a:off x="3613341" y="5265683"/>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57" name="Rectangle 15"/>
              <p:cNvSpPr/>
              <p:nvPr/>
            </p:nvSpPr>
            <p:spPr>
              <a:xfrm>
                <a:off x="3648273" y="5178388"/>
                <a:ext cx="1592255" cy="646331"/>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暴风影音</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4102" name="Picture 6" descr="http://img3.orsoon.com/ico/201709/19105742_d3a8d2a5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8297" y="4095756"/>
              <a:ext cx="970078" cy="970078"/>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组合 57"/>
            <p:cNvGrpSpPr/>
            <p:nvPr/>
          </p:nvGrpSpPr>
          <p:grpSpPr>
            <a:xfrm>
              <a:off x="3588408" y="5106617"/>
              <a:ext cx="1627187" cy="604756"/>
              <a:chOff x="3613341" y="5178388"/>
              <a:chExt cx="1627187" cy="604756"/>
            </a:xfrm>
          </p:grpSpPr>
          <p:sp>
            <p:nvSpPr>
              <p:cNvPr id="59" name="矩形: 圆角 46"/>
              <p:cNvSpPr/>
              <p:nvPr/>
            </p:nvSpPr>
            <p:spPr>
              <a:xfrm>
                <a:off x="3613341" y="5265683"/>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0" name="Rectangle 15"/>
              <p:cNvSpPr/>
              <p:nvPr/>
            </p:nvSpPr>
            <p:spPr>
              <a:xfrm>
                <a:off x="3648273" y="5178388"/>
                <a:ext cx="1592255" cy="588944"/>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腾讯视频</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4104" name="Picture 8" descr="http://img.cndesign.com/upload/news/day_161221/201612210254461822.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9444" y="4021589"/>
              <a:ext cx="1925751" cy="115051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组合 61"/>
            <p:cNvGrpSpPr/>
            <p:nvPr/>
          </p:nvGrpSpPr>
          <p:grpSpPr>
            <a:xfrm>
              <a:off x="5733054" y="5106617"/>
              <a:ext cx="1627187" cy="604756"/>
              <a:chOff x="3613341" y="5178388"/>
              <a:chExt cx="1627187" cy="604756"/>
            </a:xfrm>
          </p:grpSpPr>
          <p:sp>
            <p:nvSpPr>
              <p:cNvPr id="66" name="矩形: 圆角 46"/>
              <p:cNvSpPr/>
              <p:nvPr/>
            </p:nvSpPr>
            <p:spPr>
              <a:xfrm>
                <a:off x="3613341" y="5265683"/>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7" name="Rectangle 15"/>
              <p:cNvSpPr/>
              <p:nvPr/>
            </p:nvSpPr>
            <p:spPr>
              <a:xfrm>
                <a:off x="3648273" y="5178388"/>
                <a:ext cx="1592255" cy="588944"/>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优酷</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7062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常见的网络应用</a:t>
                </a:r>
              </a:p>
            </p:txBody>
          </p:sp>
        </p:grpSp>
        <p:pic>
          <p:nvPicPr>
            <p:cNvPr id="30" name="图片 29"/>
            <p:cNvPicPr>
              <a:picLocks noChangeAspect="1"/>
            </p:cNvPicPr>
            <p:nvPr/>
          </p:nvPicPr>
          <p:blipFill rotWithShape="1">
            <a:blip r:embed="rId9"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647164" y="1588421"/>
            <a:ext cx="2761371" cy="476221"/>
            <a:chOff x="1403750" y="3593123"/>
            <a:chExt cx="2761371" cy="476221"/>
          </a:xfrm>
        </p:grpSpPr>
        <p:grpSp>
          <p:nvGrpSpPr>
            <p:cNvPr id="8" name="组合 7"/>
            <p:cNvGrpSpPr/>
            <p:nvPr/>
          </p:nvGrpSpPr>
          <p:grpSpPr>
            <a:xfrm>
              <a:off x="1403750" y="3593123"/>
              <a:ext cx="490436" cy="476221"/>
              <a:chOff x="1403750" y="3593123"/>
              <a:chExt cx="808892" cy="785446"/>
            </a:xfrm>
          </p:grpSpPr>
          <p:sp>
            <p:nvSpPr>
              <p:cNvPr id="10" name="对话气泡: 椭圆形 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p:cNvSpPr txBox="1">
              <a:spLocks noChangeArrowheads="1"/>
            </p:cNvSpPr>
            <p:nvPr/>
          </p:nvSpPr>
          <p:spPr bwMode="auto">
            <a:xfrm>
              <a:off x="1985932" y="3593123"/>
              <a:ext cx="21791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在线视频</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49" name="组合 48"/>
          <p:cNvGrpSpPr/>
          <p:nvPr/>
        </p:nvGrpSpPr>
        <p:grpSpPr>
          <a:xfrm>
            <a:off x="647164" y="1596385"/>
            <a:ext cx="2082653" cy="476221"/>
            <a:chOff x="1403750" y="3593123"/>
            <a:chExt cx="2082653" cy="476221"/>
          </a:xfrm>
        </p:grpSpPr>
        <p:grpSp>
          <p:nvGrpSpPr>
            <p:cNvPr id="51" name="组合 50"/>
            <p:cNvGrpSpPr/>
            <p:nvPr/>
          </p:nvGrpSpPr>
          <p:grpSpPr>
            <a:xfrm>
              <a:off x="1403750" y="3593123"/>
              <a:ext cx="490436" cy="476221"/>
              <a:chOff x="1403750" y="3593123"/>
              <a:chExt cx="808892" cy="785446"/>
            </a:xfrm>
          </p:grpSpPr>
          <p:sp>
            <p:nvSpPr>
              <p:cNvPr id="56" name="对话气泡: 椭圆形 5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3" y="3593123"/>
              <a:ext cx="150047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搜索引擎</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14" name="组合 13"/>
          <p:cNvGrpSpPr/>
          <p:nvPr/>
        </p:nvGrpSpPr>
        <p:grpSpPr>
          <a:xfrm>
            <a:off x="1469035" y="2883796"/>
            <a:ext cx="5624126" cy="1423194"/>
            <a:chOff x="1532630" y="7382381"/>
            <a:chExt cx="5624126" cy="1423194"/>
          </a:xfrm>
        </p:grpSpPr>
        <p:grpSp>
          <p:nvGrpSpPr>
            <p:cNvPr id="25" name="组合 24"/>
            <p:cNvGrpSpPr/>
            <p:nvPr/>
          </p:nvGrpSpPr>
          <p:grpSpPr>
            <a:xfrm>
              <a:off x="1532630" y="7556452"/>
              <a:ext cx="1574153" cy="1241588"/>
              <a:chOff x="1433187" y="4610052"/>
              <a:chExt cx="1574153" cy="1241588"/>
            </a:xfrm>
          </p:grpSpPr>
          <p:grpSp>
            <p:nvGrpSpPr>
              <p:cNvPr id="61" name="组合 60"/>
              <p:cNvGrpSpPr/>
              <p:nvPr/>
            </p:nvGrpSpPr>
            <p:grpSpPr>
              <a:xfrm>
                <a:off x="1433187" y="5246884"/>
                <a:ext cx="1574153" cy="604756"/>
                <a:chOff x="605411" y="5899906"/>
                <a:chExt cx="1574153" cy="604756"/>
              </a:xfrm>
            </p:grpSpPr>
            <p:sp>
              <p:nvSpPr>
                <p:cNvPr id="63" name="矩形: 圆角 62"/>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4" name="Rectangle 15"/>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Google</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2" name="图片 21"/>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7994" t="15709" r="11031" b="22412"/>
              <a:stretch>
                <a:fillRect/>
              </a:stretch>
            </p:blipFill>
            <p:spPr>
              <a:xfrm>
                <a:off x="1470085" y="4610052"/>
                <a:ext cx="1464773" cy="631169"/>
              </a:xfrm>
              <a:prstGeom prst="rect">
                <a:avLst/>
              </a:prstGeom>
            </p:spPr>
          </p:pic>
        </p:grpSp>
        <p:grpSp>
          <p:nvGrpSpPr>
            <p:cNvPr id="35" name="组合 34"/>
            <p:cNvGrpSpPr/>
            <p:nvPr/>
          </p:nvGrpSpPr>
          <p:grpSpPr>
            <a:xfrm>
              <a:off x="3535233" y="7382381"/>
              <a:ext cx="1574157" cy="1423194"/>
              <a:chOff x="3435790" y="4435981"/>
              <a:chExt cx="1574157" cy="1423194"/>
            </a:xfrm>
          </p:grpSpPr>
          <p:grpSp>
            <p:nvGrpSpPr>
              <p:cNvPr id="68" name="组合 67"/>
              <p:cNvGrpSpPr/>
              <p:nvPr/>
            </p:nvGrpSpPr>
            <p:grpSpPr>
              <a:xfrm>
                <a:off x="3435790" y="5243126"/>
                <a:ext cx="1574157" cy="616049"/>
                <a:chOff x="1256597" y="5879257"/>
                <a:chExt cx="885301" cy="616049"/>
              </a:xfrm>
            </p:grpSpPr>
            <p:sp>
              <p:nvSpPr>
                <p:cNvPr id="70" name="矩形: 圆角 69"/>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72" name="Rectangle 15"/>
                <p:cNvSpPr/>
                <p:nvPr/>
              </p:nvSpPr>
              <p:spPr>
                <a:xfrm>
                  <a:off x="1293177" y="5879257"/>
                  <a:ext cx="816021"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百度</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7" name="图片 26"/>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5221" t="10517" r="13572" b="9943"/>
              <a:stretch>
                <a:fillRect/>
              </a:stretch>
            </p:blipFill>
            <p:spPr>
              <a:xfrm>
                <a:off x="3858854" y="4435981"/>
                <a:ext cx="782760" cy="874360"/>
              </a:xfrm>
              <a:prstGeom prst="rect">
                <a:avLst/>
              </a:prstGeom>
            </p:spPr>
          </p:pic>
        </p:grpSp>
        <p:grpSp>
          <p:nvGrpSpPr>
            <p:cNvPr id="40" name="组合 39"/>
            <p:cNvGrpSpPr/>
            <p:nvPr/>
          </p:nvGrpSpPr>
          <p:grpSpPr>
            <a:xfrm>
              <a:off x="5582602" y="7586265"/>
              <a:ext cx="1574154" cy="1211775"/>
              <a:chOff x="5483159" y="4639865"/>
              <a:chExt cx="1574154" cy="1211775"/>
            </a:xfrm>
          </p:grpSpPr>
          <p:grpSp>
            <p:nvGrpSpPr>
              <p:cNvPr id="74" name="组合 73"/>
              <p:cNvGrpSpPr/>
              <p:nvPr/>
            </p:nvGrpSpPr>
            <p:grpSpPr>
              <a:xfrm>
                <a:off x="5483159" y="5246939"/>
                <a:ext cx="1574154" cy="604701"/>
                <a:chOff x="1501343" y="5197312"/>
                <a:chExt cx="976715" cy="604701"/>
              </a:xfrm>
            </p:grpSpPr>
            <p:sp>
              <p:nvSpPr>
                <p:cNvPr id="78" name="矩形: 圆角 77"/>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79" name="Rectangle 15"/>
                <p:cNvSpPr/>
                <p:nvPr/>
              </p:nvSpPr>
              <p:spPr>
                <a:xfrm>
                  <a:off x="1627156" y="5197312"/>
                  <a:ext cx="732155"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Bing</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9" name="图片 38"/>
              <p:cNvPicPr>
                <a:picLocks noChangeAspect="1"/>
              </p:cNvPicPr>
              <p:nvPr/>
            </p:nvPicPr>
            <p:blipFill rotWithShape="1">
              <a:blip r:embed="rId12" cstate="print">
                <a:clrChange>
                  <a:clrFrom>
                    <a:srgbClr val="F5F5F5"/>
                  </a:clrFrom>
                  <a:clrTo>
                    <a:srgbClr val="F5F5F5">
                      <a:alpha val="0"/>
                    </a:srgbClr>
                  </a:clrTo>
                </a:clrChange>
                <a:extLst>
                  <a:ext uri="{28A0092B-C50C-407E-A947-70E740481C1C}">
                    <a14:useLocalDpi xmlns:a14="http://schemas.microsoft.com/office/drawing/2010/main" val="0"/>
                  </a:ext>
                </a:extLst>
              </a:blip>
              <a:srcRect l="60296" t="29261" r="8125" b="29030"/>
              <a:stretch>
                <a:fillRect/>
              </a:stretch>
            </p:blipFill>
            <p:spPr>
              <a:xfrm>
                <a:off x="5520001" y="4639865"/>
                <a:ext cx="1500470" cy="650694"/>
              </a:xfrm>
              <a:prstGeom prst="rect">
                <a:avLst/>
              </a:prstGeom>
            </p:spPr>
          </p:pic>
        </p:grpSp>
      </p:grpSp>
      <p:sp>
        <p:nvSpPr>
          <p:cNvPr id="2" name="灯片编号占位符 1">
            <a:extLst>
              <a:ext uri="{FF2B5EF4-FFF2-40B4-BE49-F238E27FC236}">
                <a16:creationId xmlns:a16="http://schemas.microsoft.com/office/drawing/2014/main" id="{57131986-D405-4AFB-955F-C887431A19D5}"/>
              </a:ext>
            </a:extLst>
          </p:cNvPr>
          <p:cNvSpPr>
            <a:spLocks noGrp="1"/>
          </p:cNvSpPr>
          <p:nvPr>
            <p:ph type="sldNum" sz="quarter" idx="12"/>
          </p:nvPr>
        </p:nvSpPr>
        <p:spPr/>
        <p:txBody>
          <a:bodyPr/>
          <a:lstStyle/>
          <a:p>
            <a:fld id="{91F2D4EF-46D4-4764-B373-FC59CD1D281E}"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AD0E513-348B-4547-8981-9535A6D035CD}"/>
              </a:ext>
            </a:extLst>
          </p:cNvPr>
          <p:cNvGrpSpPr/>
          <p:nvPr/>
        </p:nvGrpSpPr>
        <p:grpSpPr>
          <a:xfrm>
            <a:off x="430213" y="0"/>
            <a:ext cx="6153466" cy="1428589"/>
            <a:chOff x="551030" y="-368704"/>
            <a:chExt cx="6153466" cy="1428589"/>
          </a:xfrm>
        </p:grpSpPr>
        <p:grpSp>
          <p:nvGrpSpPr>
            <p:cNvPr id="3" name="组合 2">
              <a:extLst>
                <a:ext uri="{FF2B5EF4-FFF2-40B4-BE49-F238E27FC236}">
                  <a16:creationId xmlns:a16="http://schemas.microsoft.com/office/drawing/2014/main" id="{337D6051-0FD6-47E8-BC6C-1681E9AD08F3}"/>
                </a:ext>
              </a:extLst>
            </p:cNvPr>
            <p:cNvGrpSpPr/>
            <p:nvPr/>
          </p:nvGrpSpPr>
          <p:grpSpPr>
            <a:xfrm>
              <a:off x="1201633" y="303925"/>
              <a:ext cx="5502863" cy="687997"/>
              <a:chOff x="1839060" y="967769"/>
              <a:chExt cx="5502863" cy="687997"/>
            </a:xfrm>
          </p:grpSpPr>
          <p:sp>
            <p:nvSpPr>
              <p:cNvPr id="5" name="矩形: 圆角 4">
                <a:extLst>
                  <a:ext uri="{FF2B5EF4-FFF2-40B4-BE49-F238E27FC236}">
                    <a16:creationId xmlns:a16="http://schemas.microsoft.com/office/drawing/2014/main" id="{CC77541E-3227-4631-9267-DAFFA69C9945}"/>
                  </a:ext>
                </a:extLst>
              </p:cNvPr>
              <p:cNvSpPr/>
              <p:nvPr/>
            </p:nvSpPr>
            <p:spPr>
              <a:xfrm>
                <a:off x="1839060" y="967769"/>
                <a:ext cx="55028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3F9C1EF-2B33-4B75-8077-DC6EDA0CB027}"/>
                  </a:ext>
                </a:extLst>
              </p:cNvPr>
              <p:cNvSpPr txBox="1"/>
              <p:nvPr/>
            </p:nvSpPr>
            <p:spPr>
              <a:xfrm>
                <a:off x="2786092" y="1009435"/>
                <a:ext cx="442375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HTTP/2 </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到 </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HTTP/3</a:t>
                </a:r>
              </a:p>
            </p:txBody>
          </p:sp>
        </p:grpSp>
        <p:pic>
          <p:nvPicPr>
            <p:cNvPr id="4" name="图片 3">
              <a:extLst>
                <a:ext uri="{FF2B5EF4-FFF2-40B4-BE49-F238E27FC236}">
                  <a16:creationId xmlns:a16="http://schemas.microsoft.com/office/drawing/2014/main" id="{531CAA41-B2E1-488B-9743-4592780D3D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 name="Rectangle 11">
            <a:extLst>
              <a:ext uri="{FF2B5EF4-FFF2-40B4-BE49-F238E27FC236}">
                <a16:creationId xmlns:a16="http://schemas.microsoft.com/office/drawing/2014/main" id="{6E66180B-B135-4CFC-815E-EAF908686B02}"/>
              </a:ext>
            </a:extLst>
          </p:cNvPr>
          <p:cNvSpPr>
            <a:spLocks noChangeArrowheads="1"/>
          </p:cNvSpPr>
          <p:nvPr/>
        </p:nvSpPr>
        <p:spPr bwMode="auto">
          <a:xfrm>
            <a:off x="790472" y="1698427"/>
            <a:ext cx="1394856"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p>
        </p:txBody>
      </p:sp>
      <p:sp>
        <p:nvSpPr>
          <p:cNvPr id="8" name="Rectangle 11">
            <a:extLst>
              <a:ext uri="{FF2B5EF4-FFF2-40B4-BE49-F238E27FC236}">
                <a16:creationId xmlns:a16="http://schemas.microsoft.com/office/drawing/2014/main" id="{B0ABC99C-1255-47B3-8BA0-B28C966633D7}"/>
              </a:ext>
            </a:extLst>
          </p:cNvPr>
          <p:cNvSpPr>
            <a:spLocks noChangeArrowheads="1"/>
          </p:cNvSpPr>
          <p:nvPr/>
        </p:nvSpPr>
        <p:spPr bwMode="auto">
          <a:xfrm>
            <a:off x="4427684" y="1698426"/>
            <a:ext cx="1394856"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p>
        </p:txBody>
      </p:sp>
      <p:sp>
        <p:nvSpPr>
          <p:cNvPr id="9" name="箭头: 右 8">
            <a:extLst>
              <a:ext uri="{FF2B5EF4-FFF2-40B4-BE49-F238E27FC236}">
                <a16:creationId xmlns:a16="http://schemas.microsoft.com/office/drawing/2014/main" id="{410FB8A8-C572-4402-A5A3-AC9E6B3FC999}"/>
              </a:ext>
            </a:extLst>
          </p:cNvPr>
          <p:cNvSpPr/>
          <p:nvPr/>
        </p:nvSpPr>
        <p:spPr>
          <a:xfrm>
            <a:off x="2571408" y="1819306"/>
            <a:ext cx="1470196" cy="201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1D86BB2B-E0FD-4DEC-AD3D-2710BBEBC5E3}"/>
              </a:ext>
            </a:extLst>
          </p:cNvPr>
          <p:cNvSpPr/>
          <p:nvPr/>
        </p:nvSpPr>
        <p:spPr>
          <a:xfrm>
            <a:off x="3205480" y="2123439"/>
            <a:ext cx="203200" cy="680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1">
            <a:extLst>
              <a:ext uri="{FF2B5EF4-FFF2-40B4-BE49-F238E27FC236}">
                <a16:creationId xmlns:a16="http://schemas.microsoft.com/office/drawing/2014/main" id="{90A99F68-7183-482B-B0CD-58543D75F6CC}"/>
              </a:ext>
            </a:extLst>
          </p:cNvPr>
          <p:cNvSpPr>
            <a:spLocks noChangeArrowheads="1"/>
          </p:cNvSpPr>
          <p:nvPr/>
        </p:nvSpPr>
        <p:spPr bwMode="auto">
          <a:xfrm>
            <a:off x="2609078" y="2947538"/>
            <a:ext cx="1394856"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QUIC</a:t>
            </a:r>
          </a:p>
        </p:txBody>
      </p:sp>
      <p:sp>
        <p:nvSpPr>
          <p:cNvPr id="12" name="箭头: 下 11">
            <a:extLst>
              <a:ext uri="{FF2B5EF4-FFF2-40B4-BE49-F238E27FC236}">
                <a16:creationId xmlns:a16="http://schemas.microsoft.com/office/drawing/2014/main" id="{0DFFD5D9-D6D3-4818-86B2-9FD6B5EF74F9}"/>
              </a:ext>
            </a:extLst>
          </p:cNvPr>
          <p:cNvSpPr/>
          <p:nvPr/>
        </p:nvSpPr>
        <p:spPr>
          <a:xfrm>
            <a:off x="3205480" y="3474719"/>
            <a:ext cx="203200" cy="680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1">
            <a:extLst>
              <a:ext uri="{FF2B5EF4-FFF2-40B4-BE49-F238E27FC236}">
                <a16:creationId xmlns:a16="http://schemas.microsoft.com/office/drawing/2014/main" id="{383B02A5-97CD-413C-830A-B2340A39914B}"/>
              </a:ext>
            </a:extLst>
          </p:cNvPr>
          <p:cNvSpPr>
            <a:spLocks noChangeArrowheads="1"/>
          </p:cNvSpPr>
          <p:nvPr/>
        </p:nvSpPr>
        <p:spPr bwMode="auto">
          <a:xfrm>
            <a:off x="2124959" y="4278499"/>
            <a:ext cx="2363094"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 over QUIC</a:t>
            </a:r>
          </a:p>
        </p:txBody>
      </p:sp>
      <p:sp>
        <p:nvSpPr>
          <p:cNvPr id="14" name="箭头: 下 13">
            <a:extLst>
              <a:ext uri="{FF2B5EF4-FFF2-40B4-BE49-F238E27FC236}">
                <a16:creationId xmlns:a16="http://schemas.microsoft.com/office/drawing/2014/main" id="{98501C39-E5A2-47D6-B6AB-CF4D448B9A70}"/>
              </a:ext>
            </a:extLst>
          </p:cNvPr>
          <p:cNvSpPr/>
          <p:nvPr/>
        </p:nvSpPr>
        <p:spPr>
          <a:xfrm>
            <a:off x="3205480" y="4817382"/>
            <a:ext cx="203200" cy="680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1">
            <a:extLst>
              <a:ext uri="{FF2B5EF4-FFF2-40B4-BE49-F238E27FC236}">
                <a16:creationId xmlns:a16="http://schemas.microsoft.com/office/drawing/2014/main" id="{0A501CCE-65BC-4309-8252-27E254C7B26A}"/>
              </a:ext>
            </a:extLst>
          </p:cNvPr>
          <p:cNvSpPr>
            <a:spLocks noChangeArrowheads="1"/>
          </p:cNvSpPr>
          <p:nvPr/>
        </p:nvSpPr>
        <p:spPr bwMode="auto">
          <a:xfrm>
            <a:off x="2609078" y="5674169"/>
            <a:ext cx="1394856" cy="4027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HTTP/3</a:t>
            </a:r>
          </a:p>
        </p:txBody>
      </p:sp>
      <p:sp>
        <p:nvSpPr>
          <p:cNvPr id="17" name="文本框 16">
            <a:extLst>
              <a:ext uri="{FF2B5EF4-FFF2-40B4-BE49-F238E27FC236}">
                <a16:creationId xmlns:a16="http://schemas.microsoft.com/office/drawing/2014/main" id="{405D38F5-F66E-7CEF-436D-D6CD35ACD561}"/>
              </a:ext>
            </a:extLst>
          </p:cNvPr>
          <p:cNvSpPr txBox="1"/>
          <p:nvPr/>
        </p:nvSpPr>
        <p:spPr>
          <a:xfrm>
            <a:off x="6097524" y="2524173"/>
            <a:ext cx="6094476" cy="2031325"/>
          </a:xfrm>
          <a:prstGeom prst="rect">
            <a:avLst/>
          </a:prstGeom>
          <a:noFill/>
        </p:spPr>
        <p:txBody>
          <a:bodyPr wrap="square">
            <a:spAutoFit/>
          </a:bodyPr>
          <a:lstStyle/>
          <a:p>
            <a:r>
              <a:rPr lang="en-US" altLang="zh-CN" dirty="0"/>
              <a:t>QUIC:</a:t>
            </a:r>
            <a:r>
              <a:rPr lang="zh-CN" altLang="en-US" dirty="0"/>
              <a:t>快速</a:t>
            </a:r>
            <a:r>
              <a:rPr lang="en-US" altLang="zh-CN" dirty="0"/>
              <a:t>UDP</a:t>
            </a:r>
            <a:r>
              <a:rPr lang="zh-CN" altLang="en-US" dirty="0"/>
              <a:t>互联网连接，是一个应用层协议，使用</a:t>
            </a:r>
            <a:r>
              <a:rPr lang="en-US" altLang="zh-CN" dirty="0"/>
              <a:t>UDP</a:t>
            </a:r>
            <a:r>
              <a:rPr lang="zh-CN" altLang="en-US" dirty="0"/>
              <a:t>作为其底层运输层协议，特征：</a:t>
            </a:r>
            <a:endParaRPr lang="en-US" altLang="zh-CN" dirty="0"/>
          </a:p>
          <a:p>
            <a:pPr marL="285750" indent="-285750">
              <a:buFont typeface="Wingdings" panose="05000000000000000000" pitchFamily="2" charset="2"/>
              <a:buChar char="l"/>
            </a:pPr>
            <a:r>
              <a:rPr lang="zh-CN" altLang="en-US" dirty="0"/>
              <a:t>面向连接和安全</a:t>
            </a:r>
            <a:endParaRPr lang="en-US" altLang="zh-CN" dirty="0"/>
          </a:p>
          <a:p>
            <a:pPr marL="285750" indent="-285750">
              <a:buFont typeface="Wingdings" panose="05000000000000000000" pitchFamily="2" charset="2"/>
              <a:buChar char="l"/>
            </a:pPr>
            <a:r>
              <a:rPr lang="zh-CN" altLang="en-US" dirty="0"/>
              <a:t>可靠的数据传输</a:t>
            </a:r>
            <a:endParaRPr lang="en-US" altLang="zh-CN" dirty="0"/>
          </a:p>
          <a:p>
            <a:pPr marL="285750" indent="-285750">
              <a:buFont typeface="Wingdings" panose="05000000000000000000" pitchFamily="2" charset="2"/>
              <a:buChar char="l"/>
            </a:pPr>
            <a:r>
              <a:rPr lang="zh-CN" altLang="en-US" dirty="0"/>
              <a:t>数据流：多个应用程序级别的“数据流”复用一个</a:t>
            </a:r>
            <a:r>
              <a:rPr lang="en-US" altLang="zh-CN" dirty="0"/>
              <a:t>QUIC</a:t>
            </a:r>
            <a:r>
              <a:rPr lang="zh-CN" altLang="en-US" dirty="0"/>
              <a:t>连接</a:t>
            </a:r>
            <a:endParaRPr lang="en-US" altLang="zh-CN" dirty="0"/>
          </a:p>
          <a:p>
            <a:pPr marL="285750" indent="-285750">
              <a:buFont typeface="Wingdings" panose="05000000000000000000" pitchFamily="2" charset="2"/>
              <a:buChar char="l"/>
            </a:pPr>
            <a:r>
              <a:rPr lang="zh-CN" altLang="en-US" dirty="0"/>
              <a:t>拥塞控制</a:t>
            </a:r>
            <a:endParaRPr lang="en-US" altLang="zh-CN" dirty="0"/>
          </a:p>
        </p:txBody>
      </p:sp>
    </p:spTree>
    <p:extLst>
      <p:ext uri="{BB962C8B-B14F-4D97-AF65-F5344CB8AC3E}">
        <p14:creationId xmlns:p14="http://schemas.microsoft.com/office/powerpoint/2010/main" val="29315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randombar(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randombar(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AD0E513-348B-4547-8981-9535A6D035CD}"/>
              </a:ext>
            </a:extLst>
          </p:cNvPr>
          <p:cNvGrpSpPr/>
          <p:nvPr/>
        </p:nvGrpSpPr>
        <p:grpSpPr>
          <a:xfrm>
            <a:off x="430213" y="0"/>
            <a:ext cx="6153466" cy="1428589"/>
            <a:chOff x="551030" y="-368704"/>
            <a:chExt cx="6153466" cy="1428589"/>
          </a:xfrm>
        </p:grpSpPr>
        <p:grpSp>
          <p:nvGrpSpPr>
            <p:cNvPr id="3" name="组合 2">
              <a:extLst>
                <a:ext uri="{FF2B5EF4-FFF2-40B4-BE49-F238E27FC236}">
                  <a16:creationId xmlns:a16="http://schemas.microsoft.com/office/drawing/2014/main" id="{337D6051-0FD6-47E8-BC6C-1681E9AD08F3}"/>
                </a:ext>
              </a:extLst>
            </p:cNvPr>
            <p:cNvGrpSpPr/>
            <p:nvPr/>
          </p:nvGrpSpPr>
          <p:grpSpPr>
            <a:xfrm>
              <a:off x="1201633" y="303925"/>
              <a:ext cx="5502863" cy="687997"/>
              <a:chOff x="1839060" y="967769"/>
              <a:chExt cx="5502863" cy="687997"/>
            </a:xfrm>
          </p:grpSpPr>
          <p:sp>
            <p:nvSpPr>
              <p:cNvPr id="5" name="矩形: 圆角 4">
                <a:extLst>
                  <a:ext uri="{FF2B5EF4-FFF2-40B4-BE49-F238E27FC236}">
                    <a16:creationId xmlns:a16="http://schemas.microsoft.com/office/drawing/2014/main" id="{CC77541E-3227-4631-9267-DAFFA69C9945}"/>
                  </a:ext>
                </a:extLst>
              </p:cNvPr>
              <p:cNvSpPr/>
              <p:nvPr/>
            </p:nvSpPr>
            <p:spPr>
              <a:xfrm>
                <a:off x="1839060" y="967769"/>
                <a:ext cx="55028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3F9C1EF-2B33-4B75-8077-DC6EDA0CB027}"/>
                  </a:ext>
                </a:extLst>
              </p:cNvPr>
              <p:cNvSpPr txBox="1"/>
              <p:nvPr/>
            </p:nvSpPr>
            <p:spPr>
              <a:xfrm>
                <a:off x="2786092" y="1009435"/>
                <a:ext cx="442375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HTTP/2 </a:t>
                </a:r>
                <a:r>
                  <a:rPr lang="zh-CN"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到 </a:t>
                </a:r>
                <a:r>
                  <a:rPr lang="en-US" altLang="zh-CN"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细体" pitchFamily="50" charset="-122"/>
                    <a:cs typeface="Times New Roman" panose="02020603050405020304" pitchFamily="18" charset="0"/>
                  </a:rPr>
                  <a:t>HTTP/3</a:t>
                </a:r>
              </a:p>
            </p:txBody>
          </p:sp>
        </p:grpSp>
        <p:pic>
          <p:nvPicPr>
            <p:cNvPr id="4" name="图片 3">
              <a:extLst>
                <a:ext uri="{FF2B5EF4-FFF2-40B4-BE49-F238E27FC236}">
                  <a16:creationId xmlns:a16="http://schemas.microsoft.com/office/drawing/2014/main" id="{531CAA41-B2E1-488B-9743-4592780D3D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pic>
        <p:nvPicPr>
          <p:cNvPr id="2050" name="Picture 2">
            <a:extLst>
              <a:ext uri="{FF2B5EF4-FFF2-40B4-BE49-F238E27FC236}">
                <a16:creationId xmlns:a16="http://schemas.microsoft.com/office/drawing/2014/main" id="{4DD9DAEA-B169-41A9-9CA5-84C47AE0F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816" y="2101219"/>
            <a:ext cx="8428944" cy="3761746"/>
          </a:xfrm>
          <a:prstGeom prst="rect">
            <a:avLst/>
          </a:prstGeom>
          <a:noFill/>
          <a:extLst>
            <a:ext uri="{909E8E84-426E-40DD-AFC4-6F175D3DCCD1}">
              <a14:hiddenFill xmlns:a14="http://schemas.microsoft.com/office/drawing/2010/main">
                <a:solidFill>
                  <a:srgbClr val="FFFFFF"/>
                </a:solidFill>
              </a14:hiddenFill>
            </a:ext>
          </a:extLst>
        </p:spPr>
      </p:pic>
      <p:sp>
        <p:nvSpPr>
          <p:cNvPr id="7" name="右大括号 6">
            <a:extLst>
              <a:ext uri="{FF2B5EF4-FFF2-40B4-BE49-F238E27FC236}">
                <a16:creationId xmlns:a16="http://schemas.microsoft.com/office/drawing/2014/main" id="{19308586-02E7-2F23-AD13-807A8F81257B}"/>
              </a:ext>
            </a:extLst>
          </p:cNvPr>
          <p:cNvSpPr/>
          <p:nvPr/>
        </p:nvSpPr>
        <p:spPr>
          <a:xfrm>
            <a:off x="9409176" y="2258568"/>
            <a:ext cx="640080" cy="2011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51F3DE3-49A8-DC49-86A5-06A96A913004}"/>
              </a:ext>
            </a:extLst>
          </p:cNvPr>
          <p:cNvSpPr txBox="1"/>
          <p:nvPr/>
        </p:nvSpPr>
        <p:spPr>
          <a:xfrm>
            <a:off x="10049256" y="3059668"/>
            <a:ext cx="833883" cy="369332"/>
          </a:xfrm>
          <a:prstGeom prst="rect">
            <a:avLst/>
          </a:prstGeom>
          <a:noFill/>
        </p:spPr>
        <p:txBody>
          <a:bodyPr wrap="none" rtlCol="0">
            <a:spAutoFit/>
          </a:bodyPr>
          <a:lstStyle/>
          <a:p>
            <a:r>
              <a:rPr lang="en-US" altLang="zh-CN" dirty="0"/>
              <a:t>HTTP3</a:t>
            </a:r>
            <a:endParaRPr lang="zh-CN" altLang="en-US" dirty="0"/>
          </a:p>
        </p:txBody>
      </p:sp>
    </p:spTree>
    <p:extLst>
      <p:ext uri="{BB962C8B-B14F-4D97-AF65-F5344CB8AC3E}">
        <p14:creationId xmlns:p14="http://schemas.microsoft.com/office/powerpoint/2010/main" val="2614299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E2FC0143-51AC-4948-80E8-9BC500126F3B}"/>
              </a:ext>
            </a:extLst>
          </p:cNvPr>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p>
        </p:txBody>
      </p:sp>
      <p:grpSp>
        <p:nvGrpSpPr>
          <p:cNvPr id="8" name="组合 7">
            <a:extLst>
              <a:ext uri="{FF2B5EF4-FFF2-40B4-BE49-F238E27FC236}">
                <a16:creationId xmlns:a16="http://schemas.microsoft.com/office/drawing/2014/main" id="{B92D39A8-AB88-49CB-9F6C-292F75EFDE9A}"/>
              </a:ext>
            </a:extLst>
          </p:cNvPr>
          <p:cNvGrpSpPr/>
          <p:nvPr/>
        </p:nvGrpSpPr>
        <p:grpSpPr>
          <a:xfrm>
            <a:off x="2504218" y="2122348"/>
            <a:ext cx="7802137" cy="2392134"/>
            <a:chOff x="2387558" y="2350356"/>
            <a:chExt cx="7802137" cy="2392134"/>
          </a:xfrm>
        </p:grpSpPr>
        <p:grpSp>
          <p:nvGrpSpPr>
            <p:cNvPr id="9" name="组合 8">
              <a:extLst>
                <a:ext uri="{FF2B5EF4-FFF2-40B4-BE49-F238E27FC236}">
                  <a16:creationId xmlns:a16="http://schemas.microsoft.com/office/drawing/2014/main" id="{F55A1D8A-4D59-4C3E-9792-84427F80460F}"/>
                </a:ext>
              </a:extLst>
            </p:cNvPr>
            <p:cNvGrpSpPr/>
            <p:nvPr/>
          </p:nvGrpSpPr>
          <p:grpSpPr>
            <a:xfrm>
              <a:off x="2387558" y="2350356"/>
              <a:ext cx="7802137" cy="1971975"/>
              <a:chOff x="1790670" y="1762766"/>
              <a:chExt cx="5851609" cy="1478981"/>
            </a:xfrm>
          </p:grpSpPr>
          <p:sp>
            <p:nvSpPr>
              <p:cNvPr id="11" name="矩形 10">
                <a:extLst>
                  <a:ext uri="{FF2B5EF4-FFF2-40B4-BE49-F238E27FC236}">
                    <a16:creationId xmlns:a16="http://schemas.microsoft.com/office/drawing/2014/main" id="{A805C810-6795-4D6E-898A-AF23AF458D1E}"/>
                  </a:ext>
                </a:extLst>
              </p:cNvPr>
              <p:cNvSpPr/>
              <p:nvPr/>
            </p:nvSpPr>
            <p:spPr>
              <a:xfrm>
                <a:off x="1790670" y="1762766"/>
                <a:ext cx="5851609"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因特网中的电子邮件</a:t>
                </a:r>
              </a:p>
            </p:txBody>
          </p:sp>
          <p:sp>
            <p:nvSpPr>
              <p:cNvPr id="12" name="矩形 11">
                <a:extLst>
                  <a:ext uri="{FF2B5EF4-FFF2-40B4-BE49-F238E27FC236}">
                    <a16:creationId xmlns:a16="http://schemas.microsoft.com/office/drawing/2014/main" id="{CAE3ADA4-6A7B-4810-A6BF-06EC6E884194}"/>
                  </a:ext>
                </a:extLst>
              </p:cNvPr>
              <p:cNvSpPr/>
              <p:nvPr/>
            </p:nvSpPr>
            <p:spPr>
              <a:xfrm>
                <a:off x="3193352" y="2618499"/>
                <a:ext cx="4424534" cy="623248"/>
              </a:xfrm>
              <a:prstGeom prst="rect">
                <a:avLst/>
              </a:prstGeom>
            </p:spPr>
            <p:txBody>
              <a:bodyPr wrap="none">
                <a:spAutoFit/>
              </a:bodyPr>
              <a:lstStyle/>
              <a:p>
                <a:r>
                  <a:rPr lang="en-US" altLang="zh-CN" sz="4800" spc="3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-mail in the Internet</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37ECEF2-992A-4D91-B174-42C0AE07C39B}"/>
                  </a:ext>
                </a:extLst>
              </p:cNvPr>
              <p:cNvSpPr/>
              <p:nvPr/>
            </p:nvSpPr>
            <p:spPr>
              <a:xfrm>
                <a:off x="2866209" y="2259730"/>
                <a:ext cx="514805" cy="807914"/>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E</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90C97EEE-77C3-4880-BD41-77E47DDB186D}"/>
                  </a:ext>
                </a:extLst>
              </p:cNvPr>
              <p:cNvCxnSpPr>
                <a:cxnSpLocks/>
              </p:cNvCxnSpPr>
              <p:nvPr/>
            </p:nvCxnSpPr>
            <p:spPr>
              <a:xfrm>
                <a:off x="2866209" y="3171568"/>
                <a:ext cx="459951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5F598D7-8728-4BBE-BF11-D00616B8EDF1}"/>
                </a:ext>
              </a:extLst>
            </p:cNvPr>
            <p:cNvSpPr/>
            <p:nvPr/>
          </p:nvSpPr>
          <p:spPr>
            <a:xfrm>
              <a:off x="8714846" y="4034604"/>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a:extLst>
              <a:ext uri="{FF2B5EF4-FFF2-40B4-BE49-F238E27FC236}">
                <a16:creationId xmlns:a16="http://schemas.microsoft.com/office/drawing/2014/main" id="{8A7B8671-A919-4B28-968F-F4685045CCFF}"/>
              </a:ext>
            </a:extLst>
          </p:cNvPr>
          <p:cNvGrpSpPr/>
          <p:nvPr/>
        </p:nvGrpSpPr>
        <p:grpSpPr>
          <a:xfrm>
            <a:off x="824456" y="1780458"/>
            <a:ext cx="1479553" cy="1353390"/>
            <a:chOff x="787397" y="1578243"/>
            <a:chExt cx="1679793" cy="1536555"/>
          </a:xfrm>
        </p:grpSpPr>
        <p:sp>
          <p:nvSpPr>
            <p:cNvPr id="21" name="Oval 6">
              <a:extLst>
                <a:ext uri="{FF2B5EF4-FFF2-40B4-BE49-F238E27FC236}">
                  <a16:creationId xmlns:a16="http://schemas.microsoft.com/office/drawing/2014/main" id="{243BE39F-F63C-4DD7-8AE3-F5E2181CF1DA}"/>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a:extLst>
                <a:ext uri="{FF2B5EF4-FFF2-40B4-BE49-F238E27FC236}">
                  <a16:creationId xmlns:a16="http://schemas.microsoft.com/office/drawing/2014/main" id="{98402D77-7B74-48B7-A371-74D826D40412}"/>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CDD332D6-C04C-47B7-AADE-7808461AE60D}"/>
              </a:ext>
            </a:extLst>
          </p:cNvPr>
          <p:cNvSpPr>
            <a:spLocks noGrp="1"/>
          </p:cNvSpPr>
          <p:nvPr>
            <p:ph type="sldNum" sz="quarter" idx="12"/>
          </p:nvPr>
        </p:nvSpPr>
        <p:spPr/>
        <p:txBody>
          <a:bodyPr/>
          <a:lstStyle/>
          <a:p>
            <a:fld id="{91F2D4EF-46D4-4764-B373-FC59CD1D281E}" type="slidenum">
              <a:rPr lang="zh-CN" altLang="en-US" smtClean="0"/>
              <a:t>72</a:t>
            </a:fld>
            <a:endParaRPr lang="zh-CN" altLang="en-US"/>
          </a:p>
        </p:txBody>
      </p:sp>
    </p:spTree>
    <p:extLst>
      <p:ext uri="{BB962C8B-B14F-4D97-AF65-F5344CB8AC3E}">
        <p14:creationId xmlns:p14="http://schemas.microsoft.com/office/powerpoint/2010/main" val="21058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461654" cy="1428589"/>
            <a:chOff x="551030" y="-368704"/>
            <a:chExt cx="6461654" cy="1428589"/>
          </a:xfrm>
        </p:grpSpPr>
        <p:grpSp>
          <p:nvGrpSpPr>
            <p:cNvPr id="29" name="组合 28"/>
            <p:cNvGrpSpPr/>
            <p:nvPr/>
          </p:nvGrpSpPr>
          <p:grpSpPr>
            <a:xfrm>
              <a:off x="1201631" y="303925"/>
              <a:ext cx="5811053" cy="687997"/>
              <a:chOff x="1839058" y="967769"/>
              <a:chExt cx="5811053" cy="687997"/>
            </a:xfrm>
          </p:grpSpPr>
          <p:sp>
            <p:nvSpPr>
              <p:cNvPr id="31" name="矩形: 圆角 30"/>
              <p:cNvSpPr/>
              <p:nvPr/>
            </p:nvSpPr>
            <p:spPr>
              <a:xfrm>
                <a:off x="1839058" y="967769"/>
                <a:ext cx="58110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4" y="1009435"/>
                <a:ext cx="461001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电子邮件系统的构成</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1246472" y="2376607"/>
            <a:ext cx="4083545" cy="584775"/>
            <a:chOff x="1263765" y="4127662"/>
            <a:chExt cx="2742830" cy="584775"/>
          </a:xfrm>
        </p:grpSpPr>
        <p:sp>
          <p:nvSpPr>
            <p:cNvPr id="17" name="矩形: 圆角 16"/>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63765" y="4189216"/>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用户代理 </a:t>
              </a:r>
            </a:p>
          </p:txBody>
        </p:sp>
      </p:grpSp>
      <p:grpSp>
        <p:nvGrpSpPr>
          <p:cNvPr id="19" name="组合 18"/>
          <p:cNvGrpSpPr/>
          <p:nvPr/>
        </p:nvGrpSpPr>
        <p:grpSpPr>
          <a:xfrm>
            <a:off x="1246469" y="3384653"/>
            <a:ext cx="4083545" cy="584775"/>
            <a:chOff x="1263765" y="4127662"/>
            <a:chExt cx="2742830" cy="584775"/>
          </a:xfrm>
        </p:grpSpPr>
        <p:sp>
          <p:nvSpPr>
            <p:cNvPr id="20" name="矩形: 圆角 19"/>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63765" y="4189216"/>
              <a:ext cx="274282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邮件服务器 </a:t>
              </a:r>
            </a:p>
          </p:txBody>
        </p:sp>
      </p:grpSp>
      <p:grpSp>
        <p:nvGrpSpPr>
          <p:cNvPr id="22" name="组合 21"/>
          <p:cNvGrpSpPr/>
          <p:nvPr/>
        </p:nvGrpSpPr>
        <p:grpSpPr>
          <a:xfrm>
            <a:off x="1246468" y="4353125"/>
            <a:ext cx="4083545" cy="584775"/>
            <a:chOff x="1263765" y="4127662"/>
            <a:chExt cx="2742830" cy="584775"/>
          </a:xfrm>
        </p:grpSpPr>
        <p:sp>
          <p:nvSpPr>
            <p:cNvPr id="23" name="矩形: 圆角 22"/>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63765" y="4189216"/>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简单邮件传输协议</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SMTP</a:t>
              </a:r>
            </a:p>
          </p:txBody>
        </p:sp>
      </p:grpSp>
      <p:grpSp>
        <p:nvGrpSpPr>
          <p:cNvPr id="148" name="组合 147"/>
          <p:cNvGrpSpPr/>
          <p:nvPr/>
        </p:nvGrpSpPr>
        <p:grpSpPr>
          <a:xfrm>
            <a:off x="8375517" y="1428589"/>
            <a:ext cx="2744080" cy="4343935"/>
            <a:chOff x="5355830" y="1639428"/>
            <a:chExt cx="2744080" cy="4343935"/>
          </a:xfrm>
        </p:grpSpPr>
        <p:grpSp>
          <p:nvGrpSpPr>
            <p:cNvPr id="125" name="组合 124"/>
            <p:cNvGrpSpPr/>
            <p:nvPr/>
          </p:nvGrpSpPr>
          <p:grpSpPr>
            <a:xfrm>
              <a:off x="5394535" y="1639428"/>
              <a:ext cx="1404152" cy="1567507"/>
              <a:chOff x="5394535" y="1736862"/>
              <a:chExt cx="1404152" cy="1567507"/>
            </a:xfrm>
          </p:grpSpPr>
          <p:grpSp>
            <p:nvGrpSpPr>
              <p:cNvPr id="2" name="组合 1"/>
              <p:cNvGrpSpPr/>
              <p:nvPr/>
            </p:nvGrpSpPr>
            <p:grpSpPr>
              <a:xfrm>
                <a:off x="5976219" y="1736862"/>
                <a:ext cx="822468" cy="884944"/>
                <a:chOff x="6146773" y="1825201"/>
                <a:chExt cx="822468" cy="884944"/>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773" y="1825201"/>
                  <a:ext cx="822468" cy="584775"/>
                </a:xfrm>
                <a:prstGeom prst="rect">
                  <a:avLst/>
                </a:prstGeom>
              </p:spPr>
            </p:pic>
            <p:sp>
              <p:nvSpPr>
                <p:cNvPr id="47" name="文本框 46"/>
                <p:cNvSpPr txBox="1"/>
                <p:nvPr/>
              </p:nvSpPr>
              <p:spPr>
                <a:xfrm>
                  <a:off x="6181850" y="2311190"/>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3" name="组合 2"/>
              <p:cNvGrpSpPr/>
              <p:nvPr/>
            </p:nvGrpSpPr>
            <p:grpSpPr>
              <a:xfrm>
                <a:off x="5394535" y="2076777"/>
                <a:ext cx="701520" cy="1079673"/>
                <a:chOff x="5394480" y="2386646"/>
                <a:chExt cx="701520" cy="1079673"/>
              </a:xfrm>
            </p:grpSpPr>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48" name="文本框 47"/>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51" name="组合 50"/>
              <p:cNvGrpSpPr/>
              <p:nvPr/>
            </p:nvGrpSpPr>
            <p:grpSpPr>
              <a:xfrm>
                <a:off x="5554184" y="3096831"/>
                <a:ext cx="386060" cy="207538"/>
                <a:chOff x="5554129" y="3364001"/>
                <a:chExt cx="386060" cy="264693"/>
              </a:xfrm>
            </p:grpSpPr>
            <p:grpSp>
              <p:nvGrpSpPr>
                <p:cNvPr id="15" name="组合 14"/>
                <p:cNvGrpSpPr/>
                <p:nvPr/>
              </p:nvGrpSpPr>
              <p:grpSpPr>
                <a:xfrm>
                  <a:off x="5554129" y="3364001"/>
                  <a:ext cx="386060" cy="129998"/>
                  <a:chOff x="5554128" y="4009292"/>
                  <a:chExt cx="541867" cy="196948"/>
                </a:xfrm>
              </p:grpSpPr>
              <p:sp>
                <p:nvSpPr>
                  <p:cNvPr id="8" name="矩形 7"/>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5554129" y="3529616"/>
                  <a:ext cx="386060" cy="99078"/>
                  <a:chOff x="5554129" y="3537344"/>
                  <a:chExt cx="386060" cy="99078"/>
                </a:xfrm>
              </p:grpSpPr>
              <p:sp>
                <p:nvSpPr>
                  <p:cNvPr id="49" name="矩形 48"/>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6" name="组合 65"/>
            <p:cNvGrpSpPr/>
            <p:nvPr/>
          </p:nvGrpSpPr>
          <p:grpSpPr>
            <a:xfrm>
              <a:off x="5713064" y="5098419"/>
              <a:ext cx="822468" cy="884944"/>
              <a:chOff x="6096000" y="1701179"/>
              <a:chExt cx="822468" cy="884944"/>
            </a:xfrm>
          </p:grpSpPr>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68" name="文本框 67"/>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69" name="组合 68"/>
            <p:cNvGrpSpPr/>
            <p:nvPr/>
          </p:nvGrpSpPr>
          <p:grpSpPr>
            <a:xfrm>
              <a:off x="6298955" y="4618782"/>
              <a:ext cx="822468" cy="884944"/>
              <a:chOff x="6096000" y="1701179"/>
              <a:chExt cx="822468" cy="884944"/>
            </a:xfrm>
          </p:grpSpPr>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71" name="文本框 70"/>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75" name="组合 74"/>
            <p:cNvGrpSpPr/>
            <p:nvPr/>
          </p:nvGrpSpPr>
          <p:grpSpPr>
            <a:xfrm>
              <a:off x="6690174" y="3030489"/>
              <a:ext cx="701520" cy="1079673"/>
              <a:chOff x="5394480" y="2386646"/>
              <a:chExt cx="701520" cy="1079673"/>
            </a:xfrm>
          </p:grpSpPr>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77" name="文本框 76"/>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78" name="组合 77"/>
            <p:cNvGrpSpPr/>
            <p:nvPr/>
          </p:nvGrpSpPr>
          <p:grpSpPr>
            <a:xfrm>
              <a:off x="6849823" y="4050543"/>
              <a:ext cx="386060" cy="207538"/>
              <a:chOff x="5554129" y="3364001"/>
              <a:chExt cx="386060" cy="264693"/>
            </a:xfrm>
          </p:grpSpPr>
          <p:grpSp>
            <p:nvGrpSpPr>
              <p:cNvPr id="79" name="组合 78"/>
              <p:cNvGrpSpPr/>
              <p:nvPr/>
            </p:nvGrpSpPr>
            <p:grpSpPr>
              <a:xfrm>
                <a:off x="5554129" y="3364001"/>
                <a:ext cx="386060" cy="129998"/>
                <a:chOff x="5554128" y="4009292"/>
                <a:chExt cx="541867" cy="196948"/>
              </a:xfrm>
            </p:grpSpPr>
            <p:sp>
              <p:nvSpPr>
                <p:cNvPr id="86" name="矩形 85"/>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554129" y="3529616"/>
                <a:ext cx="386060" cy="99078"/>
                <a:chOff x="5554129" y="3537344"/>
                <a:chExt cx="386060" cy="99078"/>
              </a:xfrm>
            </p:grpSpPr>
            <p:sp>
              <p:nvSpPr>
                <p:cNvPr id="81" name="矩形 80"/>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3" name="组合 92"/>
            <p:cNvGrpSpPr/>
            <p:nvPr/>
          </p:nvGrpSpPr>
          <p:grpSpPr>
            <a:xfrm>
              <a:off x="6912973" y="2075310"/>
              <a:ext cx="822468" cy="884944"/>
              <a:chOff x="6096000" y="1701179"/>
              <a:chExt cx="822468" cy="884944"/>
            </a:xfrm>
          </p:grpSpPr>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95" name="文本框 94"/>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96" name="组合 95"/>
            <p:cNvGrpSpPr/>
            <p:nvPr/>
          </p:nvGrpSpPr>
          <p:grpSpPr>
            <a:xfrm>
              <a:off x="7251292" y="2958126"/>
              <a:ext cx="822468" cy="884944"/>
              <a:chOff x="6096000" y="1701179"/>
              <a:chExt cx="822468" cy="884944"/>
            </a:xfrm>
          </p:grpSpPr>
          <p:pic>
            <p:nvPicPr>
              <p:cNvPr id="97" name="图片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98" name="文本框 97"/>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99" name="组合 98"/>
            <p:cNvGrpSpPr/>
            <p:nvPr/>
          </p:nvGrpSpPr>
          <p:grpSpPr>
            <a:xfrm>
              <a:off x="7277442" y="3934782"/>
              <a:ext cx="822468" cy="884944"/>
              <a:chOff x="6096000" y="1701179"/>
              <a:chExt cx="822468" cy="884944"/>
            </a:xfrm>
          </p:grpSpPr>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101" name="文本框 100"/>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04" name="组合 103"/>
            <p:cNvGrpSpPr/>
            <p:nvPr/>
          </p:nvGrpSpPr>
          <p:grpSpPr>
            <a:xfrm>
              <a:off x="5392487" y="3863966"/>
              <a:ext cx="701520" cy="1079673"/>
              <a:chOff x="5394480" y="2386646"/>
              <a:chExt cx="701520" cy="1079673"/>
            </a:xfrm>
          </p:grpSpPr>
          <p:pic>
            <p:nvPicPr>
              <p:cNvPr id="105" name="图片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106" name="文本框 105"/>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07" name="组合 106"/>
            <p:cNvGrpSpPr/>
            <p:nvPr/>
          </p:nvGrpSpPr>
          <p:grpSpPr>
            <a:xfrm>
              <a:off x="5552136" y="4884020"/>
              <a:ext cx="386060" cy="207538"/>
              <a:chOff x="5554129" y="3364001"/>
              <a:chExt cx="386060" cy="264693"/>
            </a:xfrm>
          </p:grpSpPr>
          <p:grpSp>
            <p:nvGrpSpPr>
              <p:cNvPr id="108" name="组合 107"/>
              <p:cNvGrpSpPr/>
              <p:nvPr/>
            </p:nvGrpSpPr>
            <p:grpSpPr>
              <a:xfrm>
                <a:off x="5554129" y="3364001"/>
                <a:ext cx="386060" cy="129998"/>
                <a:chOff x="5554128" y="4009292"/>
                <a:chExt cx="541867" cy="196948"/>
              </a:xfrm>
            </p:grpSpPr>
            <p:sp>
              <p:nvSpPr>
                <p:cNvPr id="115" name="矩形 114"/>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a:off x="5554129" y="3529616"/>
                <a:ext cx="386060" cy="99078"/>
                <a:chOff x="5554129" y="3537344"/>
                <a:chExt cx="386060" cy="99078"/>
              </a:xfrm>
            </p:grpSpPr>
            <p:sp>
              <p:nvSpPr>
                <p:cNvPr id="110" name="矩形 109"/>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3" name="直接箭头连接符 102"/>
            <p:cNvCxnSpPr/>
            <p:nvPr/>
          </p:nvCxnSpPr>
          <p:spPr>
            <a:xfrm>
              <a:off x="5720364" y="3209527"/>
              <a:ext cx="0" cy="1674493"/>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H="1">
              <a:off x="6011312" y="4110162"/>
              <a:ext cx="763189" cy="707809"/>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flipV="1">
              <a:off x="6022475" y="3042297"/>
              <a:ext cx="751903" cy="727798"/>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8" name="组合 137"/>
            <p:cNvGrpSpPr/>
            <p:nvPr/>
          </p:nvGrpSpPr>
          <p:grpSpPr>
            <a:xfrm>
              <a:off x="5355830" y="3428718"/>
              <a:ext cx="764165" cy="349401"/>
              <a:chOff x="2183431" y="5135466"/>
              <a:chExt cx="764165" cy="349401"/>
            </a:xfrm>
          </p:grpSpPr>
          <p:sp>
            <p:nvSpPr>
              <p:cNvPr id="136" name="矩形: 圆角 135"/>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37" name="文本框 136"/>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2" name="组合 141"/>
            <p:cNvGrpSpPr/>
            <p:nvPr/>
          </p:nvGrpSpPr>
          <p:grpSpPr>
            <a:xfrm>
              <a:off x="6104398" y="3250006"/>
              <a:ext cx="764165" cy="349401"/>
              <a:chOff x="2183431" y="5135466"/>
              <a:chExt cx="764165" cy="349401"/>
            </a:xfrm>
          </p:grpSpPr>
          <p:sp>
            <p:nvSpPr>
              <p:cNvPr id="143" name="矩形: 圆角 142"/>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44" name="文本框 143"/>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5" name="组合 144"/>
            <p:cNvGrpSpPr/>
            <p:nvPr/>
          </p:nvGrpSpPr>
          <p:grpSpPr>
            <a:xfrm>
              <a:off x="6044764" y="4280228"/>
              <a:ext cx="764165" cy="349401"/>
              <a:chOff x="2183431" y="5135466"/>
              <a:chExt cx="764165" cy="349401"/>
            </a:xfrm>
          </p:grpSpPr>
          <p:sp>
            <p:nvSpPr>
              <p:cNvPr id="146" name="矩形: 圆角 145"/>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47" name="文本框 146"/>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40" name="组合 239"/>
          <p:cNvGrpSpPr/>
          <p:nvPr/>
        </p:nvGrpSpPr>
        <p:grpSpPr>
          <a:xfrm>
            <a:off x="9601512" y="5386218"/>
            <a:ext cx="1825398" cy="687534"/>
            <a:chOff x="2553204" y="5432727"/>
            <a:chExt cx="1825398" cy="687534"/>
          </a:xfrm>
        </p:grpSpPr>
        <p:sp>
          <p:nvSpPr>
            <p:cNvPr id="235" name="矩形: 圆角 234"/>
            <p:cNvSpPr/>
            <p:nvPr/>
          </p:nvSpPr>
          <p:spPr>
            <a:xfrm>
              <a:off x="2553204" y="5432727"/>
              <a:ext cx="1825398" cy="681096"/>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宋体" panose="02010600030101010101" pitchFamily="2" charset="-122"/>
              </a:endParaRPr>
            </a:p>
          </p:txBody>
        </p:sp>
        <p:cxnSp>
          <p:nvCxnSpPr>
            <p:cNvPr id="236" name="直接连接符 235"/>
            <p:cNvCxnSpPr/>
            <p:nvPr/>
          </p:nvCxnSpPr>
          <p:spPr>
            <a:xfrm>
              <a:off x="2638218" y="5781958"/>
              <a:ext cx="15918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7" name="Text Box 10"/>
            <p:cNvSpPr txBox="1">
              <a:spLocks noChangeArrowheads="1"/>
            </p:cNvSpPr>
            <p:nvPr/>
          </p:nvSpPr>
          <p:spPr bwMode="auto">
            <a:xfrm>
              <a:off x="2978295" y="5461556"/>
              <a:ext cx="140030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外发报文队列</a:t>
              </a:r>
            </a:p>
          </p:txBody>
        </p:sp>
        <p:sp>
          <p:nvSpPr>
            <p:cNvPr id="238" name="Text Box 10"/>
            <p:cNvSpPr txBox="1">
              <a:spLocks noChangeArrowheads="1"/>
            </p:cNvSpPr>
            <p:nvPr/>
          </p:nvSpPr>
          <p:spPr bwMode="auto">
            <a:xfrm>
              <a:off x="2978296" y="5784931"/>
              <a:ext cx="1251784"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用户邮箱</a:t>
              </a:r>
            </a:p>
          </p:txBody>
        </p:sp>
        <p:grpSp>
          <p:nvGrpSpPr>
            <p:cNvPr id="172" name="组合 171"/>
            <p:cNvGrpSpPr/>
            <p:nvPr/>
          </p:nvGrpSpPr>
          <p:grpSpPr>
            <a:xfrm>
              <a:off x="2615227" y="5567327"/>
              <a:ext cx="386060" cy="101928"/>
              <a:chOff x="5554128" y="4009292"/>
              <a:chExt cx="541867" cy="196948"/>
            </a:xfrm>
          </p:grpSpPr>
          <p:sp>
            <p:nvSpPr>
              <p:cNvPr id="179" name="矩形 178"/>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0" name="直接连接符 179"/>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3" name="组合 172"/>
            <p:cNvGrpSpPr/>
            <p:nvPr/>
          </p:nvGrpSpPr>
          <p:grpSpPr>
            <a:xfrm>
              <a:off x="2615227" y="5926141"/>
              <a:ext cx="386060" cy="77684"/>
              <a:chOff x="5554129" y="3537344"/>
              <a:chExt cx="386060" cy="99078"/>
            </a:xfrm>
          </p:grpSpPr>
          <p:sp>
            <p:nvSpPr>
              <p:cNvPr id="174" name="矩形 173"/>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9" name="email_161784"/>
          <p:cNvSpPr>
            <a:spLocks noChangeAspect="1"/>
          </p:cNvSpPr>
          <p:nvPr/>
        </p:nvSpPr>
        <p:spPr bwMode="auto">
          <a:xfrm>
            <a:off x="8609765" y="3512752"/>
            <a:ext cx="250084" cy="158208"/>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
        <p:nvSpPr>
          <p:cNvPr id="420" name="email_161784"/>
          <p:cNvSpPr>
            <a:spLocks noChangeAspect="1"/>
          </p:cNvSpPr>
          <p:nvPr/>
        </p:nvSpPr>
        <p:spPr bwMode="auto">
          <a:xfrm>
            <a:off x="9228677" y="2966904"/>
            <a:ext cx="250084" cy="158208"/>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
        <p:nvSpPr>
          <p:cNvPr id="421" name="email_161784"/>
          <p:cNvSpPr>
            <a:spLocks noChangeAspect="1"/>
          </p:cNvSpPr>
          <p:nvPr/>
        </p:nvSpPr>
        <p:spPr bwMode="auto">
          <a:xfrm>
            <a:off x="9156260" y="4362206"/>
            <a:ext cx="250084" cy="158208"/>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 calcmode="lin" valueType="num">
                                      <p:cBhvr>
                                        <p:cTn id="11" dur="500" fill="hold"/>
                                        <p:tgtEl>
                                          <p:spTgt spid="148"/>
                                        </p:tgtEl>
                                        <p:attrNameLst>
                                          <p:attrName>ppt_w</p:attrName>
                                        </p:attrNameLst>
                                      </p:cBhvr>
                                      <p:tavLst>
                                        <p:tav tm="0">
                                          <p:val>
                                            <p:fltVal val="0"/>
                                          </p:val>
                                        </p:tav>
                                        <p:tav tm="100000">
                                          <p:val>
                                            <p:strVal val="#ppt_w"/>
                                          </p:val>
                                        </p:tav>
                                      </p:tavLst>
                                    </p:anim>
                                    <p:anim calcmode="lin" valueType="num">
                                      <p:cBhvr>
                                        <p:cTn id="12" dur="500" fill="hold"/>
                                        <p:tgtEl>
                                          <p:spTgt spid="148"/>
                                        </p:tgtEl>
                                        <p:attrNameLst>
                                          <p:attrName>ppt_h</p:attrName>
                                        </p:attrNameLst>
                                      </p:cBhvr>
                                      <p:tavLst>
                                        <p:tav tm="0">
                                          <p:val>
                                            <p:fltVal val="0"/>
                                          </p:val>
                                        </p:tav>
                                        <p:tav tm="100000">
                                          <p:val>
                                            <p:strVal val="#ppt_h"/>
                                          </p:val>
                                        </p:tav>
                                      </p:tavLst>
                                    </p:anim>
                                    <p:animEffect transition="in" filter="fade">
                                      <p:cBhvr>
                                        <p:cTn id="13" dur="5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500"/>
                                        <p:tgtEl>
                                          <p:spTgt spid="24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419"/>
                                        </p:tgtEl>
                                        <p:attrNameLst>
                                          <p:attrName>style.visibility</p:attrName>
                                        </p:attrNameLst>
                                      </p:cBhvr>
                                      <p:to>
                                        <p:strVal val="visible"/>
                                      </p:to>
                                    </p:set>
                                    <p:anim calcmode="lin" valueType="num">
                                      <p:cBhvr>
                                        <p:cTn id="33" dur="500" fill="hold"/>
                                        <p:tgtEl>
                                          <p:spTgt spid="419"/>
                                        </p:tgtEl>
                                        <p:attrNameLst>
                                          <p:attrName>ppt_w</p:attrName>
                                        </p:attrNameLst>
                                      </p:cBhvr>
                                      <p:tavLst>
                                        <p:tav tm="0">
                                          <p:val>
                                            <p:fltVal val="0"/>
                                          </p:val>
                                        </p:tav>
                                        <p:tav tm="100000">
                                          <p:val>
                                            <p:strVal val="#ppt_w"/>
                                          </p:val>
                                        </p:tav>
                                      </p:tavLst>
                                    </p:anim>
                                    <p:anim calcmode="lin" valueType="num">
                                      <p:cBhvr>
                                        <p:cTn id="34" dur="500" fill="hold"/>
                                        <p:tgtEl>
                                          <p:spTgt spid="419"/>
                                        </p:tgtEl>
                                        <p:attrNameLst>
                                          <p:attrName>ppt_h</p:attrName>
                                        </p:attrNameLst>
                                      </p:cBhvr>
                                      <p:tavLst>
                                        <p:tav tm="0">
                                          <p:val>
                                            <p:fltVal val="0"/>
                                          </p:val>
                                        </p:tav>
                                        <p:tav tm="100000">
                                          <p:val>
                                            <p:strVal val="#ppt_h"/>
                                          </p:val>
                                        </p:tav>
                                      </p:tavLst>
                                    </p:anim>
                                    <p:animEffect transition="in" filter="fade">
                                      <p:cBhvr>
                                        <p:cTn id="35" dur="500"/>
                                        <p:tgtEl>
                                          <p:spTgt spid="419"/>
                                        </p:tgtEl>
                                      </p:cBhvr>
                                    </p:animEffect>
                                  </p:childTnLst>
                                </p:cTn>
                              </p:par>
                              <p:par>
                                <p:cTn id="36" presetID="53" presetClass="entr" presetSubtype="16" fill="hold" nodeType="withEffect">
                                  <p:stCondLst>
                                    <p:cond delay="0"/>
                                  </p:stCondLst>
                                  <p:childTnLst>
                                    <p:set>
                                      <p:cBhvr>
                                        <p:cTn id="37" dur="1" fill="hold">
                                          <p:stCondLst>
                                            <p:cond delay="0"/>
                                          </p:stCondLst>
                                        </p:cTn>
                                        <p:tgtEl>
                                          <p:spTgt spid="420"/>
                                        </p:tgtEl>
                                        <p:attrNameLst>
                                          <p:attrName>style.visibility</p:attrName>
                                        </p:attrNameLst>
                                      </p:cBhvr>
                                      <p:to>
                                        <p:strVal val="visible"/>
                                      </p:to>
                                    </p:set>
                                    <p:anim calcmode="lin" valueType="num">
                                      <p:cBhvr>
                                        <p:cTn id="38" dur="500" fill="hold"/>
                                        <p:tgtEl>
                                          <p:spTgt spid="420"/>
                                        </p:tgtEl>
                                        <p:attrNameLst>
                                          <p:attrName>ppt_w</p:attrName>
                                        </p:attrNameLst>
                                      </p:cBhvr>
                                      <p:tavLst>
                                        <p:tav tm="0">
                                          <p:val>
                                            <p:fltVal val="0"/>
                                          </p:val>
                                        </p:tav>
                                        <p:tav tm="100000">
                                          <p:val>
                                            <p:strVal val="#ppt_w"/>
                                          </p:val>
                                        </p:tav>
                                      </p:tavLst>
                                    </p:anim>
                                    <p:anim calcmode="lin" valueType="num">
                                      <p:cBhvr>
                                        <p:cTn id="39" dur="500" fill="hold"/>
                                        <p:tgtEl>
                                          <p:spTgt spid="420"/>
                                        </p:tgtEl>
                                        <p:attrNameLst>
                                          <p:attrName>ppt_h</p:attrName>
                                        </p:attrNameLst>
                                      </p:cBhvr>
                                      <p:tavLst>
                                        <p:tav tm="0">
                                          <p:val>
                                            <p:fltVal val="0"/>
                                          </p:val>
                                        </p:tav>
                                        <p:tav tm="100000">
                                          <p:val>
                                            <p:strVal val="#ppt_h"/>
                                          </p:val>
                                        </p:tav>
                                      </p:tavLst>
                                    </p:anim>
                                    <p:animEffect transition="in" filter="fade">
                                      <p:cBhvr>
                                        <p:cTn id="40" dur="500"/>
                                        <p:tgtEl>
                                          <p:spTgt spid="420"/>
                                        </p:tgtEl>
                                      </p:cBhvr>
                                    </p:animEffect>
                                  </p:childTnLst>
                                </p:cTn>
                              </p:par>
                              <p:par>
                                <p:cTn id="41" presetID="53" presetClass="entr" presetSubtype="16" fill="hold" nodeType="withEffect">
                                  <p:stCondLst>
                                    <p:cond delay="0"/>
                                  </p:stCondLst>
                                  <p:childTnLst>
                                    <p:set>
                                      <p:cBhvr>
                                        <p:cTn id="42" dur="1" fill="hold">
                                          <p:stCondLst>
                                            <p:cond delay="0"/>
                                          </p:stCondLst>
                                        </p:cTn>
                                        <p:tgtEl>
                                          <p:spTgt spid="421"/>
                                        </p:tgtEl>
                                        <p:attrNameLst>
                                          <p:attrName>style.visibility</p:attrName>
                                        </p:attrNameLst>
                                      </p:cBhvr>
                                      <p:to>
                                        <p:strVal val="visible"/>
                                      </p:to>
                                    </p:set>
                                    <p:anim calcmode="lin" valueType="num">
                                      <p:cBhvr>
                                        <p:cTn id="43" dur="500" fill="hold"/>
                                        <p:tgtEl>
                                          <p:spTgt spid="421"/>
                                        </p:tgtEl>
                                        <p:attrNameLst>
                                          <p:attrName>ppt_w</p:attrName>
                                        </p:attrNameLst>
                                      </p:cBhvr>
                                      <p:tavLst>
                                        <p:tav tm="0">
                                          <p:val>
                                            <p:fltVal val="0"/>
                                          </p:val>
                                        </p:tav>
                                        <p:tav tm="100000">
                                          <p:val>
                                            <p:strVal val="#ppt_w"/>
                                          </p:val>
                                        </p:tav>
                                      </p:tavLst>
                                    </p:anim>
                                    <p:anim calcmode="lin" valueType="num">
                                      <p:cBhvr>
                                        <p:cTn id="44" dur="500" fill="hold"/>
                                        <p:tgtEl>
                                          <p:spTgt spid="421"/>
                                        </p:tgtEl>
                                        <p:attrNameLst>
                                          <p:attrName>ppt_h</p:attrName>
                                        </p:attrNameLst>
                                      </p:cBhvr>
                                      <p:tavLst>
                                        <p:tav tm="0">
                                          <p:val>
                                            <p:fltVal val="0"/>
                                          </p:val>
                                        </p:tav>
                                        <p:tav tm="100000">
                                          <p:val>
                                            <p:strVal val="#ppt_h"/>
                                          </p:val>
                                        </p:tav>
                                      </p:tavLst>
                                    </p:anim>
                                    <p:animEffect transition="in" filter="fade">
                                      <p:cBhvr>
                                        <p:cTn id="45"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461654" cy="1428589"/>
            <a:chOff x="551030" y="-368704"/>
            <a:chExt cx="6461654" cy="1428589"/>
          </a:xfrm>
        </p:grpSpPr>
        <p:grpSp>
          <p:nvGrpSpPr>
            <p:cNvPr id="29" name="组合 28"/>
            <p:cNvGrpSpPr/>
            <p:nvPr/>
          </p:nvGrpSpPr>
          <p:grpSpPr>
            <a:xfrm>
              <a:off x="1201631" y="303925"/>
              <a:ext cx="5811053" cy="687997"/>
              <a:chOff x="1839058" y="967769"/>
              <a:chExt cx="5811053" cy="687997"/>
            </a:xfrm>
          </p:grpSpPr>
          <p:sp>
            <p:nvSpPr>
              <p:cNvPr id="31" name="矩形: 圆角 30"/>
              <p:cNvSpPr/>
              <p:nvPr/>
            </p:nvSpPr>
            <p:spPr>
              <a:xfrm>
                <a:off x="1839058" y="967769"/>
                <a:ext cx="58110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4" y="1009435"/>
                <a:ext cx="461001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电子邮件系统的构成</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0" name="组合 129"/>
          <p:cNvGrpSpPr/>
          <p:nvPr/>
        </p:nvGrpSpPr>
        <p:grpSpPr>
          <a:xfrm>
            <a:off x="1250730" y="1587381"/>
            <a:ext cx="2373986" cy="476221"/>
            <a:chOff x="1403750" y="3593123"/>
            <a:chExt cx="2373986" cy="476221"/>
          </a:xfrm>
        </p:grpSpPr>
        <p:grpSp>
          <p:nvGrpSpPr>
            <p:cNvPr id="131" name="组合 130"/>
            <p:cNvGrpSpPr/>
            <p:nvPr/>
          </p:nvGrpSpPr>
          <p:grpSpPr>
            <a:xfrm>
              <a:off x="1403750" y="3593123"/>
              <a:ext cx="490436" cy="476221"/>
              <a:chOff x="1403750" y="3593123"/>
              <a:chExt cx="808892" cy="785446"/>
            </a:xfrm>
          </p:grpSpPr>
          <p:sp>
            <p:nvSpPr>
              <p:cNvPr id="134" name="对话气泡: 椭圆形 1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p:cNvSpPr txBox="1">
              <a:spLocks noChangeArrowheads="1"/>
            </p:cNvSpPr>
            <p:nvPr/>
          </p:nvSpPr>
          <p:spPr bwMode="auto">
            <a:xfrm>
              <a:off x="1985931" y="3593123"/>
              <a:ext cx="179180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用户代理</a:t>
              </a:r>
            </a:p>
          </p:txBody>
        </p:sp>
      </p:grpSp>
      <p:sp>
        <p:nvSpPr>
          <p:cNvPr id="139" name="Text Box 79"/>
          <p:cNvSpPr txBox="1">
            <a:spLocks noChangeArrowheads="1"/>
          </p:cNvSpPr>
          <p:nvPr/>
        </p:nvSpPr>
        <p:spPr bwMode="auto">
          <a:xfrm>
            <a:off x="1381582" y="2175501"/>
            <a:ext cx="3933874" cy="11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写作</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编辑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阅读邮件报文</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e.g. OE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FoxMail</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0" name="组合 139"/>
          <p:cNvGrpSpPr/>
          <p:nvPr/>
        </p:nvGrpSpPr>
        <p:grpSpPr>
          <a:xfrm>
            <a:off x="1250730" y="3517115"/>
            <a:ext cx="2373986" cy="476221"/>
            <a:chOff x="1403750" y="3593123"/>
            <a:chExt cx="2373986" cy="476221"/>
          </a:xfrm>
        </p:grpSpPr>
        <p:grpSp>
          <p:nvGrpSpPr>
            <p:cNvPr id="141" name="组合 140"/>
            <p:cNvGrpSpPr/>
            <p:nvPr/>
          </p:nvGrpSpPr>
          <p:grpSpPr>
            <a:xfrm>
              <a:off x="1403750" y="3593123"/>
              <a:ext cx="490436" cy="476221"/>
              <a:chOff x="1403750" y="3593123"/>
              <a:chExt cx="808892" cy="785446"/>
            </a:xfrm>
          </p:grpSpPr>
          <p:sp>
            <p:nvSpPr>
              <p:cNvPr id="150" name="对话气泡: 椭圆形 1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9" name="Text Box 79"/>
            <p:cNvSpPr txBox="1">
              <a:spLocks noChangeArrowheads="1"/>
            </p:cNvSpPr>
            <p:nvPr/>
          </p:nvSpPr>
          <p:spPr bwMode="auto">
            <a:xfrm>
              <a:off x="1985931" y="3593123"/>
              <a:ext cx="179180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邮件服务器</a:t>
              </a:r>
            </a:p>
          </p:txBody>
        </p:sp>
      </p:grpSp>
      <p:sp>
        <p:nvSpPr>
          <p:cNvPr id="152" name="Text Box 79"/>
          <p:cNvSpPr txBox="1">
            <a:spLocks noChangeArrowheads="1"/>
          </p:cNvSpPr>
          <p:nvPr/>
        </p:nvSpPr>
        <p:spPr bwMode="auto">
          <a:xfrm>
            <a:off x="1381581" y="4113581"/>
            <a:ext cx="5993857"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3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邮箱</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包含了收到的用户邮件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尚未被阅读</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3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队列包含了外发的 邮件报文</a:t>
            </a:r>
          </a:p>
        </p:txBody>
      </p:sp>
      <p:grpSp>
        <p:nvGrpSpPr>
          <p:cNvPr id="153" name="组合 152"/>
          <p:cNvGrpSpPr/>
          <p:nvPr/>
        </p:nvGrpSpPr>
        <p:grpSpPr>
          <a:xfrm>
            <a:off x="8372512" y="1428589"/>
            <a:ext cx="2744080" cy="4343935"/>
            <a:chOff x="5355830" y="1639428"/>
            <a:chExt cx="2744080" cy="4343935"/>
          </a:xfrm>
        </p:grpSpPr>
        <p:grpSp>
          <p:nvGrpSpPr>
            <p:cNvPr id="154" name="组合 153"/>
            <p:cNvGrpSpPr/>
            <p:nvPr/>
          </p:nvGrpSpPr>
          <p:grpSpPr>
            <a:xfrm>
              <a:off x="5394535" y="1639428"/>
              <a:ext cx="1404152" cy="1567507"/>
              <a:chOff x="5394535" y="1736862"/>
              <a:chExt cx="1404152" cy="1567507"/>
            </a:xfrm>
          </p:grpSpPr>
          <p:grpSp>
            <p:nvGrpSpPr>
              <p:cNvPr id="232" name="组合 231"/>
              <p:cNvGrpSpPr/>
              <p:nvPr/>
            </p:nvGrpSpPr>
            <p:grpSpPr>
              <a:xfrm>
                <a:off x="5976219" y="1736862"/>
                <a:ext cx="822468" cy="884944"/>
                <a:chOff x="6146773" y="1825201"/>
                <a:chExt cx="822468" cy="884944"/>
              </a:xfrm>
            </p:grpSpPr>
            <p:pic>
              <p:nvPicPr>
                <p:cNvPr id="256" name="图片 2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773" y="1825201"/>
                  <a:ext cx="822468" cy="584775"/>
                </a:xfrm>
                <a:prstGeom prst="rect">
                  <a:avLst/>
                </a:prstGeom>
              </p:spPr>
            </p:pic>
            <p:sp>
              <p:nvSpPr>
                <p:cNvPr id="257" name="文本框 256"/>
                <p:cNvSpPr txBox="1"/>
                <p:nvPr/>
              </p:nvSpPr>
              <p:spPr>
                <a:xfrm>
                  <a:off x="6181850" y="2311190"/>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33" name="组合 232"/>
              <p:cNvGrpSpPr/>
              <p:nvPr/>
            </p:nvGrpSpPr>
            <p:grpSpPr>
              <a:xfrm>
                <a:off x="5394535" y="2076777"/>
                <a:ext cx="701520" cy="1079673"/>
                <a:chOff x="5394480" y="2386646"/>
                <a:chExt cx="701520" cy="1079673"/>
              </a:xfrm>
            </p:grpSpPr>
            <p:pic>
              <p:nvPicPr>
                <p:cNvPr id="254" name="图片 2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255" name="文本框 254"/>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234" name="组合 233"/>
              <p:cNvGrpSpPr/>
              <p:nvPr/>
            </p:nvGrpSpPr>
            <p:grpSpPr>
              <a:xfrm>
                <a:off x="5554184" y="3096831"/>
                <a:ext cx="386060" cy="207538"/>
                <a:chOff x="5554129" y="3364001"/>
                <a:chExt cx="386060" cy="264693"/>
              </a:xfrm>
            </p:grpSpPr>
            <p:grpSp>
              <p:nvGrpSpPr>
                <p:cNvPr id="239" name="组合 238"/>
                <p:cNvGrpSpPr/>
                <p:nvPr/>
              </p:nvGrpSpPr>
              <p:grpSpPr>
                <a:xfrm>
                  <a:off x="5554129" y="3364001"/>
                  <a:ext cx="386060" cy="129998"/>
                  <a:chOff x="5554128" y="4009292"/>
                  <a:chExt cx="541867" cy="196948"/>
                </a:xfrm>
              </p:grpSpPr>
              <p:sp>
                <p:nvSpPr>
                  <p:cNvPr id="247" name="矩形 246"/>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8" name="直接连接符 247"/>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组合 240"/>
                <p:cNvGrpSpPr/>
                <p:nvPr/>
              </p:nvGrpSpPr>
              <p:grpSpPr>
                <a:xfrm>
                  <a:off x="5554129" y="3529616"/>
                  <a:ext cx="386060" cy="99078"/>
                  <a:chOff x="5554129" y="3537344"/>
                  <a:chExt cx="386060" cy="99078"/>
                </a:xfrm>
              </p:grpSpPr>
              <p:sp>
                <p:nvSpPr>
                  <p:cNvPr id="242" name="矩形 241"/>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5" name="组合 154"/>
            <p:cNvGrpSpPr/>
            <p:nvPr/>
          </p:nvGrpSpPr>
          <p:grpSpPr>
            <a:xfrm>
              <a:off x="5713064" y="5098419"/>
              <a:ext cx="822468" cy="884944"/>
              <a:chOff x="6096000" y="1701179"/>
              <a:chExt cx="822468" cy="884944"/>
            </a:xfrm>
          </p:grpSpPr>
          <p:pic>
            <p:nvPicPr>
              <p:cNvPr id="230" name="图片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31" name="文本框 230"/>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56" name="组合 155"/>
            <p:cNvGrpSpPr/>
            <p:nvPr/>
          </p:nvGrpSpPr>
          <p:grpSpPr>
            <a:xfrm>
              <a:off x="6298955" y="4618782"/>
              <a:ext cx="822468" cy="884944"/>
              <a:chOff x="6096000" y="1701179"/>
              <a:chExt cx="822468" cy="884944"/>
            </a:xfrm>
          </p:grpSpPr>
          <p:pic>
            <p:nvPicPr>
              <p:cNvPr id="228" name="图片 2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29" name="文本框 228"/>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57" name="组合 156"/>
            <p:cNvGrpSpPr/>
            <p:nvPr/>
          </p:nvGrpSpPr>
          <p:grpSpPr>
            <a:xfrm>
              <a:off x="6690174" y="3030489"/>
              <a:ext cx="701520" cy="1079673"/>
              <a:chOff x="5394480" y="2386646"/>
              <a:chExt cx="701520" cy="1079673"/>
            </a:xfrm>
          </p:grpSpPr>
          <p:pic>
            <p:nvPicPr>
              <p:cNvPr id="226" name="图片 2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227" name="文本框 226"/>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58" name="组合 157"/>
            <p:cNvGrpSpPr/>
            <p:nvPr/>
          </p:nvGrpSpPr>
          <p:grpSpPr>
            <a:xfrm>
              <a:off x="6849823" y="4050543"/>
              <a:ext cx="386060" cy="207538"/>
              <a:chOff x="5554129" y="3364001"/>
              <a:chExt cx="386060" cy="264693"/>
            </a:xfrm>
          </p:grpSpPr>
          <p:grpSp>
            <p:nvGrpSpPr>
              <p:cNvPr id="212" name="组合 211"/>
              <p:cNvGrpSpPr/>
              <p:nvPr/>
            </p:nvGrpSpPr>
            <p:grpSpPr>
              <a:xfrm>
                <a:off x="5554129" y="3364001"/>
                <a:ext cx="386060" cy="129998"/>
                <a:chOff x="5554128" y="4009292"/>
                <a:chExt cx="541867" cy="196948"/>
              </a:xfrm>
            </p:grpSpPr>
            <p:sp>
              <p:nvSpPr>
                <p:cNvPr id="219" name="矩形 218"/>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3" name="组合 212"/>
              <p:cNvGrpSpPr/>
              <p:nvPr/>
            </p:nvGrpSpPr>
            <p:grpSpPr>
              <a:xfrm>
                <a:off x="5554129" y="3529616"/>
                <a:ext cx="386060" cy="99078"/>
                <a:chOff x="5554129" y="3537344"/>
                <a:chExt cx="386060" cy="99078"/>
              </a:xfrm>
            </p:grpSpPr>
            <p:sp>
              <p:nvSpPr>
                <p:cNvPr id="214" name="矩形 213"/>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9" name="组合 158"/>
            <p:cNvGrpSpPr/>
            <p:nvPr/>
          </p:nvGrpSpPr>
          <p:grpSpPr>
            <a:xfrm>
              <a:off x="6912973" y="2075310"/>
              <a:ext cx="822468" cy="884944"/>
              <a:chOff x="6096000" y="1701179"/>
              <a:chExt cx="822468" cy="884944"/>
            </a:xfrm>
          </p:grpSpPr>
          <p:pic>
            <p:nvPicPr>
              <p:cNvPr id="210" name="图片 2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11" name="文本框 210"/>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60" name="组合 159"/>
            <p:cNvGrpSpPr/>
            <p:nvPr/>
          </p:nvGrpSpPr>
          <p:grpSpPr>
            <a:xfrm>
              <a:off x="7251292" y="2958126"/>
              <a:ext cx="822468" cy="884944"/>
              <a:chOff x="6096000" y="1701179"/>
              <a:chExt cx="822468" cy="884944"/>
            </a:xfrm>
          </p:grpSpPr>
          <p:pic>
            <p:nvPicPr>
              <p:cNvPr id="208" name="图片 2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09" name="文本框 208"/>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61" name="组合 160"/>
            <p:cNvGrpSpPr/>
            <p:nvPr/>
          </p:nvGrpSpPr>
          <p:grpSpPr>
            <a:xfrm>
              <a:off x="7277442" y="3934782"/>
              <a:ext cx="822468" cy="884944"/>
              <a:chOff x="6096000" y="1701179"/>
              <a:chExt cx="822468" cy="884944"/>
            </a:xfrm>
          </p:grpSpPr>
          <p:pic>
            <p:nvPicPr>
              <p:cNvPr id="206" name="图片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07" name="文本框 206"/>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62" name="组合 161"/>
            <p:cNvGrpSpPr/>
            <p:nvPr/>
          </p:nvGrpSpPr>
          <p:grpSpPr>
            <a:xfrm>
              <a:off x="5392487" y="3863966"/>
              <a:ext cx="701520" cy="1079673"/>
              <a:chOff x="5394480" y="2386646"/>
              <a:chExt cx="701520" cy="1079673"/>
            </a:xfrm>
          </p:grpSpPr>
          <p:pic>
            <p:nvPicPr>
              <p:cNvPr id="204" name="图片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205" name="文本框 204"/>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63" name="组合 162"/>
            <p:cNvGrpSpPr/>
            <p:nvPr/>
          </p:nvGrpSpPr>
          <p:grpSpPr>
            <a:xfrm>
              <a:off x="5552136" y="4884020"/>
              <a:ext cx="386060" cy="207538"/>
              <a:chOff x="5554129" y="3364001"/>
              <a:chExt cx="386060" cy="264693"/>
            </a:xfrm>
          </p:grpSpPr>
          <p:grpSp>
            <p:nvGrpSpPr>
              <p:cNvPr id="190" name="组合 189"/>
              <p:cNvGrpSpPr/>
              <p:nvPr/>
            </p:nvGrpSpPr>
            <p:grpSpPr>
              <a:xfrm>
                <a:off x="5554129" y="3364001"/>
                <a:ext cx="386060" cy="129998"/>
                <a:chOff x="5554128" y="4009292"/>
                <a:chExt cx="541867" cy="196948"/>
              </a:xfrm>
            </p:grpSpPr>
            <p:sp>
              <p:nvSpPr>
                <p:cNvPr id="197" name="矩形 196"/>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197"/>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组合 190"/>
              <p:cNvGrpSpPr/>
              <p:nvPr/>
            </p:nvGrpSpPr>
            <p:grpSpPr>
              <a:xfrm>
                <a:off x="5554129" y="3529616"/>
                <a:ext cx="386060" cy="99078"/>
                <a:chOff x="5554129" y="3537344"/>
                <a:chExt cx="386060" cy="99078"/>
              </a:xfrm>
            </p:grpSpPr>
            <p:sp>
              <p:nvSpPr>
                <p:cNvPr id="192" name="矩形 191"/>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4" name="直接箭头连接符 163"/>
            <p:cNvCxnSpPr/>
            <p:nvPr/>
          </p:nvCxnSpPr>
          <p:spPr>
            <a:xfrm>
              <a:off x="5720364" y="3209527"/>
              <a:ext cx="0" cy="1674493"/>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H="1">
              <a:off x="6011312" y="4110162"/>
              <a:ext cx="763189" cy="707809"/>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H="1" flipV="1">
              <a:off x="6022475" y="3042297"/>
              <a:ext cx="751903" cy="727798"/>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5355830" y="3428718"/>
              <a:ext cx="764165" cy="349401"/>
              <a:chOff x="2183431" y="5135466"/>
              <a:chExt cx="764165" cy="349401"/>
            </a:xfrm>
          </p:grpSpPr>
          <p:sp>
            <p:nvSpPr>
              <p:cNvPr id="188" name="矩形: 圆角 187"/>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89" name="文本框 188"/>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8" name="组合 167"/>
            <p:cNvGrpSpPr/>
            <p:nvPr/>
          </p:nvGrpSpPr>
          <p:grpSpPr>
            <a:xfrm>
              <a:off x="6104398" y="3250006"/>
              <a:ext cx="764165" cy="349401"/>
              <a:chOff x="2183431" y="5135466"/>
              <a:chExt cx="764165" cy="349401"/>
            </a:xfrm>
          </p:grpSpPr>
          <p:sp>
            <p:nvSpPr>
              <p:cNvPr id="186" name="矩形: 圆角 185"/>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87" name="文本框 186"/>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p:cNvGrpSpPr/>
            <p:nvPr/>
          </p:nvGrpSpPr>
          <p:grpSpPr>
            <a:xfrm>
              <a:off x="6044764" y="4280228"/>
              <a:ext cx="764165" cy="349401"/>
              <a:chOff x="2183431" y="5135466"/>
              <a:chExt cx="764165" cy="349401"/>
            </a:xfrm>
          </p:grpSpPr>
          <p:sp>
            <p:nvSpPr>
              <p:cNvPr id="170" name="矩形: 圆角 169"/>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71" name="文本框 170"/>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58" name="组合 257"/>
          <p:cNvGrpSpPr/>
          <p:nvPr/>
        </p:nvGrpSpPr>
        <p:grpSpPr>
          <a:xfrm>
            <a:off x="9598507" y="5386218"/>
            <a:ext cx="1825398" cy="687534"/>
            <a:chOff x="2553204" y="5432727"/>
            <a:chExt cx="1825398" cy="687534"/>
          </a:xfrm>
        </p:grpSpPr>
        <p:sp>
          <p:nvSpPr>
            <p:cNvPr id="259" name="矩形: 圆角 258"/>
            <p:cNvSpPr/>
            <p:nvPr/>
          </p:nvSpPr>
          <p:spPr>
            <a:xfrm>
              <a:off x="2553204" y="5432727"/>
              <a:ext cx="1825398" cy="681096"/>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宋体" panose="02010600030101010101" pitchFamily="2" charset="-122"/>
              </a:endParaRPr>
            </a:p>
          </p:txBody>
        </p:sp>
        <p:cxnSp>
          <p:nvCxnSpPr>
            <p:cNvPr id="260" name="直接连接符 259"/>
            <p:cNvCxnSpPr/>
            <p:nvPr/>
          </p:nvCxnSpPr>
          <p:spPr>
            <a:xfrm>
              <a:off x="2638218" y="5781958"/>
              <a:ext cx="15918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1" name="Text Box 10"/>
            <p:cNvSpPr txBox="1">
              <a:spLocks noChangeArrowheads="1"/>
            </p:cNvSpPr>
            <p:nvPr/>
          </p:nvSpPr>
          <p:spPr bwMode="auto">
            <a:xfrm>
              <a:off x="2978295" y="5461556"/>
              <a:ext cx="140030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外发报文队列</a:t>
              </a:r>
            </a:p>
          </p:txBody>
        </p:sp>
        <p:sp>
          <p:nvSpPr>
            <p:cNvPr id="262" name="Text Box 10"/>
            <p:cNvSpPr txBox="1">
              <a:spLocks noChangeArrowheads="1"/>
            </p:cNvSpPr>
            <p:nvPr/>
          </p:nvSpPr>
          <p:spPr bwMode="auto">
            <a:xfrm>
              <a:off x="2978296" y="5784931"/>
              <a:ext cx="1251784"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用户邮箱</a:t>
              </a:r>
            </a:p>
          </p:txBody>
        </p:sp>
        <p:grpSp>
          <p:nvGrpSpPr>
            <p:cNvPr id="263" name="组合 262"/>
            <p:cNvGrpSpPr/>
            <p:nvPr/>
          </p:nvGrpSpPr>
          <p:grpSpPr>
            <a:xfrm>
              <a:off x="2615227" y="5567327"/>
              <a:ext cx="386060" cy="101928"/>
              <a:chOff x="5554128" y="4009292"/>
              <a:chExt cx="541867" cy="196948"/>
            </a:xfrm>
          </p:grpSpPr>
          <p:sp>
            <p:nvSpPr>
              <p:cNvPr id="270" name="矩形 269"/>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1" name="直接连接符 270"/>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4" name="组合 263"/>
            <p:cNvGrpSpPr/>
            <p:nvPr/>
          </p:nvGrpSpPr>
          <p:grpSpPr>
            <a:xfrm>
              <a:off x="2615227" y="5926141"/>
              <a:ext cx="386060" cy="77684"/>
              <a:chOff x="5554129" y="3537344"/>
              <a:chExt cx="386060" cy="99078"/>
            </a:xfrm>
          </p:grpSpPr>
          <p:sp>
            <p:nvSpPr>
              <p:cNvPr id="265" name="矩形 264"/>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0" name="email_161784"/>
          <p:cNvSpPr>
            <a:spLocks noChangeAspect="1"/>
          </p:cNvSpPr>
          <p:nvPr/>
        </p:nvSpPr>
        <p:spPr bwMode="auto">
          <a:xfrm>
            <a:off x="9194030" y="1568098"/>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
        <p:nvSpPr>
          <p:cNvPr id="281" name="open-email-message_17700"/>
          <p:cNvSpPr>
            <a:spLocks noChangeAspect="1"/>
          </p:cNvSpPr>
          <p:nvPr/>
        </p:nvSpPr>
        <p:spPr bwMode="auto">
          <a:xfrm>
            <a:off x="8954264" y="4972596"/>
            <a:ext cx="281548" cy="282109"/>
          </a:xfrm>
          <a:custGeom>
            <a:avLst/>
            <a:gdLst>
              <a:gd name="connsiteX0" fmla="*/ 291613 w 602135"/>
              <a:gd name="connsiteY0" fmla="*/ 328129 h 603334"/>
              <a:gd name="connsiteX1" fmla="*/ 305148 w 602135"/>
              <a:gd name="connsiteY1" fmla="*/ 338502 h 603334"/>
              <a:gd name="connsiteX2" fmla="*/ 582941 w 602135"/>
              <a:gd name="connsiteY2" fmla="*/ 603334 h 603334"/>
              <a:gd name="connsiteX3" fmla="*/ 16653 w 602135"/>
              <a:gd name="connsiteY3" fmla="*/ 603334 h 603334"/>
              <a:gd name="connsiteX4" fmla="*/ 275244 w 602135"/>
              <a:gd name="connsiteY4" fmla="*/ 338659 h 603334"/>
              <a:gd name="connsiteX5" fmla="*/ 291613 w 602135"/>
              <a:gd name="connsiteY5" fmla="*/ 328129 h 603334"/>
              <a:gd name="connsiteX6" fmla="*/ 602135 w 602135"/>
              <a:gd name="connsiteY6" fmla="*/ 246908 h 603334"/>
              <a:gd name="connsiteX7" fmla="*/ 602135 w 602135"/>
              <a:gd name="connsiteY7" fmla="*/ 585904 h 603334"/>
              <a:gd name="connsiteX8" fmla="*/ 426850 w 602135"/>
              <a:gd name="connsiteY8" fmla="*/ 418213 h 603334"/>
              <a:gd name="connsiteX9" fmla="*/ 0 w 602135"/>
              <a:gd name="connsiteY9" fmla="*/ 246908 h 603334"/>
              <a:gd name="connsiteX10" fmla="*/ 166041 w 602135"/>
              <a:gd name="connsiteY10" fmla="*/ 409269 h 603334"/>
              <a:gd name="connsiteX11" fmla="*/ 0 w 602135"/>
              <a:gd name="connsiteY11" fmla="*/ 583575 h 603334"/>
              <a:gd name="connsiteX12" fmla="*/ 296668 w 602135"/>
              <a:gd name="connsiteY12" fmla="*/ 0 h 603334"/>
              <a:gd name="connsiteX13" fmla="*/ 595713 w 602135"/>
              <a:gd name="connsiteY13" fmla="*/ 217212 h 603334"/>
              <a:gd name="connsiteX14" fmla="*/ 408259 w 602135"/>
              <a:gd name="connsiteY14" fmla="*/ 400317 h 603334"/>
              <a:gd name="connsiteX15" fmla="*/ 322795 w 602135"/>
              <a:gd name="connsiteY15" fmla="*/ 319688 h 603334"/>
              <a:gd name="connsiteX16" fmla="*/ 292891 w 602135"/>
              <a:gd name="connsiteY16" fmla="*/ 302242 h 603334"/>
              <a:gd name="connsiteX17" fmla="*/ 257950 w 602135"/>
              <a:gd name="connsiteY17" fmla="*/ 319373 h 603334"/>
              <a:gd name="connsiteX18" fmla="*/ 184133 w 602135"/>
              <a:gd name="connsiteY18" fmla="*/ 390887 h 603334"/>
              <a:gd name="connsiteX19" fmla="*/ 6280 w 602135"/>
              <a:gd name="connsiteY19" fmla="*/ 217054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135" h="603334">
                <a:moveTo>
                  <a:pt x="291613" y="328129"/>
                </a:moveTo>
                <a:cubicBezTo>
                  <a:pt x="293187" y="328758"/>
                  <a:pt x="297121" y="330958"/>
                  <a:pt x="305148" y="338502"/>
                </a:cubicBezTo>
                <a:cubicBezTo>
                  <a:pt x="365901" y="395084"/>
                  <a:pt x="523605" y="546281"/>
                  <a:pt x="582941" y="603334"/>
                </a:cubicBezTo>
                <a:lnTo>
                  <a:pt x="16653" y="603334"/>
                </a:lnTo>
                <a:cubicBezTo>
                  <a:pt x="50964" y="566713"/>
                  <a:pt x="256830" y="354848"/>
                  <a:pt x="275244" y="338659"/>
                </a:cubicBezTo>
                <a:cubicBezTo>
                  <a:pt x="280753" y="333630"/>
                  <a:pt x="288308" y="329072"/>
                  <a:pt x="291613" y="328129"/>
                </a:cubicBezTo>
                <a:close/>
                <a:moveTo>
                  <a:pt x="602135" y="246908"/>
                </a:moveTo>
                <a:lnTo>
                  <a:pt x="602135" y="585904"/>
                </a:lnTo>
                <a:cubicBezTo>
                  <a:pt x="566260" y="551643"/>
                  <a:pt x="492779" y="480921"/>
                  <a:pt x="426850" y="418213"/>
                </a:cubicBezTo>
                <a:close/>
                <a:moveTo>
                  <a:pt x="0" y="246908"/>
                </a:moveTo>
                <a:lnTo>
                  <a:pt x="166041" y="409269"/>
                </a:lnTo>
                <a:cubicBezTo>
                  <a:pt x="104346" y="472296"/>
                  <a:pt x="34939" y="546168"/>
                  <a:pt x="0" y="583575"/>
                </a:cubicBezTo>
                <a:close/>
                <a:moveTo>
                  <a:pt x="296668" y="0"/>
                </a:moveTo>
                <a:lnTo>
                  <a:pt x="595713" y="217212"/>
                </a:lnTo>
                <a:lnTo>
                  <a:pt x="408259" y="400317"/>
                </a:lnTo>
                <a:cubicBezTo>
                  <a:pt x="373790" y="367625"/>
                  <a:pt x="342941" y="338391"/>
                  <a:pt x="322795" y="319688"/>
                </a:cubicBezTo>
                <a:cubicBezTo>
                  <a:pt x="310047" y="307743"/>
                  <a:pt x="301075" y="302556"/>
                  <a:pt x="292891" y="302242"/>
                </a:cubicBezTo>
                <a:cubicBezTo>
                  <a:pt x="278726" y="301770"/>
                  <a:pt x="261412" y="316387"/>
                  <a:pt x="257950" y="319373"/>
                </a:cubicBezTo>
                <a:cubicBezTo>
                  <a:pt x="239535" y="336034"/>
                  <a:pt x="213250" y="361653"/>
                  <a:pt x="184133" y="390887"/>
                </a:cubicBezTo>
                <a:lnTo>
                  <a:pt x="6280" y="217054"/>
                </a:lnTo>
                <a:close/>
              </a:path>
            </a:pathLst>
          </a:custGeom>
          <a:solidFill>
            <a:schemeClr val="accent2"/>
          </a:solidFill>
          <a:ln>
            <a:noFill/>
          </a:ln>
        </p:spPr>
      </p:sp>
      <p:sp>
        <p:nvSpPr>
          <p:cNvPr id="282" name="email_161784"/>
          <p:cNvSpPr>
            <a:spLocks noChangeAspect="1"/>
          </p:cNvSpPr>
          <p:nvPr/>
        </p:nvSpPr>
        <p:spPr bwMode="auto">
          <a:xfrm>
            <a:off x="9302756" y="1501273"/>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
        <p:nvSpPr>
          <p:cNvPr id="283" name="email_161784"/>
          <p:cNvSpPr>
            <a:spLocks noChangeAspect="1"/>
          </p:cNvSpPr>
          <p:nvPr/>
        </p:nvSpPr>
        <p:spPr bwMode="auto">
          <a:xfrm>
            <a:off x="9420716" y="1423966"/>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
                                            <p:txEl>
                                              <p:pRg st="0" end="0"/>
                                            </p:txEl>
                                          </p:spTgt>
                                        </p:tgtEl>
                                        <p:attrNameLst>
                                          <p:attrName>style.visibility</p:attrName>
                                        </p:attrNameLst>
                                      </p:cBhvr>
                                      <p:to>
                                        <p:strVal val="visible"/>
                                      </p:to>
                                    </p:set>
                                    <p:animEffect transition="in" filter="wipe(left)">
                                      <p:cBhvr>
                                        <p:cTn id="11" dur="500"/>
                                        <p:tgtEl>
                                          <p:spTgt spid="13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9">
                                            <p:txEl>
                                              <p:pRg st="1" end="1"/>
                                            </p:txEl>
                                          </p:spTgt>
                                        </p:tgtEl>
                                        <p:attrNameLst>
                                          <p:attrName>style.visibility</p:attrName>
                                        </p:attrNameLst>
                                      </p:cBhvr>
                                      <p:to>
                                        <p:strVal val="visible"/>
                                      </p:to>
                                    </p:set>
                                    <p:animEffect transition="in" filter="wipe(left)">
                                      <p:cBhvr>
                                        <p:cTn id="15" dur="500"/>
                                        <p:tgtEl>
                                          <p:spTgt spid="139">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wipe(left)">
                                      <p:cBhvr>
                                        <p:cTn id="19" dur="500"/>
                                        <p:tgtEl>
                                          <p:spTgt spid="14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2">
                                            <p:txEl>
                                              <p:pRg st="0" end="0"/>
                                            </p:txEl>
                                          </p:spTgt>
                                        </p:tgtEl>
                                        <p:attrNameLst>
                                          <p:attrName>style.visibility</p:attrName>
                                        </p:attrNameLst>
                                      </p:cBhvr>
                                      <p:to>
                                        <p:strVal val="visible"/>
                                      </p:to>
                                    </p:set>
                                    <p:animEffect transition="in" filter="wipe(left)">
                                      <p:cBhvr>
                                        <p:cTn id="23" dur="500"/>
                                        <p:tgtEl>
                                          <p:spTgt spid="15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2">
                                            <p:txEl>
                                              <p:pRg st="1" end="1"/>
                                            </p:txEl>
                                          </p:spTgt>
                                        </p:tgtEl>
                                        <p:attrNameLst>
                                          <p:attrName>style.visibility</p:attrName>
                                        </p:attrNameLst>
                                      </p:cBhvr>
                                      <p:to>
                                        <p:strVal val="visible"/>
                                      </p:to>
                                    </p:set>
                                    <p:animEffect transition="in" filter="wipe(left)">
                                      <p:cBhvr>
                                        <p:cTn id="27" dur="500"/>
                                        <p:tgtEl>
                                          <p:spTgt spid="15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80"/>
                                        </p:tgtEl>
                                        <p:attrNameLst>
                                          <p:attrName>style.visibility</p:attrName>
                                        </p:attrNameLst>
                                      </p:cBhvr>
                                      <p:to>
                                        <p:strVal val="visible"/>
                                      </p:to>
                                    </p:set>
                                    <p:anim calcmode="lin" valueType="num">
                                      <p:cBhvr>
                                        <p:cTn id="32" dur="500" fill="hold"/>
                                        <p:tgtEl>
                                          <p:spTgt spid="280"/>
                                        </p:tgtEl>
                                        <p:attrNameLst>
                                          <p:attrName>ppt_w</p:attrName>
                                        </p:attrNameLst>
                                      </p:cBhvr>
                                      <p:tavLst>
                                        <p:tav tm="0">
                                          <p:val>
                                            <p:fltVal val="0"/>
                                          </p:val>
                                        </p:tav>
                                        <p:tav tm="100000">
                                          <p:val>
                                            <p:strVal val="#ppt_w"/>
                                          </p:val>
                                        </p:tav>
                                      </p:tavLst>
                                    </p:anim>
                                    <p:anim calcmode="lin" valueType="num">
                                      <p:cBhvr>
                                        <p:cTn id="33" dur="500" fill="hold"/>
                                        <p:tgtEl>
                                          <p:spTgt spid="280"/>
                                        </p:tgtEl>
                                        <p:attrNameLst>
                                          <p:attrName>ppt_h</p:attrName>
                                        </p:attrNameLst>
                                      </p:cBhvr>
                                      <p:tavLst>
                                        <p:tav tm="0">
                                          <p:val>
                                            <p:fltVal val="0"/>
                                          </p:val>
                                        </p:tav>
                                        <p:tav tm="100000">
                                          <p:val>
                                            <p:strVal val="#ppt_h"/>
                                          </p:val>
                                        </p:tav>
                                      </p:tavLst>
                                    </p:anim>
                                    <p:animEffect transition="in" filter="fade">
                                      <p:cBhvr>
                                        <p:cTn id="34" dur="500"/>
                                        <p:tgtEl>
                                          <p:spTgt spid="280"/>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282"/>
                                        </p:tgtEl>
                                        <p:attrNameLst>
                                          <p:attrName>style.visibility</p:attrName>
                                        </p:attrNameLst>
                                      </p:cBhvr>
                                      <p:to>
                                        <p:strVal val="visible"/>
                                      </p:to>
                                    </p:set>
                                    <p:anim calcmode="lin" valueType="num">
                                      <p:cBhvr>
                                        <p:cTn id="38" dur="500" fill="hold"/>
                                        <p:tgtEl>
                                          <p:spTgt spid="282"/>
                                        </p:tgtEl>
                                        <p:attrNameLst>
                                          <p:attrName>ppt_w</p:attrName>
                                        </p:attrNameLst>
                                      </p:cBhvr>
                                      <p:tavLst>
                                        <p:tav tm="0">
                                          <p:val>
                                            <p:fltVal val="0"/>
                                          </p:val>
                                        </p:tav>
                                        <p:tav tm="100000">
                                          <p:val>
                                            <p:strVal val="#ppt_w"/>
                                          </p:val>
                                        </p:tav>
                                      </p:tavLst>
                                    </p:anim>
                                    <p:anim calcmode="lin" valueType="num">
                                      <p:cBhvr>
                                        <p:cTn id="39" dur="500" fill="hold"/>
                                        <p:tgtEl>
                                          <p:spTgt spid="282"/>
                                        </p:tgtEl>
                                        <p:attrNameLst>
                                          <p:attrName>ppt_h</p:attrName>
                                        </p:attrNameLst>
                                      </p:cBhvr>
                                      <p:tavLst>
                                        <p:tav tm="0">
                                          <p:val>
                                            <p:fltVal val="0"/>
                                          </p:val>
                                        </p:tav>
                                        <p:tav tm="100000">
                                          <p:val>
                                            <p:strVal val="#ppt_h"/>
                                          </p:val>
                                        </p:tav>
                                      </p:tavLst>
                                    </p:anim>
                                    <p:animEffect transition="in" filter="fade">
                                      <p:cBhvr>
                                        <p:cTn id="40" dur="500"/>
                                        <p:tgtEl>
                                          <p:spTgt spid="282"/>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283"/>
                                        </p:tgtEl>
                                        <p:attrNameLst>
                                          <p:attrName>style.visibility</p:attrName>
                                        </p:attrNameLst>
                                      </p:cBhvr>
                                      <p:to>
                                        <p:strVal val="visible"/>
                                      </p:to>
                                    </p:set>
                                    <p:anim calcmode="lin" valueType="num">
                                      <p:cBhvr>
                                        <p:cTn id="44" dur="500" fill="hold"/>
                                        <p:tgtEl>
                                          <p:spTgt spid="283"/>
                                        </p:tgtEl>
                                        <p:attrNameLst>
                                          <p:attrName>ppt_w</p:attrName>
                                        </p:attrNameLst>
                                      </p:cBhvr>
                                      <p:tavLst>
                                        <p:tav tm="0">
                                          <p:val>
                                            <p:fltVal val="0"/>
                                          </p:val>
                                        </p:tav>
                                        <p:tav tm="100000">
                                          <p:val>
                                            <p:strVal val="#ppt_w"/>
                                          </p:val>
                                        </p:tav>
                                      </p:tavLst>
                                    </p:anim>
                                    <p:anim calcmode="lin" valueType="num">
                                      <p:cBhvr>
                                        <p:cTn id="45" dur="500" fill="hold"/>
                                        <p:tgtEl>
                                          <p:spTgt spid="283"/>
                                        </p:tgtEl>
                                        <p:attrNameLst>
                                          <p:attrName>ppt_h</p:attrName>
                                        </p:attrNameLst>
                                      </p:cBhvr>
                                      <p:tavLst>
                                        <p:tav tm="0">
                                          <p:val>
                                            <p:fltVal val="0"/>
                                          </p:val>
                                        </p:tav>
                                        <p:tav tm="100000">
                                          <p:val>
                                            <p:strVal val="#ppt_h"/>
                                          </p:val>
                                        </p:tav>
                                      </p:tavLst>
                                    </p:anim>
                                    <p:animEffect transition="in" filter="fade">
                                      <p:cBhvr>
                                        <p:cTn id="46" dur="500"/>
                                        <p:tgtEl>
                                          <p:spTgt spid="283"/>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81"/>
                                        </p:tgtEl>
                                        <p:attrNameLst>
                                          <p:attrName>style.visibility</p:attrName>
                                        </p:attrNameLst>
                                      </p:cBhvr>
                                      <p:to>
                                        <p:strVal val="visible"/>
                                      </p:to>
                                    </p:set>
                                    <p:anim calcmode="lin" valueType="num">
                                      <p:cBhvr>
                                        <p:cTn id="51" dur="500" fill="hold"/>
                                        <p:tgtEl>
                                          <p:spTgt spid="281"/>
                                        </p:tgtEl>
                                        <p:attrNameLst>
                                          <p:attrName>ppt_w</p:attrName>
                                        </p:attrNameLst>
                                      </p:cBhvr>
                                      <p:tavLst>
                                        <p:tav tm="0">
                                          <p:val>
                                            <p:fltVal val="0"/>
                                          </p:val>
                                        </p:tav>
                                        <p:tav tm="100000">
                                          <p:val>
                                            <p:strVal val="#ppt_w"/>
                                          </p:val>
                                        </p:tav>
                                      </p:tavLst>
                                    </p:anim>
                                    <p:anim calcmode="lin" valueType="num">
                                      <p:cBhvr>
                                        <p:cTn id="52" dur="500" fill="hold"/>
                                        <p:tgtEl>
                                          <p:spTgt spid="281"/>
                                        </p:tgtEl>
                                        <p:attrNameLst>
                                          <p:attrName>ppt_h</p:attrName>
                                        </p:attrNameLst>
                                      </p:cBhvr>
                                      <p:tavLst>
                                        <p:tav tm="0">
                                          <p:val>
                                            <p:fltVal val="0"/>
                                          </p:val>
                                        </p:tav>
                                        <p:tav tm="100000">
                                          <p:val>
                                            <p:strVal val="#ppt_h"/>
                                          </p:val>
                                        </p:tav>
                                      </p:tavLst>
                                    </p:anim>
                                    <p:animEffect transition="in" filter="fade">
                                      <p:cBhvr>
                                        <p:cTn id="53"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p:bldP spid="15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461654" cy="1428589"/>
            <a:chOff x="551030" y="-368704"/>
            <a:chExt cx="6461654" cy="1428589"/>
          </a:xfrm>
        </p:grpSpPr>
        <p:grpSp>
          <p:nvGrpSpPr>
            <p:cNvPr id="29" name="组合 28"/>
            <p:cNvGrpSpPr/>
            <p:nvPr/>
          </p:nvGrpSpPr>
          <p:grpSpPr>
            <a:xfrm>
              <a:off x="1201631" y="303925"/>
              <a:ext cx="5811053" cy="687997"/>
              <a:chOff x="1839058" y="967769"/>
              <a:chExt cx="5811053" cy="687997"/>
            </a:xfrm>
          </p:grpSpPr>
          <p:sp>
            <p:nvSpPr>
              <p:cNvPr id="31" name="矩形: 圆角 30"/>
              <p:cNvSpPr/>
              <p:nvPr/>
            </p:nvSpPr>
            <p:spPr>
              <a:xfrm>
                <a:off x="1839058" y="967769"/>
                <a:ext cx="58110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4" y="1009435"/>
                <a:ext cx="461001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电子邮件系统的构成</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0" name="组合 129"/>
          <p:cNvGrpSpPr/>
          <p:nvPr/>
        </p:nvGrpSpPr>
        <p:grpSpPr>
          <a:xfrm>
            <a:off x="632662" y="1661838"/>
            <a:ext cx="6508137" cy="876330"/>
            <a:chOff x="1403750" y="3593123"/>
            <a:chExt cx="6508137" cy="876330"/>
          </a:xfrm>
        </p:grpSpPr>
        <p:grpSp>
          <p:nvGrpSpPr>
            <p:cNvPr id="131" name="组合 130"/>
            <p:cNvGrpSpPr/>
            <p:nvPr/>
          </p:nvGrpSpPr>
          <p:grpSpPr>
            <a:xfrm>
              <a:off x="1403750" y="3593123"/>
              <a:ext cx="490436" cy="476221"/>
              <a:chOff x="1403750" y="3593123"/>
              <a:chExt cx="808892" cy="785446"/>
            </a:xfrm>
          </p:grpSpPr>
          <p:sp>
            <p:nvSpPr>
              <p:cNvPr id="134" name="对话气泡: 椭圆形 1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p:cNvSpPr txBox="1">
              <a:spLocks noChangeArrowheads="1"/>
            </p:cNvSpPr>
            <p:nvPr/>
          </p:nvSpPr>
          <p:spPr bwMode="auto">
            <a:xfrm>
              <a:off x="1985931" y="3593123"/>
              <a:ext cx="592595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协议</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用在用户代理和邮件服务器之间、邮件服务器之间发送邮件</a:t>
              </a:r>
            </a:p>
          </p:txBody>
        </p:sp>
      </p:grpSp>
      <p:sp>
        <p:nvSpPr>
          <p:cNvPr id="139" name="Text Box 79"/>
          <p:cNvSpPr txBox="1">
            <a:spLocks noChangeArrowheads="1"/>
          </p:cNvSpPr>
          <p:nvPr/>
        </p:nvSpPr>
        <p:spPr bwMode="auto">
          <a:xfrm>
            <a:off x="754590" y="2812522"/>
            <a:ext cx="6057690"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将邮件发送到邮件服务器用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转发到另外的邮件服务器用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124" name="组合 123"/>
          <p:cNvGrpSpPr/>
          <p:nvPr/>
        </p:nvGrpSpPr>
        <p:grpSpPr>
          <a:xfrm>
            <a:off x="8369630" y="1428589"/>
            <a:ext cx="2744080" cy="4343935"/>
            <a:chOff x="5355830" y="1639428"/>
            <a:chExt cx="2744080" cy="4343935"/>
          </a:xfrm>
        </p:grpSpPr>
        <p:grpSp>
          <p:nvGrpSpPr>
            <p:cNvPr id="126" name="组合 125"/>
            <p:cNvGrpSpPr/>
            <p:nvPr/>
          </p:nvGrpSpPr>
          <p:grpSpPr>
            <a:xfrm>
              <a:off x="5394535" y="1639428"/>
              <a:ext cx="1404152" cy="1567507"/>
              <a:chOff x="5394535" y="1736862"/>
              <a:chExt cx="1404152" cy="1567507"/>
            </a:xfrm>
          </p:grpSpPr>
          <p:grpSp>
            <p:nvGrpSpPr>
              <p:cNvPr id="228" name="组合 227"/>
              <p:cNvGrpSpPr/>
              <p:nvPr/>
            </p:nvGrpSpPr>
            <p:grpSpPr>
              <a:xfrm>
                <a:off x="5976219" y="1736862"/>
                <a:ext cx="822468" cy="884944"/>
                <a:chOff x="6146773" y="1825201"/>
                <a:chExt cx="822468" cy="884944"/>
              </a:xfrm>
            </p:grpSpPr>
            <p:pic>
              <p:nvPicPr>
                <p:cNvPr id="252" name="图片 2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773" y="1825201"/>
                  <a:ext cx="822468" cy="584775"/>
                </a:xfrm>
                <a:prstGeom prst="rect">
                  <a:avLst/>
                </a:prstGeom>
              </p:spPr>
            </p:pic>
            <p:sp>
              <p:nvSpPr>
                <p:cNvPr id="253" name="文本框 252"/>
                <p:cNvSpPr txBox="1"/>
                <p:nvPr/>
              </p:nvSpPr>
              <p:spPr>
                <a:xfrm>
                  <a:off x="6181850" y="2311190"/>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29" name="组合 228"/>
              <p:cNvGrpSpPr/>
              <p:nvPr/>
            </p:nvGrpSpPr>
            <p:grpSpPr>
              <a:xfrm>
                <a:off x="5394535" y="2076777"/>
                <a:ext cx="701520" cy="1079673"/>
                <a:chOff x="5394480" y="2386646"/>
                <a:chExt cx="701520" cy="1079673"/>
              </a:xfrm>
            </p:grpSpPr>
            <p:pic>
              <p:nvPicPr>
                <p:cNvPr id="250" name="图片 2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251" name="文本框 250"/>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230" name="组合 229"/>
              <p:cNvGrpSpPr/>
              <p:nvPr/>
            </p:nvGrpSpPr>
            <p:grpSpPr>
              <a:xfrm>
                <a:off x="5554184" y="3096831"/>
                <a:ext cx="386060" cy="207538"/>
                <a:chOff x="5554129" y="3364001"/>
                <a:chExt cx="386060" cy="264693"/>
              </a:xfrm>
            </p:grpSpPr>
            <p:grpSp>
              <p:nvGrpSpPr>
                <p:cNvPr id="231" name="组合 230"/>
                <p:cNvGrpSpPr/>
                <p:nvPr/>
              </p:nvGrpSpPr>
              <p:grpSpPr>
                <a:xfrm>
                  <a:off x="5554129" y="3364001"/>
                  <a:ext cx="386060" cy="129998"/>
                  <a:chOff x="5554128" y="4009292"/>
                  <a:chExt cx="541867" cy="196948"/>
                </a:xfrm>
              </p:grpSpPr>
              <p:sp>
                <p:nvSpPr>
                  <p:cNvPr id="243" name="矩形 242"/>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2" name="组合 231"/>
                <p:cNvGrpSpPr/>
                <p:nvPr/>
              </p:nvGrpSpPr>
              <p:grpSpPr>
                <a:xfrm>
                  <a:off x="5554129" y="3529616"/>
                  <a:ext cx="386060" cy="99078"/>
                  <a:chOff x="5554129" y="3537344"/>
                  <a:chExt cx="386060" cy="99078"/>
                </a:xfrm>
              </p:grpSpPr>
              <p:sp>
                <p:nvSpPr>
                  <p:cNvPr id="233" name="矩形 232"/>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27" name="组合 126"/>
            <p:cNvGrpSpPr/>
            <p:nvPr/>
          </p:nvGrpSpPr>
          <p:grpSpPr>
            <a:xfrm>
              <a:off x="5713064" y="5098419"/>
              <a:ext cx="822468" cy="884944"/>
              <a:chOff x="6096000" y="1701179"/>
              <a:chExt cx="822468" cy="884944"/>
            </a:xfrm>
          </p:grpSpPr>
          <p:pic>
            <p:nvPicPr>
              <p:cNvPr id="226" name="图片 2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27" name="文本框 226"/>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28" name="组合 127"/>
            <p:cNvGrpSpPr/>
            <p:nvPr/>
          </p:nvGrpSpPr>
          <p:grpSpPr>
            <a:xfrm>
              <a:off x="6298955" y="4618782"/>
              <a:ext cx="822468" cy="884944"/>
              <a:chOff x="6096000" y="1701179"/>
              <a:chExt cx="822468" cy="884944"/>
            </a:xfrm>
          </p:grpSpPr>
          <p:pic>
            <p:nvPicPr>
              <p:cNvPr id="224" name="图片 2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25" name="文本框 224"/>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53" name="组合 152"/>
            <p:cNvGrpSpPr/>
            <p:nvPr/>
          </p:nvGrpSpPr>
          <p:grpSpPr>
            <a:xfrm>
              <a:off x="6690174" y="3030489"/>
              <a:ext cx="701520" cy="1079673"/>
              <a:chOff x="5394480" y="2386646"/>
              <a:chExt cx="701520" cy="1079673"/>
            </a:xfrm>
          </p:grpSpPr>
          <p:pic>
            <p:nvPicPr>
              <p:cNvPr id="222" name="图片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223" name="文本框 222"/>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54" name="组合 153"/>
            <p:cNvGrpSpPr/>
            <p:nvPr/>
          </p:nvGrpSpPr>
          <p:grpSpPr>
            <a:xfrm>
              <a:off x="6849823" y="4050543"/>
              <a:ext cx="386060" cy="207538"/>
              <a:chOff x="5554129" y="3364001"/>
              <a:chExt cx="386060" cy="264693"/>
            </a:xfrm>
          </p:grpSpPr>
          <p:grpSp>
            <p:nvGrpSpPr>
              <p:cNvPr id="208" name="组合 207"/>
              <p:cNvGrpSpPr/>
              <p:nvPr/>
            </p:nvGrpSpPr>
            <p:grpSpPr>
              <a:xfrm>
                <a:off x="5554129" y="3364001"/>
                <a:ext cx="386060" cy="129998"/>
                <a:chOff x="5554128" y="4009292"/>
                <a:chExt cx="541867" cy="196948"/>
              </a:xfrm>
            </p:grpSpPr>
            <p:sp>
              <p:nvSpPr>
                <p:cNvPr id="215" name="矩形 214"/>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6" name="直接连接符 215"/>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5554129" y="3529616"/>
                <a:ext cx="386060" cy="99078"/>
                <a:chOff x="5554129" y="3537344"/>
                <a:chExt cx="386060" cy="99078"/>
              </a:xfrm>
            </p:grpSpPr>
            <p:sp>
              <p:nvSpPr>
                <p:cNvPr id="210" name="矩形 209"/>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5" name="组合 154"/>
            <p:cNvGrpSpPr/>
            <p:nvPr/>
          </p:nvGrpSpPr>
          <p:grpSpPr>
            <a:xfrm>
              <a:off x="6912973" y="2075310"/>
              <a:ext cx="822468" cy="884944"/>
              <a:chOff x="6096000" y="1701179"/>
              <a:chExt cx="822468" cy="884944"/>
            </a:xfrm>
          </p:grpSpPr>
          <p:pic>
            <p:nvPicPr>
              <p:cNvPr id="206" name="图片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07" name="文本框 206"/>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56" name="组合 155"/>
            <p:cNvGrpSpPr/>
            <p:nvPr/>
          </p:nvGrpSpPr>
          <p:grpSpPr>
            <a:xfrm>
              <a:off x="7251292" y="2958126"/>
              <a:ext cx="822468" cy="884944"/>
              <a:chOff x="6096000" y="1701179"/>
              <a:chExt cx="822468" cy="884944"/>
            </a:xfrm>
          </p:grpSpPr>
          <p:pic>
            <p:nvPicPr>
              <p:cNvPr id="204" name="图片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05" name="文本框 204"/>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57" name="组合 156"/>
            <p:cNvGrpSpPr/>
            <p:nvPr/>
          </p:nvGrpSpPr>
          <p:grpSpPr>
            <a:xfrm>
              <a:off x="7277442" y="3934782"/>
              <a:ext cx="822468" cy="884944"/>
              <a:chOff x="6096000" y="1701179"/>
              <a:chExt cx="822468" cy="884944"/>
            </a:xfrm>
          </p:grpSpPr>
          <p:pic>
            <p:nvPicPr>
              <p:cNvPr id="202" name="图片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203" name="文本框 202"/>
              <p:cNvSpPr txBox="1"/>
              <p:nvPr/>
            </p:nvSpPr>
            <p:spPr>
              <a:xfrm>
                <a:off x="6131077" y="2187168"/>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user </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58" name="组合 157"/>
            <p:cNvGrpSpPr/>
            <p:nvPr/>
          </p:nvGrpSpPr>
          <p:grpSpPr>
            <a:xfrm>
              <a:off x="5392487" y="3863966"/>
              <a:ext cx="701520" cy="1079673"/>
              <a:chOff x="5394480" y="2386646"/>
              <a:chExt cx="701520" cy="1079673"/>
            </a:xfrm>
          </p:grpSpPr>
          <p:pic>
            <p:nvPicPr>
              <p:cNvPr id="200" name="图片 1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201" name="文本框 200"/>
              <p:cNvSpPr txBox="1"/>
              <p:nvPr/>
            </p:nvSpPr>
            <p:spPr>
              <a:xfrm>
                <a:off x="5394480" y="3067364"/>
                <a:ext cx="701516" cy="398955"/>
              </a:xfrm>
              <a:prstGeom prst="rect">
                <a:avLst/>
              </a:prstGeom>
              <a:noFill/>
            </p:spPr>
            <p:txBody>
              <a:bodyPr wrap="square" rtlCol="0">
                <a:spAutoFit/>
              </a:bodyPr>
              <a:lstStyle/>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mail</a:t>
                </a:r>
              </a:p>
              <a:p>
                <a:pPr algn="ctr">
                  <a:lnSpc>
                    <a:spcPct val="6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59" name="组合 158"/>
            <p:cNvGrpSpPr/>
            <p:nvPr/>
          </p:nvGrpSpPr>
          <p:grpSpPr>
            <a:xfrm>
              <a:off x="5552136" y="4884020"/>
              <a:ext cx="386060" cy="207538"/>
              <a:chOff x="5554129" y="3364001"/>
              <a:chExt cx="386060" cy="264693"/>
            </a:xfrm>
          </p:grpSpPr>
          <p:grpSp>
            <p:nvGrpSpPr>
              <p:cNvPr id="186" name="组合 185"/>
              <p:cNvGrpSpPr/>
              <p:nvPr/>
            </p:nvGrpSpPr>
            <p:grpSpPr>
              <a:xfrm>
                <a:off x="5554129" y="3364001"/>
                <a:ext cx="386060" cy="129998"/>
                <a:chOff x="5554128" y="4009292"/>
                <a:chExt cx="541867" cy="196948"/>
              </a:xfrm>
            </p:grpSpPr>
            <p:sp>
              <p:nvSpPr>
                <p:cNvPr id="193" name="矩形 192"/>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连接符 193"/>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组合 186"/>
              <p:cNvGrpSpPr/>
              <p:nvPr/>
            </p:nvGrpSpPr>
            <p:grpSpPr>
              <a:xfrm>
                <a:off x="5554129" y="3529616"/>
                <a:ext cx="386060" cy="99078"/>
                <a:chOff x="5554129" y="3537344"/>
                <a:chExt cx="386060" cy="99078"/>
              </a:xfrm>
            </p:grpSpPr>
            <p:sp>
              <p:nvSpPr>
                <p:cNvPr id="188" name="矩形 187"/>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0" name="直接箭头连接符 159"/>
            <p:cNvCxnSpPr/>
            <p:nvPr/>
          </p:nvCxnSpPr>
          <p:spPr>
            <a:xfrm>
              <a:off x="5720364" y="3209527"/>
              <a:ext cx="0" cy="1674493"/>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H="1">
              <a:off x="6011312" y="4110162"/>
              <a:ext cx="763189" cy="707809"/>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H="1" flipV="1">
              <a:off x="6022475" y="3042297"/>
              <a:ext cx="751903" cy="727798"/>
            </a:xfrm>
            <a:prstGeom prst="straightConnector1">
              <a:avLst/>
            </a:prstGeom>
            <a:ln w="28575">
              <a:solidFill>
                <a:srgbClr val="009FF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63" name="组合 162"/>
            <p:cNvGrpSpPr/>
            <p:nvPr/>
          </p:nvGrpSpPr>
          <p:grpSpPr>
            <a:xfrm>
              <a:off x="5355830" y="3428718"/>
              <a:ext cx="764165" cy="349401"/>
              <a:chOff x="2183431" y="5135466"/>
              <a:chExt cx="764165" cy="349401"/>
            </a:xfrm>
          </p:grpSpPr>
          <p:sp>
            <p:nvSpPr>
              <p:cNvPr id="170" name="矩形: 圆角 169"/>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71" name="文本框 170"/>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4" name="组合 163"/>
            <p:cNvGrpSpPr/>
            <p:nvPr/>
          </p:nvGrpSpPr>
          <p:grpSpPr>
            <a:xfrm>
              <a:off x="6104398" y="3250006"/>
              <a:ext cx="764165" cy="349401"/>
              <a:chOff x="2183431" y="5135466"/>
              <a:chExt cx="764165" cy="349401"/>
            </a:xfrm>
          </p:grpSpPr>
          <p:sp>
            <p:nvSpPr>
              <p:cNvPr id="168" name="矩形: 圆角 167"/>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69" name="文本框 168"/>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p:cNvGrpSpPr/>
            <p:nvPr/>
          </p:nvGrpSpPr>
          <p:grpSpPr>
            <a:xfrm>
              <a:off x="6044764" y="4280228"/>
              <a:ext cx="764165" cy="349401"/>
              <a:chOff x="2183431" y="5135466"/>
              <a:chExt cx="764165" cy="349401"/>
            </a:xfrm>
          </p:grpSpPr>
          <p:sp>
            <p:nvSpPr>
              <p:cNvPr id="166" name="矩形: 圆角 165"/>
              <p:cNvSpPr/>
              <p:nvPr/>
            </p:nvSpPr>
            <p:spPr>
              <a:xfrm>
                <a:off x="2183431" y="5135466"/>
                <a:ext cx="715459" cy="33855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167" name="文本框 166"/>
              <p:cNvSpPr txBox="1"/>
              <p:nvPr/>
            </p:nvSpPr>
            <p:spPr>
              <a:xfrm>
                <a:off x="2183431" y="5146313"/>
                <a:ext cx="764165" cy="338554"/>
              </a:xfrm>
              <a:prstGeom prst="rect">
                <a:avLst/>
              </a:prstGeom>
              <a:noFill/>
            </p:spPr>
            <p:txBody>
              <a:bodyPr wrap="square" rtlCol="0">
                <a:spAutoFit/>
              </a:body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SMTP</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54" name="组合 253"/>
          <p:cNvGrpSpPr/>
          <p:nvPr/>
        </p:nvGrpSpPr>
        <p:grpSpPr>
          <a:xfrm>
            <a:off x="9595625" y="5386218"/>
            <a:ext cx="1825398" cy="687534"/>
            <a:chOff x="2553204" y="5432727"/>
            <a:chExt cx="1825398" cy="687534"/>
          </a:xfrm>
        </p:grpSpPr>
        <p:sp>
          <p:nvSpPr>
            <p:cNvPr id="255" name="矩形: 圆角 254"/>
            <p:cNvSpPr/>
            <p:nvPr/>
          </p:nvSpPr>
          <p:spPr>
            <a:xfrm>
              <a:off x="2553204" y="5432727"/>
              <a:ext cx="1825398" cy="681096"/>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宋体" panose="02010600030101010101" pitchFamily="2" charset="-122"/>
              </a:endParaRPr>
            </a:p>
          </p:txBody>
        </p:sp>
        <p:cxnSp>
          <p:nvCxnSpPr>
            <p:cNvPr id="256" name="直接连接符 255"/>
            <p:cNvCxnSpPr/>
            <p:nvPr/>
          </p:nvCxnSpPr>
          <p:spPr>
            <a:xfrm>
              <a:off x="2638218" y="5781958"/>
              <a:ext cx="15918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7" name="Text Box 10"/>
            <p:cNvSpPr txBox="1">
              <a:spLocks noChangeArrowheads="1"/>
            </p:cNvSpPr>
            <p:nvPr/>
          </p:nvSpPr>
          <p:spPr bwMode="auto">
            <a:xfrm>
              <a:off x="2978295" y="5461556"/>
              <a:ext cx="140030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外发报文队列</a:t>
              </a:r>
            </a:p>
          </p:txBody>
        </p:sp>
        <p:sp>
          <p:nvSpPr>
            <p:cNvPr id="258" name="Text Box 10"/>
            <p:cNvSpPr txBox="1">
              <a:spLocks noChangeArrowheads="1"/>
            </p:cNvSpPr>
            <p:nvPr/>
          </p:nvSpPr>
          <p:spPr bwMode="auto">
            <a:xfrm>
              <a:off x="2978296" y="5784931"/>
              <a:ext cx="1251784"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用户邮箱</a:t>
              </a:r>
            </a:p>
          </p:txBody>
        </p:sp>
        <p:grpSp>
          <p:nvGrpSpPr>
            <p:cNvPr id="259" name="组合 258"/>
            <p:cNvGrpSpPr/>
            <p:nvPr/>
          </p:nvGrpSpPr>
          <p:grpSpPr>
            <a:xfrm>
              <a:off x="2615227" y="5567327"/>
              <a:ext cx="386060" cy="101928"/>
              <a:chOff x="5554128" y="4009292"/>
              <a:chExt cx="541867" cy="196948"/>
            </a:xfrm>
          </p:grpSpPr>
          <p:sp>
            <p:nvSpPr>
              <p:cNvPr id="266" name="矩形 265"/>
              <p:cNvSpPr/>
              <p:nvPr/>
            </p:nvSpPr>
            <p:spPr>
              <a:xfrm>
                <a:off x="5554128" y="4009292"/>
                <a:ext cx="541867" cy="196948"/>
              </a:xfrm>
              <a:prstGeom prst="rect">
                <a:avLst/>
              </a:prstGeom>
              <a:solidFill>
                <a:srgbClr val="5BCC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022331"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5943776"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586593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5787375"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5708820"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630443" y="4022356"/>
                <a:ext cx="0" cy="159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0" name="组合 259"/>
            <p:cNvGrpSpPr/>
            <p:nvPr/>
          </p:nvGrpSpPr>
          <p:grpSpPr>
            <a:xfrm>
              <a:off x="2615227" y="5926141"/>
              <a:ext cx="386060" cy="77684"/>
              <a:chOff x="5554129" y="3537344"/>
              <a:chExt cx="386060" cy="99078"/>
            </a:xfrm>
          </p:grpSpPr>
          <p:sp>
            <p:nvSpPr>
              <p:cNvPr id="261" name="矩形 260"/>
              <p:cNvSpPr/>
              <p:nvPr/>
            </p:nvSpPr>
            <p:spPr>
              <a:xfrm>
                <a:off x="555412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p:cNvSpPr/>
              <p:nvPr/>
            </p:nvSpPr>
            <p:spPr>
              <a:xfrm flipH="1">
                <a:off x="564148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a:off x="5726679" y="3537344"/>
                <a:ext cx="48871"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flipH="1">
                <a:off x="5814031"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flipH="1">
                <a:off x="5894470" y="3537344"/>
                <a:ext cx="45719" cy="9907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3" name="email_161784"/>
          <p:cNvSpPr>
            <a:spLocks noChangeAspect="1"/>
          </p:cNvSpPr>
          <p:nvPr/>
        </p:nvSpPr>
        <p:spPr bwMode="auto">
          <a:xfrm>
            <a:off x="9191148" y="1568098"/>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
        <p:nvSpPr>
          <p:cNvPr id="274" name="email_161784"/>
          <p:cNvSpPr>
            <a:spLocks noChangeAspect="1"/>
          </p:cNvSpPr>
          <p:nvPr/>
        </p:nvSpPr>
        <p:spPr bwMode="auto">
          <a:xfrm>
            <a:off x="8601228" y="2074312"/>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
        <p:nvSpPr>
          <p:cNvPr id="275" name="email_161784"/>
          <p:cNvSpPr>
            <a:spLocks noChangeAspect="1"/>
          </p:cNvSpPr>
          <p:nvPr/>
        </p:nvSpPr>
        <p:spPr bwMode="auto">
          <a:xfrm>
            <a:off x="8590051" y="3904914"/>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chemeClr val="accent2"/>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
                                            <p:txEl>
                                              <p:pRg st="0" end="0"/>
                                            </p:txEl>
                                          </p:spTgt>
                                        </p:tgtEl>
                                        <p:attrNameLst>
                                          <p:attrName>style.visibility</p:attrName>
                                        </p:attrNameLst>
                                      </p:cBhvr>
                                      <p:to>
                                        <p:strVal val="visible"/>
                                      </p:to>
                                    </p:set>
                                    <p:animEffect transition="in" filter="wipe(left)">
                                      <p:cBhvr>
                                        <p:cTn id="11" dur="500"/>
                                        <p:tgtEl>
                                          <p:spTgt spid="13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9">
                                            <p:txEl>
                                              <p:pRg st="1" end="1"/>
                                            </p:txEl>
                                          </p:spTgt>
                                        </p:tgtEl>
                                        <p:attrNameLst>
                                          <p:attrName>style.visibility</p:attrName>
                                        </p:attrNameLst>
                                      </p:cBhvr>
                                      <p:to>
                                        <p:strVal val="visible"/>
                                      </p:to>
                                    </p:set>
                                    <p:animEffect transition="in" filter="wipe(left)">
                                      <p:cBhvr>
                                        <p:cTn id="15" dur="500"/>
                                        <p:tgtEl>
                                          <p:spTgt spid="13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73"/>
                                        </p:tgtEl>
                                        <p:attrNameLst>
                                          <p:attrName>style.visibility</p:attrName>
                                        </p:attrNameLst>
                                      </p:cBhvr>
                                      <p:to>
                                        <p:strVal val="visible"/>
                                      </p:to>
                                    </p:set>
                                    <p:anim calcmode="lin" valueType="num">
                                      <p:cBhvr>
                                        <p:cTn id="20" dur="500" fill="hold"/>
                                        <p:tgtEl>
                                          <p:spTgt spid="273"/>
                                        </p:tgtEl>
                                        <p:attrNameLst>
                                          <p:attrName>ppt_w</p:attrName>
                                        </p:attrNameLst>
                                      </p:cBhvr>
                                      <p:tavLst>
                                        <p:tav tm="0">
                                          <p:val>
                                            <p:fltVal val="0"/>
                                          </p:val>
                                        </p:tav>
                                        <p:tav tm="100000">
                                          <p:val>
                                            <p:strVal val="#ppt_w"/>
                                          </p:val>
                                        </p:tav>
                                      </p:tavLst>
                                    </p:anim>
                                    <p:anim calcmode="lin" valueType="num">
                                      <p:cBhvr>
                                        <p:cTn id="21" dur="500" fill="hold"/>
                                        <p:tgtEl>
                                          <p:spTgt spid="273"/>
                                        </p:tgtEl>
                                        <p:attrNameLst>
                                          <p:attrName>ppt_h</p:attrName>
                                        </p:attrNameLst>
                                      </p:cBhvr>
                                      <p:tavLst>
                                        <p:tav tm="0">
                                          <p:val>
                                            <p:fltVal val="0"/>
                                          </p:val>
                                        </p:tav>
                                        <p:tav tm="100000">
                                          <p:val>
                                            <p:strVal val="#ppt_h"/>
                                          </p:val>
                                        </p:tav>
                                      </p:tavLst>
                                    </p:anim>
                                    <p:animEffect transition="in" filter="fade">
                                      <p:cBhvr>
                                        <p:cTn id="22" dur="500"/>
                                        <p:tgtEl>
                                          <p:spTgt spid="273"/>
                                        </p:tgtEl>
                                      </p:cBhvr>
                                    </p:animEffect>
                                  </p:childTnLst>
                                </p:cTn>
                              </p:par>
                            </p:childTnLst>
                          </p:cTn>
                        </p:par>
                        <p:par>
                          <p:cTn id="23" fill="hold">
                            <p:stCondLst>
                              <p:cond delay="500"/>
                            </p:stCondLst>
                            <p:childTnLst>
                              <p:par>
                                <p:cTn id="24" presetID="42" presetClass="path" presetSubtype="0" accel="50000" decel="50000" fill="hold" nodeType="afterEffect">
                                  <p:stCondLst>
                                    <p:cond delay="0"/>
                                  </p:stCondLst>
                                  <p:childTnLst>
                                    <p:animMotion origin="layout" path="M 2.29167E-6 0 L -0.05039 0.07593 " pathEditMode="relative" rAng="0" ptsTypes="AA">
                                      <p:cBhvr>
                                        <p:cTn id="25" dur="2000" fill="hold"/>
                                        <p:tgtEl>
                                          <p:spTgt spid="273"/>
                                        </p:tgtEl>
                                        <p:attrNameLst>
                                          <p:attrName>ppt_x</p:attrName>
                                          <p:attrName>ppt_y</p:attrName>
                                        </p:attrNameLst>
                                      </p:cBhvr>
                                      <p:rCtr x="-2526" y="3796"/>
                                    </p:animMotion>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73"/>
                                        </p:tgtEl>
                                      </p:cBhvr>
                                    </p:animEffect>
                                    <p:set>
                                      <p:cBhvr>
                                        <p:cTn id="30" dur="1" fill="hold">
                                          <p:stCondLst>
                                            <p:cond delay="499"/>
                                          </p:stCondLst>
                                        </p:cTn>
                                        <p:tgtEl>
                                          <p:spTgt spid="273"/>
                                        </p:tgtEl>
                                        <p:attrNameLst>
                                          <p:attrName>style.visibility</p:attrName>
                                        </p:attrNameLst>
                                      </p:cBhvr>
                                      <p:to>
                                        <p:strVal val="hidden"/>
                                      </p:to>
                                    </p:se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274"/>
                                        </p:tgtEl>
                                        <p:attrNameLst>
                                          <p:attrName>style.visibility</p:attrName>
                                        </p:attrNameLst>
                                      </p:cBhvr>
                                      <p:to>
                                        <p:strVal val="visible"/>
                                      </p:to>
                                    </p:set>
                                    <p:anim calcmode="lin" valueType="num">
                                      <p:cBhvr>
                                        <p:cTn id="34" dur="500" fill="hold"/>
                                        <p:tgtEl>
                                          <p:spTgt spid="274"/>
                                        </p:tgtEl>
                                        <p:attrNameLst>
                                          <p:attrName>ppt_w</p:attrName>
                                        </p:attrNameLst>
                                      </p:cBhvr>
                                      <p:tavLst>
                                        <p:tav tm="0">
                                          <p:val>
                                            <p:fltVal val="0"/>
                                          </p:val>
                                        </p:tav>
                                        <p:tav tm="100000">
                                          <p:val>
                                            <p:strVal val="#ppt_w"/>
                                          </p:val>
                                        </p:tav>
                                      </p:tavLst>
                                    </p:anim>
                                    <p:anim calcmode="lin" valueType="num">
                                      <p:cBhvr>
                                        <p:cTn id="35" dur="500" fill="hold"/>
                                        <p:tgtEl>
                                          <p:spTgt spid="274"/>
                                        </p:tgtEl>
                                        <p:attrNameLst>
                                          <p:attrName>ppt_h</p:attrName>
                                        </p:attrNameLst>
                                      </p:cBhvr>
                                      <p:tavLst>
                                        <p:tav tm="0">
                                          <p:val>
                                            <p:fltVal val="0"/>
                                          </p:val>
                                        </p:tav>
                                        <p:tav tm="100000">
                                          <p:val>
                                            <p:strVal val="#ppt_h"/>
                                          </p:val>
                                        </p:tav>
                                      </p:tavLst>
                                    </p:anim>
                                    <p:animEffect transition="in" filter="fade">
                                      <p:cBhvr>
                                        <p:cTn id="36" dur="500"/>
                                        <p:tgtEl>
                                          <p:spTgt spid="274"/>
                                        </p:tgtEl>
                                      </p:cBhvr>
                                    </p:animEffect>
                                  </p:childTnLst>
                                </p:cTn>
                              </p:par>
                            </p:childTnLst>
                          </p:cTn>
                        </p:par>
                        <p:par>
                          <p:cTn id="37" fill="hold">
                            <p:stCondLst>
                              <p:cond delay="1000"/>
                            </p:stCondLst>
                            <p:childTnLst>
                              <p:par>
                                <p:cTn id="38" presetID="42" presetClass="path" presetSubtype="0" accel="50000" decel="50000" fill="hold" nodeType="afterEffect">
                                  <p:stCondLst>
                                    <p:cond delay="0"/>
                                  </p:stCondLst>
                                  <p:childTnLst>
                                    <p:animMotion origin="layout" path="M -2.08333E-7 -2.59259E-6 L -0.00078 0.26806 " pathEditMode="relative" rAng="0" ptsTypes="AA">
                                      <p:cBhvr>
                                        <p:cTn id="39" dur="2000" fill="hold"/>
                                        <p:tgtEl>
                                          <p:spTgt spid="274"/>
                                        </p:tgtEl>
                                        <p:attrNameLst>
                                          <p:attrName>ppt_x</p:attrName>
                                          <p:attrName>ppt_y</p:attrName>
                                        </p:attrNameLst>
                                      </p:cBhvr>
                                      <p:rCtr x="-39" y="13403"/>
                                    </p:animMotion>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74"/>
                                        </p:tgtEl>
                                      </p:cBhvr>
                                    </p:animEffect>
                                    <p:set>
                                      <p:cBhvr>
                                        <p:cTn id="44" dur="1" fill="hold">
                                          <p:stCondLst>
                                            <p:cond delay="499"/>
                                          </p:stCondLst>
                                        </p:cTn>
                                        <p:tgtEl>
                                          <p:spTgt spid="274"/>
                                        </p:tgtEl>
                                        <p:attrNameLst>
                                          <p:attrName>style.visibility</p:attrName>
                                        </p:attrNameLst>
                                      </p:cBhvr>
                                      <p:to>
                                        <p:strVal val="hidden"/>
                                      </p:to>
                                    </p:set>
                                  </p:childTnLst>
                                </p:cTn>
                              </p:par>
                            </p:childTnLst>
                          </p:cTn>
                        </p:par>
                        <p:par>
                          <p:cTn id="45" fill="hold">
                            <p:stCondLst>
                              <p:cond delay="500"/>
                            </p:stCondLst>
                            <p:childTnLst>
                              <p:par>
                                <p:cTn id="46" presetID="53" presetClass="entr" presetSubtype="16" fill="hold" nodeType="afterEffect">
                                  <p:stCondLst>
                                    <p:cond delay="0"/>
                                  </p:stCondLst>
                                  <p:childTnLst>
                                    <p:set>
                                      <p:cBhvr>
                                        <p:cTn id="47" dur="1" fill="hold">
                                          <p:stCondLst>
                                            <p:cond delay="0"/>
                                          </p:stCondLst>
                                        </p:cTn>
                                        <p:tgtEl>
                                          <p:spTgt spid="275"/>
                                        </p:tgtEl>
                                        <p:attrNameLst>
                                          <p:attrName>style.visibility</p:attrName>
                                        </p:attrNameLst>
                                      </p:cBhvr>
                                      <p:to>
                                        <p:strVal val="visible"/>
                                      </p:to>
                                    </p:set>
                                    <p:anim calcmode="lin" valueType="num">
                                      <p:cBhvr>
                                        <p:cTn id="48" dur="500" fill="hold"/>
                                        <p:tgtEl>
                                          <p:spTgt spid="275"/>
                                        </p:tgtEl>
                                        <p:attrNameLst>
                                          <p:attrName>ppt_w</p:attrName>
                                        </p:attrNameLst>
                                      </p:cBhvr>
                                      <p:tavLst>
                                        <p:tav tm="0">
                                          <p:val>
                                            <p:fltVal val="0"/>
                                          </p:val>
                                        </p:tav>
                                        <p:tav tm="100000">
                                          <p:val>
                                            <p:strVal val="#ppt_w"/>
                                          </p:val>
                                        </p:tav>
                                      </p:tavLst>
                                    </p:anim>
                                    <p:anim calcmode="lin" valueType="num">
                                      <p:cBhvr>
                                        <p:cTn id="49" dur="500" fill="hold"/>
                                        <p:tgtEl>
                                          <p:spTgt spid="275"/>
                                        </p:tgtEl>
                                        <p:attrNameLst>
                                          <p:attrName>ppt_h</p:attrName>
                                        </p:attrNameLst>
                                      </p:cBhvr>
                                      <p:tavLst>
                                        <p:tav tm="0">
                                          <p:val>
                                            <p:fltVal val="0"/>
                                          </p:val>
                                        </p:tav>
                                        <p:tav tm="100000">
                                          <p:val>
                                            <p:strVal val="#ppt_h"/>
                                          </p:val>
                                        </p:tav>
                                      </p:tavLst>
                                    </p:anim>
                                    <p:animEffect transition="in" filter="fade">
                                      <p:cBhvr>
                                        <p:cTn id="50" dur="500"/>
                                        <p:tgtEl>
                                          <p:spTgt spid="275"/>
                                        </p:tgtEl>
                                      </p:cBhvr>
                                    </p:animEffect>
                                  </p:childTnLst>
                                </p:cTn>
                              </p:par>
                            </p:childTnLst>
                          </p:cTn>
                        </p:par>
                        <p:par>
                          <p:cTn id="51" fill="hold">
                            <p:stCondLst>
                              <p:cond delay="1000"/>
                            </p:stCondLst>
                            <p:childTnLst>
                              <p:par>
                                <p:cTn id="52" presetID="42" presetClass="path" presetSubtype="0" accel="50000" decel="50000" fill="hold" nodeType="afterEffect">
                                  <p:stCondLst>
                                    <p:cond delay="0"/>
                                  </p:stCondLst>
                                  <p:childTnLst>
                                    <p:animMotion origin="layout" path="M 1.25E-6 -7.40741E-7 L 0.02812 0.16366 " pathEditMode="relative" rAng="0" ptsTypes="AA">
                                      <p:cBhvr>
                                        <p:cTn id="53" dur="2000" fill="hold"/>
                                        <p:tgtEl>
                                          <p:spTgt spid="275"/>
                                        </p:tgtEl>
                                        <p:attrNameLst>
                                          <p:attrName>ppt_x</p:attrName>
                                          <p:attrName>ppt_y</p:attrName>
                                        </p:attrNameLst>
                                      </p:cBhvr>
                                      <p:rCtr x="1406" y="8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日期占位符 3">
            <a:extLst>
              <a:ext uri="{FF2B5EF4-FFF2-40B4-BE49-F238E27FC236}">
                <a16:creationId xmlns:a16="http://schemas.microsoft.com/office/drawing/2014/main" id="{D95284F5-D5BF-D90A-61B9-3AA48BAF06E8}"/>
              </a:ext>
            </a:extLst>
          </p:cNvPr>
          <p:cNvSpPr>
            <a:spLocks noGrp="1"/>
          </p:cNvSpPr>
          <p:nvPr>
            <p:ph type="dt" sz="quarter" idx="10"/>
          </p:nvPr>
        </p:nvSpPr>
        <p:spPr/>
        <p:txBody>
          <a:bodyPr/>
          <a:lstStyle/>
          <a:p>
            <a:pPr>
              <a:defRPr/>
            </a:pPr>
            <a:fld id="{DF334E0D-6C7E-4AFC-B7A1-AC1A1AF6A6A2}" type="datetime2">
              <a:rPr lang="zh-CN" altLang="en-US"/>
              <a:pPr>
                <a:defRPr/>
              </a:pPr>
              <a:t>2024年11月29日</a:t>
            </a:fld>
            <a:endParaRPr lang="zh-CN" altLang="zh-CN"/>
          </a:p>
        </p:txBody>
      </p:sp>
      <p:sp>
        <p:nvSpPr>
          <p:cNvPr id="3077" name="页脚占位符 4">
            <a:extLst>
              <a:ext uri="{FF2B5EF4-FFF2-40B4-BE49-F238E27FC236}">
                <a16:creationId xmlns:a16="http://schemas.microsoft.com/office/drawing/2014/main" id="{C2DF17A4-DBA9-28A9-C319-02BD101CE63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D5DD6F-3BFA-4696-A8DF-0FB148C2799E}" type="slidenum">
              <a:rPr lang="en-US" altLang="zh-CN">
                <a:latin typeface="Garamond" panose="02020404030301010803" pitchFamily="18" charset="0"/>
              </a:rPr>
              <a:pPr/>
              <a:t>76</a:t>
            </a:fld>
            <a:endParaRPr lang="en-US" altLang="zh-CN">
              <a:latin typeface="Garamond" panose="02020404030301010803" pitchFamily="18" charset="0"/>
            </a:endParaRPr>
          </a:p>
        </p:txBody>
      </p:sp>
      <p:sp>
        <p:nvSpPr>
          <p:cNvPr id="223235" name="Rectangle 3">
            <a:extLst>
              <a:ext uri="{FF2B5EF4-FFF2-40B4-BE49-F238E27FC236}">
                <a16:creationId xmlns:a16="http://schemas.microsoft.com/office/drawing/2014/main" id="{B6BCF790-E3A0-FF2D-49D2-BDACF6FF7C6A}"/>
              </a:ext>
            </a:extLst>
          </p:cNvPr>
          <p:cNvSpPr>
            <a:spLocks noGrp="1" noChangeArrowheads="1"/>
          </p:cNvSpPr>
          <p:nvPr>
            <p:ph type="body" idx="1"/>
          </p:nvPr>
        </p:nvSpPr>
        <p:spPr>
          <a:xfrm>
            <a:off x="1286256" y="168967"/>
            <a:ext cx="8686800" cy="4751387"/>
          </a:xfrm>
        </p:spPr>
        <p:txBody>
          <a:bodyPr/>
          <a:lstStyle/>
          <a:p>
            <a:pPr eaLnBrk="1" hangingPunct="1"/>
            <a:r>
              <a:rPr lang="zh-CN" altLang="en-US" sz="2400" b="1" dirty="0">
                <a:ea typeface="楷体" panose="02010609060101010101" pitchFamily="49" charset="-122"/>
                <a:cs typeface="Arial" panose="020B0604020202020204" pitchFamily="34" charset="0"/>
              </a:rPr>
              <a:t>一次邮件传送过程</a:t>
            </a:r>
          </a:p>
          <a:p>
            <a:pPr lvl="1" eaLnBrk="1" hangingPunct="1"/>
            <a:r>
              <a:rPr lang="en-US" altLang="zh-CN" sz="2000" dirty="0">
                <a:ea typeface="楷体" panose="02010609060101010101" pitchFamily="49" charset="-122"/>
                <a:cs typeface="Arial" panose="020B0604020202020204" pitchFamily="34" charset="0"/>
              </a:rPr>
              <a:t>Alice</a:t>
            </a:r>
            <a:r>
              <a:rPr lang="zh-CN" altLang="en-US" sz="2000" dirty="0">
                <a:ea typeface="楷体" panose="02010609060101010101" pitchFamily="49" charset="-122"/>
                <a:cs typeface="Arial" panose="020B0604020202020204" pitchFamily="34" charset="0"/>
              </a:rPr>
              <a:t>使用用户代理发送消息给：</a:t>
            </a:r>
            <a:r>
              <a:rPr lang="en-US" altLang="zh-CN" sz="2000" dirty="0">
                <a:ea typeface="楷体" panose="02010609060101010101" pitchFamily="49" charset="-122"/>
                <a:cs typeface="Arial" panose="020B0604020202020204" pitchFamily="34" charset="0"/>
              </a:rPr>
              <a:t>bob@someschool.edu</a:t>
            </a:r>
          </a:p>
          <a:p>
            <a:pPr lvl="1" eaLnBrk="1" hangingPunct="1"/>
            <a:r>
              <a:rPr lang="en-US" altLang="zh-CN" sz="2000" dirty="0">
                <a:ea typeface="楷体" panose="02010609060101010101" pitchFamily="49" charset="-122"/>
                <a:cs typeface="Arial" panose="020B0604020202020204" pitchFamily="34" charset="0"/>
              </a:rPr>
              <a:t>Alice </a:t>
            </a:r>
            <a:r>
              <a:rPr lang="zh-CN" altLang="en-US" sz="2000" dirty="0">
                <a:ea typeface="楷体" panose="02010609060101010101" pitchFamily="49" charset="-122"/>
                <a:cs typeface="Arial" panose="020B0604020202020204" pitchFamily="34" charset="0"/>
              </a:rPr>
              <a:t>的用户代理发送消息给她的邮件服务器；消息被保存在消息队列中</a:t>
            </a:r>
          </a:p>
          <a:p>
            <a:pPr lvl="1" eaLnBrk="1" hangingPunct="1"/>
            <a:r>
              <a:rPr lang="en-US" altLang="zh-CN" sz="2000" dirty="0">
                <a:ea typeface="楷体" panose="02010609060101010101" pitchFamily="49" charset="-122"/>
                <a:cs typeface="Arial" panose="020B0604020202020204" pitchFamily="34" charset="0"/>
              </a:rPr>
              <a:t>SMTP</a:t>
            </a:r>
            <a:r>
              <a:rPr lang="zh-CN" altLang="en-US" sz="2000" dirty="0">
                <a:ea typeface="楷体" panose="02010609060101010101" pitchFamily="49" charset="-122"/>
                <a:cs typeface="Arial" panose="020B0604020202020204" pitchFamily="34" charset="0"/>
              </a:rPr>
              <a:t>的客户端（</a:t>
            </a:r>
            <a:r>
              <a:rPr lang="en-US" altLang="zh-CN" sz="2000" dirty="0">
                <a:ea typeface="楷体" panose="02010609060101010101" pitchFamily="49" charset="-122"/>
                <a:cs typeface="Arial" panose="020B0604020202020204" pitchFamily="34" charset="0"/>
              </a:rPr>
              <a:t>Alice</a:t>
            </a:r>
            <a:r>
              <a:rPr lang="zh-CN" altLang="en-US" sz="2000" dirty="0">
                <a:ea typeface="楷体" panose="02010609060101010101" pitchFamily="49" charset="-122"/>
                <a:cs typeface="Arial" panose="020B0604020202020204" pitchFamily="34" charset="0"/>
              </a:rPr>
              <a:t>的邮件服务器）向</a:t>
            </a:r>
            <a:r>
              <a:rPr lang="en-US" altLang="zh-CN" sz="2000" dirty="0">
                <a:ea typeface="楷体" panose="02010609060101010101" pitchFamily="49" charset="-122"/>
                <a:cs typeface="Arial" panose="020B0604020202020204" pitchFamily="34" charset="0"/>
              </a:rPr>
              <a:t>Bob</a:t>
            </a:r>
            <a:r>
              <a:rPr lang="zh-CN" altLang="en-US" sz="2000" dirty="0">
                <a:ea typeface="楷体" panose="02010609060101010101" pitchFamily="49" charset="-122"/>
                <a:cs typeface="Arial" panose="020B0604020202020204" pitchFamily="34" charset="0"/>
              </a:rPr>
              <a:t>的邮件服务器建立一个</a:t>
            </a:r>
            <a:r>
              <a:rPr lang="en-US" altLang="zh-CN" sz="2000" dirty="0">
                <a:ea typeface="楷体" panose="02010609060101010101" pitchFamily="49" charset="-122"/>
                <a:cs typeface="Arial" panose="020B0604020202020204" pitchFamily="34" charset="0"/>
              </a:rPr>
              <a:t>TCP</a:t>
            </a:r>
            <a:r>
              <a:rPr lang="zh-CN" altLang="en-US" sz="2000" dirty="0">
                <a:ea typeface="楷体" panose="02010609060101010101" pitchFamily="49" charset="-122"/>
                <a:cs typeface="Arial" panose="020B0604020202020204" pitchFamily="34" charset="0"/>
              </a:rPr>
              <a:t>连接</a:t>
            </a:r>
          </a:p>
          <a:p>
            <a:pPr lvl="1" eaLnBrk="1" hangingPunct="1"/>
            <a:r>
              <a:rPr lang="en-US" altLang="zh-CN" sz="2000" dirty="0">
                <a:ea typeface="楷体" panose="02010609060101010101" pitchFamily="49" charset="-122"/>
                <a:cs typeface="Arial" panose="020B0604020202020204" pitchFamily="34" charset="0"/>
              </a:rPr>
              <a:t>SMTP</a:t>
            </a:r>
            <a:r>
              <a:rPr lang="zh-CN" altLang="en-US" sz="2000" dirty="0">
                <a:ea typeface="楷体" panose="02010609060101010101" pitchFamily="49" charset="-122"/>
                <a:cs typeface="Arial" panose="020B0604020202020204" pitchFamily="34" charset="0"/>
              </a:rPr>
              <a:t>的客户端（</a:t>
            </a:r>
            <a:r>
              <a:rPr lang="en-US" altLang="zh-CN" sz="2000" dirty="0">
                <a:ea typeface="楷体" panose="02010609060101010101" pitchFamily="49" charset="-122"/>
                <a:cs typeface="Arial" panose="020B0604020202020204" pitchFamily="34" charset="0"/>
              </a:rPr>
              <a:t>Alice</a:t>
            </a:r>
            <a:r>
              <a:rPr lang="zh-CN" altLang="en-US" sz="2000" dirty="0">
                <a:ea typeface="楷体" panose="02010609060101010101" pitchFamily="49" charset="-122"/>
                <a:cs typeface="Arial" panose="020B0604020202020204" pitchFamily="34" charset="0"/>
              </a:rPr>
              <a:t>的邮件服务器）通过这个</a:t>
            </a:r>
            <a:r>
              <a:rPr lang="en-US" altLang="zh-CN" sz="2000" dirty="0">
                <a:ea typeface="楷体" panose="02010609060101010101" pitchFamily="49" charset="-122"/>
                <a:cs typeface="Arial" panose="020B0604020202020204" pitchFamily="34" charset="0"/>
              </a:rPr>
              <a:t>TCP</a:t>
            </a:r>
            <a:r>
              <a:rPr lang="zh-CN" altLang="en-US" sz="2000" dirty="0">
                <a:ea typeface="楷体" panose="02010609060101010101" pitchFamily="49" charset="-122"/>
                <a:cs typeface="Arial" panose="020B0604020202020204" pitchFamily="34" charset="0"/>
              </a:rPr>
              <a:t>连接发送</a:t>
            </a:r>
            <a:r>
              <a:rPr lang="en-US" altLang="zh-CN" sz="2000" dirty="0">
                <a:ea typeface="楷体" panose="02010609060101010101" pitchFamily="49" charset="-122"/>
                <a:cs typeface="Arial" panose="020B0604020202020204" pitchFamily="34" charset="0"/>
              </a:rPr>
              <a:t>Alice</a:t>
            </a:r>
            <a:r>
              <a:rPr lang="zh-CN" altLang="en-US" sz="2000" dirty="0">
                <a:ea typeface="楷体" panose="02010609060101010101" pitchFamily="49" charset="-122"/>
                <a:cs typeface="Arial" panose="020B0604020202020204" pitchFamily="34" charset="0"/>
              </a:rPr>
              <a:t>的消息到</a:t>
            </a:r>
            <a:r>
              <a:rPr lang="en-US" altLang="zh-CN" sz="2000" dirty="0">
                <a:ea typeface="楷体" panose="02010609060101010101" pitchFamily="49" charset="-122"/>
                <a:cs typeface="Arial" panose="020B0604020202020204" pitchFamily="34" charset="0"/>
              </a:rPr>
              <a:t>Bob</a:t>
            </a:r>
            <a:r>
              <a:rPr lang="zh-CN" altLang="en-US" sz="2000" dirty="0">
                <a:ea typeface="楷体" panose="02010609060101010101" pitchFamily="49" charset="-122"/>
                <a:cs typeface="Arial" panose="020B0604020202020204" pitchFamily="34" charset="0"/>
              </a:rPr>
              <a:t>的邮件服务器</a:t>
            </a:r>
          </a:p>
          <a:p>
            <a:pPr lvl="1" eaLnBrk="1" hangingPunct="1"/>
            <a:r>
              <a:rPr lang="en-US" altLang="zh-CN" sz="2000" dirty="0">
                <a:ea typeface="楷体" panose="02010609060101010101" pitchFamily="49" charset="-122"/>
                <a:cs typeface="Arial" panose="020B0604020202020204" pitchFamily="34" charset="0"/>
              </a:rPr>
              <a:t>Bob</a:t>
            </a:r>
            <a:r>
              <a:rPr lang="zh-CN" altLang="en-US" sz="2000" dirty="0">
                <a:ea typeface="楷体" panose="02010609060101010101" pitchFamily="49" charset="-122"/>
                <a:cs typeface="Arial" panose="020B0604020202020204" pitchFamily="34" charset="0"/>
              </a:rPr>
              <a:t>的邮件服务器将这个消息存储到</a:t>
            </a:r>
            <a:r>
              <a:rPr lang="en-US" altLang="zh-CN" sz="2000" dirty="0">
                <a:ea typeface="楷体" panose="02010609060101010101" pitchFamily="49" charset="-122"/>
                <a:cs typeface="Arial" panose="020B0604020202020204" pitchFamily="34" charset="0"/>
              </a:rPr>
              <a:t>Bob</a:t>
            </a:r>
            <a:r>
              <a:rPr lang="zh-CN" altLang="en-US" sz="2000" dirty="0">
                <a:ea typeface="楷体" panose="02010609060101010101" pitchFamily="49" charset="-122"/>
                <a:cs typeface="Arial" panose="020B0604020202020204" pitchFamily="34" charset="0"/>
              </a:rPr>
              <a:t>的邮箱中</a:t>
            </a:r>
          </a:p>
          <a:p>
            <a:pPr lvl="1" eaLnBrk="1" hangingPunct="1"/>
            <a:r>
              <a:rPr lang="en-US" altLang="zh-CN" sz="2000" dirty="0">
                <a:ea typeface="楷体" panose="02010609060101010101" pitchFamily="49" charset="-122"/>
                <a:cs typeface="Arial" panose="020B0604020202020204" pitchFamily="34" charset="0"/>
              </a:rPr>
              <a:t>Bob</a:t>
            </a:r>
            <a:r>
              <a:rPr lang="zh-CN" altLang="en-US" sz="2000" dirty="0">
                <a:ea typeface="楷体" panose="02010609060101010101" pitchFamily="49" charset="-122"/>
                <a:cs typeface="Arial" panose="020B0604020202020204" pitchFamily="34" charset="0"/>
              </a:rPr>
              <a:t>使用他的用户代理阅读这个消息（不是</a:t>
            </a:r>
            <a:r>
              <a:rPr lang="en-US" altLang="zh-CN" sz="2000" dirty="0">
                <a:ea typeface="楷体" panose="02010609060101010101" pitchFamily="49" charset="-122"/>
                <a:cs typeface="Arial" panose="020B0604020202020204" pitchFamily="34" charset="0"/>
              </a:rPr>
              <a:t>SMTP</a:t>
            </a:r>
            <a:r>
              <a:rPr lang="zh-CN" altLang="en-US" sz="2000" dirty="0">
                <a:ea typeface="楷体" panose="02010609060101010101" pitchFamily="49" charset="-122"/>
                <a:cs typeface="Arial" panose="020B0604020202020204" pitchFamily="34" charset="0"/>
              </a:rPr>
              <a:t>协议）</a:t>
            </a:r>
          </a:p>
        </p:txBody>
      </p:sp>
      <p:grpSp>
        <p:nvGrpSpPr>
          <p:cNvPr id="3080" name="Group 4">
            <a:extLst>
              <a:ext uri="{FF2B5EF4-FFF2-40B4-BE49-F238E27FC236}">
                <a16:creationId xmlns:a16="http://schemas.microsoft.com/office/drawing/2014/main" id="{765F8EA8-2EF1-1769-A89E-BAF10777AE74}"/>
              </a:ext>
            </a:extLst>
          </p:cNvPr>
          <p:cNvGrpSpPr>
            <a:grpSpLocks/>
          </p:cNvGrpSpPr>
          <p:nvPr/>
        </p:nvGrpSpPr>
        <p:grpSpPr bwMode="auto">
          <a:xfrm>
            <a:off x="2063750" y="4826000"/>
            <a:ext cx="8066088" cy="1555750"/>
            <a:chOff x="254" y="2803"/>
            <a:chExt cx="5081" cy="980"/>
          </a:xfrm>
        </p:grpSpPr>
        <p:grpSp>
          <p:nvGrpSpPr>
            <p:cNvPr id="3081" name="Group 5">
              <a:extLst>
                <a:ext uri="{FF2B5EF4-FFF2-40B4-BE49-F238E27FC236}">
                  <a16:creationId xmlns:a16="http://schemas.microsoft.com/office/drawing/2014/main" id="{22224380-E0E8-3F52-30BB-3321EFE6504E}"/>
                </a:ext>
              </a:extLst>
            </p:cNvPr>
            <p:cNvGrpSpPr>
              <a:grpSpLocks/>
            </p:cNvGrpSpPr>
            <p:nvPr/>
          </p:nvGrpSpPr>
          <p:grpSpPr bwMode="auto">
            <a:xfrm>
              <a:off x="801" y="3189"/>
              <a:ext cx="411" cy="436"/>
              <a:chOff x="4338" y="290"/>
              <a:chExt cx="411" cy="436"/>
            </a:xfrm>
          </p:grpSpPr>
          <p:graphicFrame>
            <p:nvGraphicFramePr>
              <p:cNvPr id="3075" name="Object 6">
                <a:extLst>
                  <a:ext uri="{FF2B5EF4-FFF2-40B4-BE49-F238E27FC236}">
                    <a16:creationId xmlns:a16="http://schemas.microsoft.com/office/drawing/2014/main" id="{7E0FA02B-65DE-84BC-DCE9-45A5E66E0EB4}"/>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3075" name="Object 6">
                            <a:extLst>
                              <a:ext uri="{FF2B5EF4-FFF2-40B4-BE49-F238E27FC236}">
                                <a16:creationId xmlns:a16="http://schemas.microsoft.com/office/drawing/2014/main" id="{7E0FA02B-65DE-84BC-DCE9-45A5E66E0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49" name="Group 7">
                <a:extLst>
                  <a:ext uri="{FF2B5EF4-FFF2-40B4-BE49-F238E27FC236}">
                    <a16:creationId xmlns:a16="http://schemas.microsoft.com/office/drawing/2014/main" id="{5DCA7E69-1D17-85C8-8D6D-8FDBD5AAD7DB}"/>
                  </a:ext>
                </a:extLst>
              </p:cNvPr>
              <p:cNvGrpSpPr>
                <a:grpSpLocks/>
              </p:cNvGrpSpPr>
              <p:nvPr/>
            </p:nvGrpSpPr>
            <p:grpSpPr bwMode="auto">
              <a:xfrm>
                <a:off x="4367" y="357"/>
                <a:ext cx="382" cy="369"/>
                <a:chOff x="4224" y="807"/>
                <a:chExt cx="445" cy="369"/>
              </a:xfrm>
            </p:grpSpPr>
            <p:sp>
              <p:nvSpPr>
                <p:cNvPr id="3150" name="Rectangle 8">
                  <a:extLst>
                    <a:ext uri="{FF2B5EF4-FFF2-40B4-BE49-F238E27FC236}">
                      <a16:creationId xmlns:a16="http://schemas.microsoft.com/office/drawing/2014/main" id="{C347BA90-D767-81D0-3298-3352FBFFF92B}"/>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51" name="Text Box 9">
                  <a:extLst>
                    <a:ext uri="{FF2B5EF4-FFF2-40B4-BE49-F238E27FC236}">
                      <a16:creationId xmlns:a16="http://schemas.microsoft.com/office/drawing/2014/main" id="{A2CDC58B-E76B-CC00-5F74-C332798B9AB9}"/>
                    </a:ext>
                  </a:extLst>
                </p:cNvPr>
                <p:cNvSpPr txBox="1">
                  <a:spLocks noChangeArrowheads="1"/>
                </p:cNvSpPr>
                <p:nvPr/>
              </p:nvSpPr>
              <p:spPr bwMode="auto">
                <a:xfrm>
                  <a:off x="4235" y="807"/>
                  <a:ext cx="434" cy="366"/>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Comic Sans MS" panose="030F0702030302020204" pitchFamily="66" charset="0"/>
                    </a:rPr>
                    <a:t>用户</a:t>
                  </a:r>
                </a:p>
                <a:p>
                  <a:pPr algn="ctr"/>
                  <a:r>
                    <a:rPr lang="zh-CN" altLang="en-US" sz="1600">
                      <a:latin typeface="Comic Sans MS" panose="030F0702030302020204" pitchFamily="66" charset="0"/>
                    </a:rPr>
                    <a:t>代理</a:t>
                  </a:r>
                  <a:endParaRPr lang="zh-CN" altLang="en-US" sz="2400">
                    <a:latin typeface="Times New Roman" panose="02020603050405020304" pitchFamily="18" charset="0"/>
                  </a:endParaRPr>
                </a:p>
              </p:txBody>
            </p:sp>
          </p:grpSp>
        </p:grpSp>
        <p:grpSp>
          <p:nvGrpSpPr>
            <p:cNvPr id="3082" name="Group 10">
              <a:extLst>
                <a:ext uri="{FF2B5EF4-FFF2-40B4-BE49-F238E27FC236}">
                  <a16:creationId xmlns:a16="http://schemas.microsoft.com/office/drawing/2014/main" id="{3060FAF6-1C65-F2BD-9275-E8D1AAA4390D}"/>
                </a:ext>
              </a:extLst>
            </p:cNvPr>
            <p:cNvGrpSpPr>
              <a:grpSpLocks/>
            </p:cNvGrpSpPr>
            <p:nvPr/>
          </p:nvGrpSpPr>
          <p:grpSpPr bwMode="auto">
            <a:xfrm>
              <a:off x="1677" y="2837"/>
              <a:ext cx="679" cy="946"/>
              <a:chOff x="3400" y="2522"/>
              <a:chExt cx="679" cy="946"/>
            </a:xfrm>
          </p:grpSpPr>
          <p:grpSp>
            <p:nvGrpSpPr>
              <p:cNvPr id="3124" name="Group 11">
                <a:extLst>
                  <a:ext uri="{FF2B5EF4-FFF2-40B4-BE49-F238E27FC236}">
                    <a16:creationId xmlns:a16="http://schemas.microsoft.com/office/drawing/2014/main" id="{3F6D2A7E-ED50-5035-CC94-73608F0BC261}"/>
                  </a:ext>
                </a:extLst>
              </p:cNvPr>
              <p:cNvGrpSpPr>
                <a:grpSpLocks/>
              </p:cNvGrpSpPr>
              <p:nvPr/>
            </p:nvGrpSpPr>
            <p:grpSpPr bwMode="auto">
              <a:xfrm>
                <a:off x="3631" y="2522"/>
                <a:ext cx="224" cy="588"/>
                <a:chOff x="4180" y="783"/>
                <a:chExt cx="150" cy="307"/>
              </a:xfrm>
            </p:grpSpPr>
            <p:sp>
              <p:nvSpPr>
                <p:cNvPr id="3141" name="AutoShape 12">
                  <a:extLst>
                    <a:ext uri="{FF2B5EF4-FFF2-40B4-BE49-F238E27FC236}">
                      <a16:creationId xmlns:a16="http://schemas.microsoft.com/office/drawing/2014/main" id="{B0457E14-A823-A94C-1508-BC7ABDAFAA84}"/>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2" name="Rectangle 13">
                  <a:extLst>
                    <a:ext uri="{FF2B5EF4-FFF2-40B4-BE49-F238E27FC236}">
                      <a16:creationId xmlns:a16="http://schemas.microsoft.com/office/drawing/2014/main" id="{155B254D-7D0A-6A1A-2DF3-6C3412F2D92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3" name="Rectangle 14">
                  <a:extLst>
                    <a:ext uri="{FF2B5EF4-FFF2-40B4-BE49-F238E27FC236}">
                      <a16:creationId xmlns:a16="http://schemas.microsoft.com/office/drawing/2014/main" id="{49E0D9B9-650A-C6EE-DDDD-217691EF13D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4" name="AutoShape 15">
                  <a:extLst>
                    <a:ext uri="{FF2B5EF4-FFF2-40B4-BE49-F238E27FC236}">
                      <a16:creationId xmlns:a16="http://schemas.microsoft.com/office/drawing/2014/main" id="{01208C9F-4B80-BFDF-88BF-466ADB089D1D}"/>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5" name="Line 16">
                  <a:extLst>
                    <a:ext uri="{FF2B5EF4-FFF2-40B4-BE49-F238E27FC236}">
                      <a16:creationId xmlns:a16="http://schemas.microsoft.com/office/drawing/2014/main" id="{52A43282-5D59-80FD-61E6-77B17CC586B8}"/>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46" name="Line 17">
                  <a:extLst>
                    <a:ext uri="{FF2B5EF4-FFF2-40B4-BE49-F238E27FC236}">
                      <a16:creationId xmlns:a16="http://schemas.microsoft.com/office/drawing/2014/main" id="{7FCE1938-C698-2895-DA42-07A64CDFF912}"/>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47" name="Rectangle 18">
                  <a:extLst>
                    <a:ext uri="{FF2B5EF4-FFF2-40B4-BE49-F238E27FC236}">
                      <a16:creationId xmlns:a16="http://schemas.microsoft.com/office/drawing/2014/main" id="{73552338-F522-F73C-CEBA-42C4FE2D9D25}"/>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8" name="Rectangle 19">
                  <a:extLst>
                    <a:ext uri="{FF2B5EF4-FFF2-40B4-BE49-F238E27FC236}">
                      <a16:creationId xmlns:a16="http://schemas.microsoft.com/office/drawing/2014/main" id="{F5A8A8A8-8DA6-9A98-132C-90D55856536F}"/>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125" name="Group 20">
                <a:extLst>
                  <a:ext uri="{FF2B5EF4-FFF2-40B4-BE49-F238E27FC236}">
                    <a16:creationId xmlns:a16="http://schemas.microsoft.com/office/drawing/2014/main" id="{D08FCE42-1BF1-6DAD-D4B9-F1FC8A38466E}"/>
                  </a:ext>
                </a:extLst>
              </p:cNvPr>
              <p:cNvGrpSpPr>
                <a:grpSpLocks/>
              </p:cNvGrpSpPr>
              <p:nvPr/>
            </p:nvGrpSpPr>
            <p:grpSpPr bwMode="auto">
              <a:xfrm>
                <a:off x="3400" y="2797"/>
                <a:ext cx="679" cy="671"/>
                <a:chOff x="4204" y="2617"/>
                <a:chExt cx="679" cy="671"/>
              </a:xfrm>
            </p:grpSpPr>
            <p:sp>
              <p:nvSpPr>
                <p:cNvPr id="3126" name="Rectangle 21">
                  <a:extLst>
                    <a:ext uri="{FF2B5EF4-FFF2-40B4-BE49-F238E27FC236}">
                      <a16:creationId xmlns:a16="http://schemas.microsoft.com/office/drawing/2014/main" id="{943E5EB0-D2CE-7C1A-B52F-4B6AE4516654}"/>
                    </a:ext>
                  </a:extLst>
                </p:cNvPr>
                <p:cNvSpPr>
                  <a:spLocks noChangeArrowheads="1"/>
                </p:cNvSpPr>
                <p:nvPr/>
              </p:nvSpPr>
              <p:spPr bwMode="auto">
                <a:xfrm>
                  <a:off x="4296" y="2652"/>
                  <a:ext cx="510" cy="636"/>
                </a:xfrm>
                <a:prstGeom prst="rect">
                  <a:avLst/>
                </a:prstGeom>
                <a:solidFill>
                  <a:srgbClr val="CC99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7" name="Text Box 22">
                  <a:extLst>
                    <a:ext uri="{FF2B5EF4-FFF2-40B4-BE49-F238E27FC236}">
                      <a16:creationId xmlns:a16="http://schemas.microsoft.com/office/drawing/2014/main" id="{FFBDC8E6-7D21-62BE-6EEC-C15BFE33AE35}"/>
                    </a:ext>
                  </a:extLst>
                </p:cNvPr>
                <p:cNvSpPr txBox="1">
                  <a:spLocks noChangeArrowheads="1"/>
                </p:cNvSpPr>
                <p:nvPr/>
              </p:nvSpPr>
              <p:spPr bwMode="auto">
                <a:xfrm>
                  <a:off x="4204" y="2617"/>
                  <a:ext cx="679" cy="36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Comic Sans MS" panose="030F0702030302020204" pitchFamily="66" charset="0"/>
                    </a:rPr>
                    <a:t>Alice</a:t>
                  </a:r>
                  <a:r>
                    <a:rPr lang="zh-CN" altLang="en-US" sz="1600" dirty="0">
                      <a:latin typeface="Comic Sans MS" panose="030F0702030302020204" pitchFamily="66" charset="0"/>
                    </a:rPr>
                    <a:t>邮件</a:t>
                  </a:r>
                </a:p>
                <a:p>
                  <a:pPr algn="ctr"/>
                  <a:r>
                    <a:rPr lang="zh-CN" altLang="en-US" sz="1600" dirty="0">
                      <a:latin typeface="Comic Sans MS" panose="030F0702030302020204" pitchFamily="66" charset="0"/>
                    </a:rPr>
                    <a:t>服务器</a:t>
                  </a:r>
                  <a:endParaRPr lang="zh-CN" altLang="en-US" sz="2400" dirty="0">
                    <a:latin typeface="Times New Roman" panose="02020603050405020304" pitchFamily="18" charset="0"/>
                  </a:endParaRPr>
                </a:p>
              </p:txBody>
            </p:sp>
            <p:sp>
              <p:nvSpPr>
                <p:cNvPr id="3128" name="Rectangle 23">
                  <a:extLst>
                    <a:ext uri="{FF2B5EF4-FFF2-40B4-BE49-F238E27FC236}">
                      <a16:creationId xmlns:a16="http://schemas.microsoft.com/office/drawing/2014/main" id="{6D06064F-FD8D-4EED-4325-D05AB47A477E}"/>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9" name="Line 24">
                  <a:extLst>
                    <a:ext uri="{FF2B5EF4-FFF2-40B4-BE49-F238E27FC236}">
                      <a16:creationId xmlns:a16="http://schemas.microsoft.com/office/drawing/2014/main" id="{75EC67D0-0C25-119A-79B2-796902B519E3}"/>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0" name="Line 25">
                  <a:extLst>
                    <a:ext uri="{FF2B5EF4-FFF2-40B4-BE49-F238E27FC236}">
                      <a16:creationId xmlns:a16="http://schemas.microsoft.com/office/drawing/2014/main" id="{5E22A556-1825-3491-FE90-43E64EE7F79E}"/>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1" name="Line 26">
                  <a:extLst>
                    <a:ext uri="{FF2B5EF4-FFF2-40B4-BE49-F238E27FC236}">
                      <a16:creationId xmlns:a16="http://schemas.microsoft.com/office/drawing/2014/main" id="{B6A1DEAB-C0DB-038D-5DF8-5F17A6616B14}"/>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2" name="Line 27">
                  <a:extLst>
                    <a:ext uri="{FF2B5EF4-FFF2-40B4-BE49-F238E27FC236}">
                      <a16:creationId xmlns:a16="http://schemas.microsoft.com/office/drawing/2014/main" id="{6D3FAAAC-8993-D280-3150-2D922390F965}"/>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3" name="Line 28">
                  <a:extLst>
                    <a:ext uri="{FF2B5EF4-FFF2-40B4-BE49-F238E27FC236}">
                      <a16:creationId xmlns:a16="http://schemas.microsoft.com/office/drawing/2014/main" id="{37366323-F8B8-CCBF-6D7B-E6116594BDA9}"/>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4" name="Line 29">
                  <a:extLst>
                    <a:ext uri="{FF2B5EF4-FFF2-40B4-BE49-F238E27FC236}">
                      <a16:creationId xmlns:a16="http://schemas.microsoft.com/office/drawing/2014/main" id="{247C417A-A60D-120F-34FD-AF2E5C69ECBA}"/>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5" name="Line 30">
                  <a:extLst>
                    <a:ext uri="{FF2B5EF4-FFF2-40B4-BE49-F238E27FC236}">
                      <a16:creationId xmlns:a16="http://schemas.microsoft.com/office/drawing/2014/main" id="{7459857A-3E22-4418-FE17-60CBA8E7502A}"/>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6" name="Rectangle 31">
                  <a:extLst>
                    <a:ext uri="{FF2B5EF4-FFF2-40B4-BE49-F238E27FC236}">
                      <a16:creationId xmlns:a16="http://schemas.microsoft.com/office/drawing/2014/main" id="{75786209-D592-3D38-7567-1814F960937C}"/>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7" name="Rectangle 32">
                  <a:extLst>
                    <a:ext uri="{FF2B5EF4-FFF2-40B4-BE49-F238E27FC236}">
                      <a16:creationId xmlns:a16="http://schemas.microsoft.com/office/drawing/2014/main" id="{D7B48041-C4BF-4624-604E-051467D0E0D5}"/>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8" name="Rectangle 33">
                  <a:extLst>
                    <a:ext uri="{FF2B5EF4-FFF2-40B4-BE49-F238E27FC236}">
                      <a16:creationId xmlns:a16="http://schemas.microsoft.com/office/drawing/2014/main" id="{676662DE-6C45-3C18-240E-5F5678E942A6}"/>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9" name="Rectangle 34">
                  <a:extLst>
                    <a:ext uri="{FF2B5EF4-FFF2-40B4-BE49-F238E27FC236}">
                      <a16:creationId xmlns:a16="http://schemas.microsoft.com/office/drawing/2014/main" id="{0CEBC6F8-36E2-7D24-9D01-714A3B389722}"/>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0" name="Rectangle 35">
                  <a:extLst>
                    <a:ext uri="{FF2B5EF4-FFF2-40B4-BE49-F238E27FC236}">
                      <a16:creationId xmlns:a16="http://schemas.microsoft.com/office/drawing/2014/main" id="{11D9268A-A0FE-0339-9A72-4B2B89B3E249}"/>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pic>
          <p:nvPicPr>
            <p:cNvPr id="3083" name="Picture 36" descr="Alice">
              <a:extLst>
                <a:ext uri="{FF2B5EF4-FFF2-40B4-BE49-F238E27FC236}">
                  <a16:creationId xmlns:a16="http://schemas.microsoft.com/office/drawing/2014/main" id="{B1FE5F15-3A29-A47D-8C96-5557B9D1C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 y="3226"/>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37" descr="Bob">
              <a:extLst>
                <a:ext uri="{FF2B5EF4-FFF2-40B4-BE49-F238E27FC236}">
                  <a16:creationId xmlns:a16="http://schemas.microsoft.com/office/drawing/2014/main" id="{250216D1-6719-E2A3-B75D-434CEBB05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9" y="3166"/>
              <a:ext cx="42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5" name="Group 38">
              <a:extLst>
                <a:ext uri="{FF2B5EF4-FFF2-40B4-BE49-F238E27FC236}">
                  <a16:creationId xmlns:a16="http://schemas.microsoft.com/office/drawing/2014/main" id="{31DD8220-67D1-1C94-A237-25FDF6858405}"/>
                </a:ext>
              </a:extLst>
            </p:cNvPr>
            <p:cNvGrpSpPr>
              <a:grpSpLocks/>
            </p:cNvGrpSpPr>
            <p:nvPr/>
          </p:nvGrpSpPr>
          <p:grpSpPr bwMode="auto">
            <a:xfrm>
              <a:off x="3095" y="2803"/>
              <a:ext cx="601" cy="946"/>
              <a:chOff x="3438" y="2522"/>
              <a:chExt cx="601" cy="946"/>
            </a:xfrm>
          </p:grpSpPr>
          <p:grpSp>
            <p:nvGrpSpPr>
              <p:cNvPr id="3099" name="Group 39">
                <a:extLst>
                  <a:ext uri="{FF2B5EF4-FFF2-40B4-BE49-F238E27FC236}">
                    <a16:creationId xmlns:a16="http://schemas.microsoft.com/office/drawing/2014/main" id="{DD2BD46A-CBAD-F760-9668-ACBE91D535DE}"/>
                  </a:ext>
                </a:extLst>
              </p:cNvPr>
              <p:cNvGrpSpPr>
                <a:grpSpLocks/>
              </p:cNvGrpSpPr>
              <p:nvPr/>
            </p:nvGrpSpPr>
            <p:grpSpPr bwMode="auto">
              <a:xfrm>
                <a:off x="3631" y="2522"/>
                <a:ext cx="224" cy="588"/>
                <a:chOff x="4180" y="783"/>
                <a:chExt cx="150" cy="307"/>
              </a:xfrm>
            </p:grpSpPr>
            <p:sp>
              <p:nvSpPr>
                <p:cNvPr id="3116" name="AutoShape 40">
                  <a:extLst>
                    <a:ext uri="{FF2B5EF4-FFF2-40B4-BE49-F238E27FC236}">
                      <a16:creationId xmlns:a16="http://schemas.microsoft.com/office/drawing/2014/main" id="{920A1A05-A5B8-3180-0FD4-20415A7AC980}"/>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7" name="Rectangle 41">
                  <a:extLst>
                    <a:ext uri="{FF2B5EF4-FFF2-40B4-BE49-F238E27FC236}">
                      <a16:creationId xmlns:a16="http://schemas.microsoft.com/office/drawing/2014/main" id="{92BFA379-EC49-23D8-10B0-C9045E21A99C}"/>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8" name="Rectangle 42">
                  <a:extLst>
                    <a:ext uri="{FF2B5EF4-FFF2-40B4-BE49-F238E27FC236}">
                      <a16:creationId xmlns:a16="http://schemas.microsoft.com/office/drawing/2014/main" id="{68BC7C39-858F-39D0-5695-83AAD4CAEC8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9" name="AutoShape 43">
                  <a:extLst>
                    <a:ext uri="{FF2B5EF4-FFF2-40B4-BE49-F238E27FC236}">
                      <a16:creationId xmlns:a16="http://schemas.microsoft.com/office/drawing/2014/main" id="{918FCA05-70AF-B11A-B3AD-DED5C6F207B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0" name="Line 44">
                  <a:extLst>
                    <a:ext uri="{FF2B5EF4-FFF2-40B4-BE49-F238E27FC236}">
                      <a16:creationId xmlns:a16="http://schemas.microsoft.com/office/drawing/2014/main" id="{07FCE1E1-A3EF-11D8-F665-74E044BB238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1" name="Line 45">
                  <a:extLst>
                    <a:ext uri="{FF2B5EF4-FFF2-40B4-BE49-F238E27FC236}">
                      <a16:creationId xmlns:a16="http://schemas.microsoft.com/office/drawing/2014/main" id="{7A701411-EE87-C168-79FF-16DB055F111A}"/>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2" name="Rectangle 46">
                  <a:extLst>
                    <a:ext uri="{FF2B5EF4-FFF2-40B4-BE49-F238E27FC236}">
                      <a16:creationId xmlns:a16="http://schemas.microsoft.com/office/drawing/2014/main" id="{BE77BFE8-FA1C-9024-811A-F5F7F317998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3" name="Rectangle 47">
                  <a:extLst>
                    <a:ext uri="{FF2B5EF4-FFF2-40B4-BE49-F238E27FC236}">
                      <a16:creationId xmlns:a16="http://schemas.microsoft.com/office/drawing/2014/main" id="{35D98F58-754D-1659-857F-700B08490790}"/>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100" name="Group 48">
                <a:extLst>
                  <a:ext uri="{FF2B5EF4-FFF2-40B4-BE49-F238E27FC236}">
                    <a16:creationId xmlns:a16="http://schemas.microsoft.com/office/drawing/2014/main" id="{00D7F983-E33A-9BA1-CEF6-BD2502F0D10E}"/>
                  </a:ext>
                </a:extLst>
              </p:cNvPr>
              <p:cNvGrpSpPr>
                <a:grpSpLocks/>
              </p:cNvGrpSpPr>
              <p:nvPr/>
            </p:nvGrpSpPr>
            <p:grpSpPr bwMode="auto">
              <a:xfrm>
                <a:off x="3438" y="2797"/>
                <a:ext cx="601" cy="671"/>
                <a:chOff x="4242" y="2617"/>
                <a:chExt cx="601" cy="671"/>
              </a:xfrm>
            </p:grpSpPr>
            <p:sp>
              <p:nvSpPr>
                <p:cNvPr id="3101" name="Rectangle 49">
                  <a:extLst>
                    <a:ext uri="{FF2B5EF4-FFF2-40B4-BE49-F238E27FC236}">
                      <a16:creationId xmlns:a16="http://schemas.microsoft.com/office/drawing/2014/main" id="{A720B090-901F-98A3-5AF7-66CF9BA1A263}"/>
                    </a:ext>
                  </a:extLst>
                </p:cNvPr>
                <p:cNvSpPr>
                  <a:spLocks noChangeArrowheads="1"/>
                </p:cNvSpPr>
                <p:nvPr/>
              </p:nvSpPr>
              <p:spPr bwMode="auto">
                <a:xfrm>
                  <a:off x="4296" y="2652"/>
                  <a:ext cx="510" cy="636"/>
                </a:xfrm>
                <a:prstGeom prst="rect">
                  <a:avLst/>
                </a:prstGeom>
                <a:solidFill>
                  <a:srgbClr val="CC99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02" name="Text Box 50">
                  <a:extLst>
                    <a:ext uri="{FF2B5EF4-FFF2-40B4-BE49-F238E27FC236}">
                      <a16:creationId xmlns:a16="http://schemas.microsoft.com/office/drawing/2014/main" id="{2414B266-7D4E-831F-BE9A-77FAFE71F585}"/>
                    </a:ext>
                  </a:extLst>
                </p:cNvPr>
                <p:cNvSpPr txBox="1">
                  <a:spLocks noChangeArrowheads="1"/>
                </p:cNvSpPr>
                <p:nvPr/>
              </p:nvSpPr>
              <p:spPr bwMode="auto">
                <a:xfrm>
                  <a:off x="4242" y="2617"/>
                  <a:ext cx="6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Comic Sans MS" panose="030F0702030302020204" pitchFamily="66" charset="0"/>
                    </a:rPr>
                    <a:t>Bob</a:t>
                  </a:r>
                  <a:r>
                    <a:rPr lang="zh-CN" altLang="en-US" sz="1600" dirty="0">
                      <a:latin typeface="Comic Sans MS" panose="030F0702030302020204" pitchFamily="66" charset="0"/>
                    </a:rPr>
                    <a:t>邮件</a:t>
                  </a:r>
                </a:p>
                <a:p>
                  <a:pPr algn="ctr"/>
                  <a:r>
                    <a:rPr lang="zh-CN" altLang="en-US" sz="1600" dirty="0">
                      <a:latin typeface="Comic Sans MS" panose="030F0702030302020204" pitchFamily="66" charset="0"/>
                    </a:rPr>
                    <a:t>服务器</a:t>
                  </a:r>
                  <a:endParaRPr lang="zh-CN" altLang="en-US" sz="2400" dirty="0">
                    <a:latin typeface="Times New Roman" panose="02020603050405020304" pitchFamily="18" charset="0"/>
                  </a:endParaRPr>
                </a:p>
              </p:txBody>
            </p:sp>
            <p:sp>
              <p:nvSpPr>
                <p:cNvPr id="3103" name="Rectangle 51">
                  <a:extLst>
                    <a:ext uri="{FF2B5EF4-FFF2-40B4-BE49-F238E27FC236}">
                      <a16:creationId xmlns:a16="http://schemas.microsoft.com/office/drawing/2014/main" id="{56EAF4A5-21DC-4BAD-C71D-A38FBD949283}"/>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04" name="Line 52">
                  <a:extLst>
                    <a:ext uri="{FF2B5EF4-FFF2-40B4-BE49-F238E27FC236}">
                      <a16:creationId xmlns:a16="http://schemas.microsoft.com/office/drawing/2014/main" id="{33703708-4D14-62B6-F405-91E4D4222BCD}"/>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53">
                  <a:extLst>
                    <a:ext uri="{FF2B5EF4-FFF2-40B4-BE49-F238E27FC236}">
                      <a16:creationId xmlns:a16="http://schemas.microsoft.com/office/drawing/2014/main" id="{9C1B162C-8D07-9141-A850-B7242A7B53FC}"/>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6" name="Line 54">
                  <a:extLst>
                    <a:ext uri="{FF2B5EF4-FFF2-40B4-BE49-F238E27FC236}">
                      <a16:creationId xmlns:a16="http://schemas.microsoft.com/office/drawing/2014/main" id="{42754BC6-8F7E-CFEC-E016-818AAE77D3AB}"/>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7" name="Line 55">
                  <a:extLst>
                    <a:ext uri="{FF2B5EF4-FFF2-40B4-BE49-F238E27FC236}">
                      <a16:creationId xmlns:a16="http://schemas.microsoft.com/office/drawing/2014/main" id="{D7001810-2A36-1782-238B-C425E8AA1A55}"/>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8" name="Line 56">
                  <a:extLst>
                    <a:ext uri="{FF2B5EF4-FFF2-40B4-BE49-F238E27FC236}">
                      <a16:creationId xmlns:a16="http://schemas.microsoft.com/office/drawing/2014/main" id="{4DC534ED-D96F-B9D1-E2CD-54A7E3234BCD}"/>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9" name="Line 57">
                  <a:extLst>
                    <a:ext uri="{FF2B5EF4-FFF2-40B4-BE49-F238E27FC236}">
                      <a16:creationId xmlns:a16="http://schemas.microsoft.com/office/drawing/2014/main" id="{37BE2296-2D72-9307-0D81-3CEA00AE66D9}"/>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0" name="Line 58">
                  <a:extLst>
                    <a:ext uri="{FF2B5EF4-FFF2-40B4-BE49-F238E27FC236}">
                      <a16:creationId xmlns:a16="http://schemas.microsoft.com/office/drawing/2014/main" id="{EBC0A7CC-F645-AEA2-9FB5-2944104978D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1" name="Rectangle 59">
                  <a:extLst>
                    <a:ext uri="{FF2B5EF4-FFF2-40B4-BE49-F238E27FC236}">
                      <a16:creationId xmlns:a16="http://schemas.microsoft.com/office/drawing/2014/main" id="{A9277B46-4A01-EBA7-A078-34E3A6989C83}"/>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2" name="Rectangle 60">
                  <a:extLst>
                    <a:ext uri="{FF2B5EF4-FFF2-40B4-BE49-F238E27FC236}">
                      <a16:creationId xmlns:a16="http://schemas.microsoft.com/office/drawing/2014/main" id="{CFAE8927-5163-A073-2084-4BAD0104D03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3" name="Rectangle 61">
                  <a:extLst>
                    <a:ext uri="{FF2B5EF4-FFF2-40B4-BE49-F238E27FC236}">
                      <a16:creationId xmlns:a16="http://schemas.microsoft.com/office/drawing/2014/main" id="{5EFFE3D1-C4BE-469A-63F3-59528DB444B9}"/>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4" name="Rectangle 62">
                  <a:extLst>
                    <a:ext uri="{FF2B5EF4-FFF2-40B4-BE49-F238E27FC236}">
                      <a16:creationId xmlns:a16="http://schemas.microsoft.com/office/drawing/2014/main" id="{D0CE6A09-5154-EE2B-75FB-1C4D84F1F7BF}"/>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5" name="Rectangle 63">
                  <a:extLst>
                    <a:ext uri="{FF2B5EF4-FFF2-40B4-BE49-F238E27FC236}">
                      <a16:creationId xmlns:a16="http://schemas.microsoft.com/office/drawing/2014/main" id="{80DC9019-1CD7-5B94-5C9B-0698DF5E514A}"/>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3086" name="Group 64">
              <a:extLst>
                <a:ext uri="{FF2B5EF4-FFF2-40B4-BE49-F238E27FC236}">
                  <a16:creationId xmlns:a16="http://schemas.microsoft.com/office/drawing/2014/main" id="{9FFE075D-8E84-8D35-EF17-107D944C021D}"/>
                </a:ext>
              </a:extLst>
            </p:cNvPr>
            <p:cNvGrpSpPr>
              <a:grpSpLocks/>
            </p:cNvGrpSpPr>
            <p:nvPr/>
          </p:nvGrpSpPr>
          <p:grpSpPr bwMode="auto">
            <a:xfrm>
              <a:off x="4297" y="3116"/>
              <a:ext cx="412" cy="436"/>
              <a:chOff x="4338" y="290"/>
              <a:chExt cx="412" cy="436"/>
            </a:xfrm>
          </p:grpSpPr>
          <p:graphicFrame>
            <p:nvGraphicFramePr>
              <p:cNvPr id="3074" name="Object 65">
                <a:extLst>
                  <a:ext uri="{FF2B5EF4-FFF2-40B4-BE49-F238E27FC236}">
                    <a16:creationId xmlns:a16="http://schemas.microsoft.com/office/drawing/2014/main" id="{EA6789C1-0BFC-CF24-7DCF-3F71A37A7732}"/>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3074" name="Object 65">
                            <a:extLst>
                              <a:ext uri="{FF2B5EF4-FFF2-40B4-BE49-F238E27FC236}">
                                <a16:creationId xmlns:a16="http://schemas.microsoft.com/office/drawing/2014/main" id="{EA6789C1-0BFC-CF24-7DCF-3F71A37A7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96" name="Group 66">
                <a:extLst>
                  <a:ext uri="{FF2B5EF4-FFF2-40B4-BE49-F238E27FC236}">
                    <a16:creationId xmlns:a16="http://schemas.microsoft.com/office/drawing/2014/main" id="{89AEB66E-9F2E-C5AC-496F-5F8C3C0E9E66}"/>
                  </a:ext>
                </a:extLst>
              </p:cNvPr>
              <p:cNvGrpSpPr>
                <a:grpSpLocks/>
              </p:cNvGrpSpPr>
              <p:nvPr/>
            </p:nvGrpSpPr>
            <p:grpSpPr bwMode="auto">
              <a:xfrm>
                <a:off x="4368" y="357"/>
                <a:ext cx="382" cy="369"/>
                <a:chOff x="4224" y="807"/>
                <a:chExt cx="448" cy="369"/>
              </a:xfrm>
            </p:grpSpPr>
            <p:sp>
              <p:nvSpPr>
                <p:cNvPr id="3097" name="Rectangle 67">
                  <a:extLst>
                    <a:ext uri="{FF2B5EF4-FFF2-40B4-BE49-F238E27FC236}">
                      <a16:creationId xmlns:a16="http://schemas.microsoft.com/office/drawing/2014/main" id="{6B070829-275F-E3B2-CFFA-2759FBBE1B7A}"/>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8" name="Text Box 68">
                  <a:extLst>
                    <a:ext uri="{FF2B5EF4-FFF2-40B4-BE49-F238E27FC236}">
                      <a16:creationId xmlns:a16="http://schemas.microsoft.com/office/drawing/2014/main" id="{60459E07-BD4C-A2EE-2FF0-9D3981D267E4}"/>
                    </a:ext>
                  </a:extLst>
                </p:cNvPr>
                <p:cNvSpPr txBox="1">
                  <a:spLocks noChangeArrowheads="1"/>
                </p:cNvSpPr>
                <p:nvPr/>
              </p:nvSpPr>
              <p:spPr bwMode="auto">
                <a:xfrm>
                  <a:off x="4235" y="807"/>
                  <a:ext cx="437" cy="366"/>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Comic Sans MS" panose="030F0702030302020204" pitchFamily="66" charset="0"/>
                    </a:rPr>
                    <a:t>用户</a:t>
                  </a:r>
                </a:p>
                <a:p>
                  <a:pPr algn="ctr"/>
                  <a:r>
                    <a:rPr lang="zh-CN" altLang="en-US" sz="1600">
                      <a:latin typeface="Comic Sans MS" panose="030F0702030302020204" pitchFamily="66" charset="0"/>
                    </a:rPr>
                    <a:t>代理</a:t>
                  </a:r>
                  <a:endParaRPr lang="zh-CN" altLang="en-US" sz="2400">
                    <a:latin typeface="Times New Roman" panose="02020603050405020304" pitchFamily="18" charset="0"/>
                  </a:endParaRPr>
                </a:p>
              </p:txBody>
            </p:sp>
          </p:grpSp>
        </p:grpSp>
        <p:sp>
          <p:nvSpPr>
            <p:cNvPr id="3087" name="Line 69">
              <a:extLst>
                <a:ext uri="{FF2B5EF4-FFF2-40B4-BE49-F238E27FC236}">
                  <a16:creationId xmlns:a16="http://schemas.microsoft.com/office/drawing/2014/main" id="{A30722C2-A35B-A36F-2F41-0221A3D0B9DA}"/>
                </a:ext>
              </a:extLst>
            </p:cNvPr>
            <p:cNvSpPr>
              <a:spLocks noChangeShapeType="1"/>
            </p:cNvSpPr>
            <p:nvPr/>
          </p:nvSpPr>
          <p:spPr bwMode="auto">
            <a:xfrm>
              <a:off x="1215" y="3461"/>
              <a:ext cx="562" cy="9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 name="Line 70">
              <a:extLst>
                <a:ext uri="{FF2B5EF4-FFF2-40B4-BE49-F238E27FC236}">
                  <a16:creationId xmlns:a16="http://schemas.microsoft.com/office/drawing/2014/main" id="{1143261C-57BB-D8BC-FA68-1DDDFB3E720F}"/>
                </a:ext>
              </a:extLst>
            </p:cNvPr>
            <p:cNvSpPr>
              <a:spLocks noChangeShapeType="1"/>
            </p:cNvSpPr>
            <p:nvPr/>
          </p:nvSpPr>
          <p:spPr bwMode="auto">
            <a:xfrm>
              <a:off x="2277" y="3546"/>
              <a:ext cx="869" cy="13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9" name="Line 71">
              <a:extLst>
                <a:ext uri="{FF2B5EF4-FFF2-40B4-BE49-F238E27FC236}">
                  <a16:creationId xmlns:a16="http://schemas.microsoft.com/office/drawing/2014/main" id="{01FD9357-0932-9486-F348-B17330C05A5A}"/>
                </a:ext>
              </a:extLst>
            </p:cNvPr>
            <p:cNvSpPr>
              <a:spLocks noChangeShapeType="1"/>
            </p:cNvSpPr>
            <p:nvPr/>
          </p:nvSpPr>
          <p:spPr bwMode="auto">
            <a:xfrm flipV="1">
              <a:off x="3661" y="3407"/>
              <a:ext cx="647" cy="269"/>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0" name="Oval 72">
              <a:extLst>
                <a:ext uri="{FF2B5EF4-FFF2-40B4-BE49-F238E27FC236}">
                  <a16:creationId xmlns:a16="http://schemas.microsoft.com/office/drawing/2014/main" id="{C78CA640-D8AF-AF9C-36C4-D3680E818F59}"/>
                </a:ext>
              </a:extLst>
            </p:cNvPr>
            <p:cNvSpPr>
              <a:spLocks noChangeArrowheads="1"/>
            </p:cNvSpPr>
            <p:nvPr/>
          </p:nvSpPr>
          <p:spPr bwMode="auto">
            <a:xfrm>
              <a:off x="908" y="3068"/>
              <a:ext cx="184" cy="154"/>
            </a:xfrm>
            <a:prstGeom prst="ellipse">
              <a:avLst/>
            </a:prstGeom>
            <a:solidFill>
              <a:schemeClr val="bg1"/>
            </a:solidFill>
            <a:ln w="12700">
              <a:solidFill>
                <a:schemeClr val="accent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accent2"/>
                </a:buClr>
                <a:buSzPct val="85000"/>
                <a:buFont typeface="ZapfDingbats" pitchFamily="82" charset="2"/>
                <a:buNone/>
              </a:pPr>
              <a:r>
                <a:rPr lang="en-US" altLang="zh-CN" sz="1600">
                  <a:latin typeface="Comic Sans MS" panose="030F0702030302020204" pitchFamily="66" charset="0"/>
                </a:rPr>
                <a:t>1</a:t>
              </a:r>
              <a:endParaRPr lang="en-US" altLang="zh-CN" sz="2400">
                <a:latin typeface="Comic Sans MS" panose="030F0702030302020204" pitchFamily="66" charset="0"/>
              </a:endParaRPr>
            </a:p>
          </p:txBody>
        </p:sp>
        <p:sp>
          <p:nvSpPr>
            <p:cNvPr id="3091" name="Oval 73">
              <a:extLst>
                <a:ext uri="{FF2B5EF4-FFF2-40B4-BE49-F238E27FC236}">
                  <a16:creationId xmlns:a16="http://schemas.microsoft.com/office/drawing/2014/main" id="{300732A2-4E32-3019-F435-47FC797A557D}"/>
                </a:ext>
              </a:extLst>
            </p:cNvPr>
            <p:cNvSpPr>
              <a:spLocks noChangeArrowheads="1"/>
            </p:cNvSpPr>
            <p:nvPr/>
          </p:nvSpPr>
          <p:spPr bwMode="auto">
            <a:xfrm>
              <a:off x="1366" y="3426"/>
              <a:ext cx="184" cy="154"/>
            </a:xfrm>
            <a:prstGeom prst="ellipse">
              <a:avLst/>
            </a:prstGeom>
            <a:solidFill>
              <a:schemeClr val="bg1"/>
            </a:solidFill>
            <a:ln w="12700">
              <a:solidFill>
                <a:schemeClr val="accent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accent2"/>
                </a:buClr>
                <a:buSzPct val="85000"/>
                <a:buFont typeface="ZapfDingbats" pitchFamily="82" charset="2"/>
                <a:buNone/>
              </a:pPr>
              <a:r>
                <a:rPr lang="en-US" altLang="zh-CN" sz="1600">
                  <a:latin typeface="Comic Sans MS" panose="030F0702030302020204" pitchFamily="66" charset="0"/>
                </a:rPr>
                <a:t>2</a:t>
              </a:r>
              <a:endParaRPr lang="en-US" altLang="zh-CN" sz="2400">
                <a:latin typeface="Comic Sans MS" panose="030F0702030302020204" pitchFamily="66" charset="0"/>
              </a:endParaRPr>
            </a:p>
          </p:txBody>
        </p:sp>
        <p:sp>
          <p:nvSpPr>
            <p:cNvPr id="3092" name="Oval 74">
              <a:extLst>
                <a:ext uri="{FF2B5EF4-FFF2-40B4-BE49-F238E27FC236}">
                  <a16:creationId xmlns:a16="http://schemas.microsoft.com/office/drawing/2014/main" id="{5F745A16-21B7-7A56-0888-764AE6B3681E}"/>
                </a:ext>
              </a:extLst>
            </p:cNvPr>
            <p:cNvSpPr>
              <a:spLocks noChangeArrowheads="1"/>
            </p:cNvSpPr>
            <p:nvPr/>
          </p:nvSpPr>
          <p:spPr bwMode="auto">
            <a:xfrm>
              <a:off x="1915" y="3476"/>
              <a:ext cx="184" cy="154"/>
            </a:xfrm>
            <a:prstGeom prst="ellipse">
              <a:avLst/>
            </a:prstGeom>
            <a:solidFill>
              <a:schemeClr val="bg1"/>
            </a:solidFill>
            <a:ln w="12700">
              <a:solidFill>
                <a:schemeClr val="accent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accent2"/>
                </a:buClr>
                <a:buSzPct val="85000"/>
                <a:buFont typeface="ZapfDingbats" pitchFamily="82" charset="2"/>
                <a:buNone/>
              </a:pPr>
              <a:r>
                <a:rPr lang="en-US" altLang="zh-CN" sz="1600">
                  <a:latin typeface="Comic Sans MS" panose="030F0702030302020204" pitchFamily="66" charset="0"/>
                </a:rPr>
                <a:t>3</a:t>
              </a:r>
              <a:endParaRPr lang="en-US" altLang="zh-CN" sz="2400">
                <a:latin typeface="Comic Sans MS" panose="030F0702030302020204" pitchFamily="66" charset="0"/>
              </a:endParaRPr>
            </a:p>
          </p:txBody>
        </p:sp>
        <p:sp>
          <p:nvSpPr>
            <p:cNvPr id="3093" name="Oval 75">
              <a:extLst>
                <a:ext uri="{FF2B5EF4-FFF2-40B4-BE49-F238E27FC236}">
                  <a16:creationId xmlns:a16="http://schemas.microsoft.com/office/drawing/2014/main" id="{B74FD342-4742-2EB8-CFCB-F5E8BB867B79}"/>
                </a:ext>
              </a:extLst>
            </p:cNvPr>
            <p:cNvSpPr>
              <a:spLocks noChangeArrowheads="1"/>
            </p:cNvSpPr>
            <p:nvPr/>
          </p:nvSpPr>
          <p:spPr bwMode="auto">
            <a:xfrm>
              <a:off x="2615" y="3530"/>
              <a:ext cx="184" cy="154"/>
            </a:xfrm>
            <a:prstGeom prst="ellipse">
              <a:avLst/>
            </a:prstGeom>
            <a:solidFill>
              <a:schemeClr val="bg1"/>
            </a:solidFill>
            <a:ln w="12700">
              <a:solidFill>
                <a:schemeClr val="accent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accent2"/>
                </a:buClr>
                <a:buSzPct val="85000"/>
                <a:buFont typeface="ZapfDingbats" pitchFamily="82" charset="2"/>
                <a:buNone/>
              </a:pPr>
              <a:r>
                <a:rPr lang="en-US" altLang="zh-CN" sz="1600">
                  <a:latin typeface="Comic Sans MS" panose="030F0702030302020204" pitchFamily="66" charset="0"/>
                </a:rPr>
                <a:t>4</a:t>
              </a:r>
              <a:endParaRPr lang="en-US" altLang="zh-CN" sz="2400">
                <a:latin typeface="Comic Sans MS" panose="030F0702030302020204" pitchFamily="66" charset="0"/>
              </a:endParaRPr>
            </a:p>
          </p:txBody>
        </p:sp>
        <p:sp>
          <p:nvSpPr>
            <p:cNvPr id="3094" name="Oval 76">
              <a:extLst>
                <a:ext uri="{FF2B5EF4-FFF2-40B4-BE49-F238E27FC236}">
                  <a16:creationId xmlns:a16="http://schemas.microsoft.com/office/drawing/2014/main" id="{129F00FB-87B3-D7E5-CD11-037CCB12319C}"/>
                </a:ext>
              </a:extLst>
            </p:cNvPr>
            <p:cNvSpPr>
              <a:spLocks noChangeArrowheads="1"/>
            </p:cNvSpPr>
            <p:nvPr/>
          </p:nvSpPr>
          <p:spPr bwMode="auto">
            <a:xfrm>
              <a:off x="3339" y="3592"/>
              <a:ext cx="184" cy="154"/>
            </a:xfrm>
            <a:prstGeom prst="ellipse">
              <a:avLst/>
            </a:prstGeom>
            <a:solidFill>
              <a:schemeClr val="bg1"/>
            </a:solidFill>
            <a:ln w="12700">
              <a:solidFill>
                <a:schemeClr val="accent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accent2"/>
                </a:buClr>
                <a:buSzPct val="85000"/>
                <a:buFont typeface="ZapfDingbats" pitchFamily="82" charset="2"/>
                <a:buNone/>
              </a:pPr>
              <a:r>
                <a:rPr lang="en-US" altLang="zh-CN" sz="1600">
                  <a:latin typeface="Comic Sans MS" panose="030F0702030302020204" pitchFamily="66" charset="0"/>
                </a:rPr>
                <a:t>5</a:t>
              </a:r>
              <a:endParaRPr lang="en-US" altLang="zh-CN" sz="2400">
                <a:latin typeface="Comic Sans MS" panose="030F0702030302020204" pitchFamily="66" charset="0"/>
              </a:endParaRPr>
            </a:p>
          </p:txBody>
        </p:sp>
        <p:sp>
          <p:nvSpPr>
            <p:cNvPr id="3095" name="Oval 77">
              <a:extLst>
                <a:ext uri="{FF2B5EF4-FFF2-40B4-BE49-F238E27FC236}">
                  <a16:creationId xmlns:a16="http://schemas.microsoft.com/office/drawing/2014/main" id="{EEC6C024-B6FC-829E-1ED3-32032C60765E}"/>
                </a:ext>
              </a:extLst>
            </p:cNvPr>
            <p:cNvSpPr>
              <a:spLocks noChangeArrowheads="1"/>
            </p:cNvSpPr>
            <p:nvPr/>
          </p:nvSpPr>
          <p:spPr bwMode="auto">
            <a:xfrm>
              <a:off x="3892" y="3468"/>
              <a:ext cx="184" cy="154"/>
            </a:xfrm>
            <a:prstGeom prst="ellipse">
              <a:avLst/>
            </a:prstGeom>
            <a:solidFill>
              <a:schemeClr val="bg1"/>
            </a:solidFill>
            <a:ln w="12700">
              <a:solidFill>
                <a:schemeClr val="accent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accent2"/>
                </a:buClr>
                <a:buSzPct val="85000"/>
                <a:buFont typeface="ZapfDingbats" pitchFamily="82" charset="2"/>
                <a:buNone/>
              </a:pPr>
              <a:r>
                <a:rPr lang="en-US" altLang="zh-CN" sz="1600">
                  <a:latin typeface="Comic Sans MS" panose="030F0702030302020204" pitchFamily="66" charset="0"/>
                </a:rPr>
                <a:t>6</a:t>
              </a:r>
              <a:endParaRPr lang="en-US" altLang="zh-CN" sz="2400">
                <a:latin typeface="Comic Sans MS" panose="030F0702030302020204"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23235">
                                            <p:txEl>
                                              <p:pRg st="1" end="1"/>
                                            </p:txEl>
                                          </p:spTgt>
                                        </p:tgtEl>
                                        <p:attrNameLst>
                                          <p:attrName>style.visibility</p:attrName>
                                        </p:attrNameLst>
                                      </p:cBhvr>
                                      <p:to>
                                        <p:strVal val="visible"/>
                                      </p:to>
                                    </p:set>
                                    <p:anim calcmode="discrete" valueType="clr">
                                      <p:cBhvr override="childStyle">
                                        <p:cTn id="7" dur="80"/>
                                        <p:tgtEl>
                                          <p:spTgt spid="22323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323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23235">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23235">
                                            <p:txEl>
                                              <p:pRg st="2" end="2"/>
                                            </p:txEl>
                                          </p:spTgt>
                                        </p:tgtEl>
                                        <p:attrNameLst>
                                          <p:attrName>style.visibility</p:attrName>
                                        </p:attrNameLst>
                                      </p:cBhvr>
                                      <p:to>
                                        <p:strVal val="visible"/>
                                      </p:to>
                                    </p:set>
                                    <p:anim calcmode="discrete" valueType="clr">
                                      <p:cBhvr override="childStyle">
                                        <p:cTn id="14" dur="80"/>
                                        <p:tgtEl>
                                          <p:spTgt spid="22323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23235">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23235">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23235">
                                            <p:txEl>
                                              <p:pRg st="3" end="3"/>
                                            </p:txEl>
                                          </p:spTgt>
                                        </p:tgtEl>
                                        <p:attrNameLst>
                                          <p:attrName>style.visibility</p:attrName>
                                        </p:attrNameLst>
                                      </p:cBhvr>
                                      <p:to>
                                        <p:strVal val="visible"/>
                                      </p:to>
                                    </p:set>
                                    <p:anim calcmode="discrete" valueType="clr">
                                      <p:cBhvr override="childStyle">
                                        <p:cTn id="21" dur="80"/>
                                        <p:tgtEl>
                                          <p:spTgt spid="22323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23235">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223235">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223235">
                                            <p:txEl>
                                              <p:pRg st="4" end="4"/>
                                            </p:txEl>
                                          </p:spTgt>
                                        </p:tgtEl>
                                        <p:attrNameLst>
                                          <p:attrName>style.visibility</p:attrName>
                                        </p:attrNameLst>
                                      </p:cBhvr>
                                      <p:to>
                                        <p:strVal val="visible"/>
                                      </p:to>
                                    </p:set>
                                    <p:anim calcmode="discrete" valueType="clr">
                                      <p:cBhvr override="childStyle">
                                        <p:cTn id="28" dur="80"/>
                                        <p:tgtEl>
                                          <p:spTgt spid="22323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23235">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223235">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223235">
                                            <p:txEl>
                                              <p:pRg st="5" end="5"/>
                                            </p:txEl>
                                          </p:spTgt>
                                        </p:tgtEl>
                                        <p:attrNameLst>
                                          <p:attrName>style.visibility</p:attrName>
                                        </p:attrNameLst>
                                      </p:cBhvr>
                                      <p:to>
                                        <p:strVal val="visible"/>
                                      </p:to>
                                    </p:set>
                                    <p:anim calcmode="discrete" valueType="clr">
                                      <p:cBhvr override="childStyle">
                                        <p:cTn id="35" dur="80"/>
                                        <p:tgtEl>
                                          <p:spTgt spid="22323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23235">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223235">
                                            <p:txEl>
                                              <p:pRg st="5" end="5"/>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223235">
                                            <p:txEl>
                                              <p:pRg st="6" end="6"/>
                                            </p:txEl>
                                          </p:spTgt>
                                        </p:tgtEl>
                                        <p:attrNameLst>
                                          <p:attrName>style.visibility</p:attrName>
                                        </p:attrNameLst>
                                      </p:cBhvr>
                                      <p:to>
                                        <p:strVal val="visible"/>
                                      </p:to>
                                    </p:set>
                                    <p:anim calcmode="discrete" valueType="clr">
                                      <p:cBhvr override="childStyle">
                                        <p:cTn id="42" dur="80"/>
                                        <p:tgtEl>
                                          <p:spTgt spid="223235">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223235">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22323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889112" cy="1428589"/>
            <a:chOff x="551030" y="-368704"/>
            <a:chExt cx="4889112" cy="1428589"/>
          </a:xfrm>
        </p:grpSpPr>
        <p:grpSp>
          <p:nvGrpSpPr>
            <p:cNvPr id="29" name="组合 28"/>
            <p:cNvGrpSpPr/>
            <p:nvPr/>
          </p:nvGrpSpPr>
          <p:grpSpPr>
            <a:xfrm>
              <a:off x="1201631" y="303925"/>
              <a:ext cx="4238511" cy="687997"/>
              <a:chOff x="1839058" y="967769"/>
              <a:chExt cx="4238511" cy="687997"/>
            </a:xfrm>
          </p:grpSpPr>
          <p:sp>
            <p:nvSpPr>
              <p:cNvPr id="31" name="矩形: 圆角 30"/>
              <p:cNvSpPr/>
              <p:nvPr/>
            </p:nvSpPr>
            <p:spPr>
              <a:xfrm>
                <a:off x="1839058" y="967769"/>
                <a:ext cx="42385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22962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SMTP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1351173" y="1671312"/>
            <a:ext cx="5977675" cy="476221"/>
            <a:chOff x="1403750" y="3593123"/>
            <a:chExt cx="5977675" cy="476221"/>
          </a:xfrm>
        </p:grpSpPr>
        <p:grpSp>
          <p:nvGrpSpPr>
            <p:cNvPr id="68" name="组合 67"/>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可靠的传送邮件报文，端口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p>
          </p:txBody>
        </p:sp>
      </p:grpSp>
      <p:grpSp>
        <p:nvGrpSpPr>
          <p:cNvPr id="83" name="组合 82"/>
          <p:cNvGrpSpPr/>
          <p:nvPr/>
        </p:nvGrpSpPr>
        <p:grpSpPr>
          <a:xfrm>
            <a:off x="1351173" y="2489776"/>
            <a:ext cx="5977675" cy="476221"/>
            <a:chOff x="1403750" y="3593123"/>
            <a:chExt cx="5977675" cy="476221"/>
          </a:xfrm>
        </p:grpSpPr>
        <p:grpSp>
          <p:nvGrpSpPr>
            <p:cNvPr id="84" name="组合 83"/>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5" name="Text Box 79"/>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直接传输</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发送服务器到接收服务器</a:t>
              </a:r>
            </a:p>
          </p:txBody>
        </p:sp>
      </p:grpSp>
      <p:sp>
        <p:nvSpPr>
          <p:cNvPr id="91" name="Rectangle 11"/>
          <p:cNvSpPr>
            <a:spLocks noChangeArrowheads="1"/>
          </p:cNvSpPr>
          <p:nvPr/>
        </p:nvSpPr>
        <p:spPr bwMode="auto">
          <a:xfrm>
            <a:off x="2023695" y="3279780"/>
            <a:ext cx="266297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传输的三个阶段</a:t>
            </a:r>
          </a:p>
        </p:txBody>
      </p:sp>
      <p:sp>
        <p:nvSpPr>
          <p:cNvPr id="92" name="Text Box 79"/>
          <p:cNvSpPr txBox="1">
            <a:spLocks noChangeArrowheads="1"/>
          </p:cNvSpPr>
          <p:nvPr/>
        </p:nvSpPr>
        <p:spPr bwMode="auto">
          <a:xfrm>
            <a:off x="2224525" y="3950921"/>
            <a:ext cx="266297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握手（打招呼）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报文传输</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结束</a:t>
            </a:r>
          </a:p>
        </p:txBody>
      </p:sp>
      <p:sp>
        <p:nvSpPr>
          <p:cNvPr id="93" name="Rectangle 11"/>
          <p:cNvSpPr>
            <a:spLocks noChangeArrowheads="1"/>
          </p:cNvSpPr>
          <p:nvPr/>
        </p:nvSpPr>
        <p:spPr bwMode="auto">
          <a:xfrm>
            <a:off x="5814148" y="3279780"/>
            <a:ext cx="266297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命令</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响应交互</a:t>
            </a:r>
          </a:p>
        </p:txBody>
      </p:sp>
      <p:sp>
        <p:nvSpPr>
          <p:cNvPr id="94" name="Text Box 79"/>
          <p:cNvSpPr txBox="1">
            <a:spLocks noChangeArrowheads="1"/>
          </p:cNvSpPr>
          <p:nvPr/>
        </p:nvSpPr>
        <p:spPr bwMode="auto">
          <a:xfrm>
            <a:off x="6014978" y="3950921"/>
            <a:ext cx="3156981"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ASCII</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文本</a:t>
            </a:r>
          </a:p>
          <a:p>
            <a:pPr marL="342900" indent="-3429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响应</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状态码和短语</a:t>
            </a:r>
          </a:p>
        </p:txBody>
      </p:sp>
      <p:grpSp>
        <p:nvGrpSpPr>
          <p:cNvPr id="95" name="组合 94"/>
          <p:cNvGrpSpPr/>
          <p:nvPr/>
        </p:nvGrpSpPr>
        <p:grpSpPr>
          <a:xfrm>
            <a:off x="1351173" y="5441382"/>
            <a:ext cx="5977675" cy="476221"/>
            <a:chOff x="1403750" y="3593123"/>
            <a:chExt cx="5977675" cy="476221"/>
          </a:xfrm>
        </p:grpSpPr>
        <p:grpSp>
          <p:nvGrpSpPr>
            <p:cNvPr id="96" name="组合 95"/>
            <p:cNvGrpSpPr/>
            <p:nvPr/>
          </p:nvGrpSpPr>
          <p:grpSpPr>
            <a:xfrm>
              <a:off x="1403750" y="3593123"/>
              <a:ext cx="490436" cy="476221"/>
              <a:chOff x="1403750" y="3593123"/>
              <a:chExt cx="808892" cy="785446"/>
            </a:xfrm>
          </p:grpSpPr>
          <p:sp>
            <p:nvSpPr>
              <p:cNvPr id="98" name="对话气泡: 椭圆形 9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7" name="Text Box 79"/>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邮件报文必须使用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7-bit ASCII</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表示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randombar(horizontal)">
                                      <p:cBhvr>
                                        <p:cTn id="20" dur="500"/>
                                        <p:tgtEl>
                                          <p:spTgt spid="91"/>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92">
                                            <p:txEl>
                                              <p:pRg st="0" end="0"/>
                                            </p:txEl>
                                          </p:spTgt>
                                        </p:tgtEl>
                                        <p:attrNameLst>
                                          <p:attrName>style.visibility</p:attrName>
                                        </p:attrNameLst>
                                      </p:cBhvr>
                                      <p:to>
                                        <p:strVal val="visible"/>
                                      </p:to>
                                    </p:set>
                                    <p:animEffect transition="in" filter="wipe(left)">
                                      <p:cBhvr>
                                        <p:cTn id="24" dur="500"/>
                                        <p:tgtEl>
                                          <p:spTgt spid="92">
                                            <p:txEl>
                                              <p:pRg st="0" end="0"/>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92">
                                            <p:txEl>
                                              <p:pRg st="1" end="1"/>
                                            </p:txEl>
                                          </p:spTgt>
                                        </p:tgtEl>
                                        <p:attrNameLst>
                                          <p:attrName>style.visibility</p:attrName>
                                        </p:attrNameLst>
                                      </p:cBhvr>
                                      <p:to>
                                        <p:strVal val="visible"/>
                                      </p:to>
                                    </p:set>
                                    <p:animEffect transition="in" filter="wipe(left)">
                                      <p:cBhvr>
                                        <p:cTn id="28" dur="500"/>
                                        <p:tgtEl>
                                          <p:spTgt spid="92">
                                            <p:txEl>
                                              <p:pRg st="1" end="1"/>
                                            </p:txEl>
                                          </p:spTgt>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2">
                                            <p:txEl>
                                              <p:pRg st="2" end="2"/>
                                            </p:txEl>
                                          </p:spTgt>
                                        </p:tgtEl>
                                        <p:attrNameLst>
                                          <p:attrName>style.visibility</p:attrName>
                                        </p:attrNameLst>
                                      </p:cBhvr>
                                      <p:to>
                                        <p:strVal val="visible"/>
                                      </p:to>
                                    </p:set>
                                    <p:animEffect transition="in" filter="wipe(left)">
                                      <p:cBhvr>
                                        <p:cTn id="32" dur="500"/>
                                        <p:tgtEl>
                                          <p:spTgt spid="92">
                                            <p:txEl>
                                              <p:pRg st="2" end="2"/>
                                            </p:txEl>
                                          </p:spTgt>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randombar(horizontal)">
                                      <p:cBhvr>
                                        <p:cTn id="36" dur="500"/>
                                        <p:tgtEl>
                                          <p:spTgt spid="93"/>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94">
                                            <p:txEl>
                                              <p:pRg st="0" end="0"/>
                                            </p:txEl>
                                          </p:spTgt>
                                        </p:tgtEl>
                                        <p:attrNameLst>
                                          <p:attrName>style.visibility</p:attrName>
                                        </p:attrNameLst>
                                      </p:cBhvr>
                                      <p:to>
                                        <p:strVal val="visible"/>
                                      </p:to>
                                    </p:set>
                                    <p:animEffect transition="in" filter="wipe(left)">
                                      <p:cBhvr>
                                        <p:cTn id="40" dur="500"/>
                                        <p:tgtEl>
                                          <p:spTgt spid="94">
                                            <p:txEl>
                                              <p:pRg st="0" end="0"/>
                                            </p:txEl>
                                          </p:spTgt>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94">
                                            <p:txEl>
                                              <p:pRg st="1" end="1"/>
                                            </p:txEl>
                                          </p:spTgt>
                                        </p:tgtEl>
                                        <p:attrNameLst>
                                          <p:attrName>style.visibility</p:attrName>
                                        </p:attrNameLst>
                                      </p:cBhvr>
                                      <p:to>
                                        <p:strVal val="visible"/>
                                      </p:to>
                                    </p:set>
                                    <p:animEffect transition="in" filter="wipe(left)">
                                      <p:cBhvr>
                                        <p:cTn id="44" dur="500"/>
                                        <p:tgtEl>
                                          <p:spTgt spid="94">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build="p"/>
      <p:bldP spid="93" grpId="0" animBg="1"/>
      <p:bldP spid="9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31EC0DA-9656-FA0F-5853-A4F9C422F2F6}"/>
              </a:ext>
            </a:extLst>
          </p:cNvPr>
          <p:cNvSpPr>
            <a:spLocks noGrp="1"/>
          </p:cNvSpPr>
          <p:nvPr>
            <p:ph type="dt" sz="quarter" idx="10"/>
          </p:nvPr>
        </p:nvSpPr>
        <p:spPr/>
        <p:txBody>
          <a:bodyPr/>
          <a:lstStyle/>
          <a:p>
            <a:pPr>
              <a:defRPr/>
            </a:pPr>
            <a:fld id="{DF334E0D-6C7E-4AFC-B7A1-AC1A1AF6A6A2}" type="datetime2">
              <a:rPr lang="zh-CN" altLang="en-US"/>
              <a:pPr>
                <a:defRPr/>
              </a:pPr>
              <a:t>2024年11月29日</a:t>
            </a:fld>
            <a:endParaRPr lang="zh-CN" altLang="zh-CN"/>
          </a:p>
        </p:txBody>
      </p:sp>
      <p:sp>
        <p:nvSpPr>
          <p:cNvPr id="65539" name="页脚占位符 4">
            <a:extLst>
              <a:ext uri="{FF2B5EF4-FFF2-40B4-BE49-F238E27FC236}">
                <a16:creationId xmlns:a16="http://schemas.microsoft.com/office/drawing/2014/main" id="{147C340B-3694-EE99-0E32-11FF821E1F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9A58D5-26E4-4AF4-AA90-DF10C6D68D48}" type="slidenum">
              <a:rPr lang="en-US" altLang="zh-CN">
                <a:latin typeface="Garamond" panose="02020404030301010803" pitchFamily="18" charset="0"/>
              </a:rPr>
              <a:pPr/>
              <a:t>78</a:t>
            </a:fld>
            <a:endParaRPr lang="en-US" altLang="zh-CN">
              <a:latin typeface="Garamond" panose="02020404030301010803" pitchFamily="18" charset="0"/>
            </a:endParaRPr>
          </a:p>
        </p:txBody>
      </p:sp>
      <p:sp>
        <p:nvSpPr>
          <p:cNvPr id="65541" name="Rectangle 3">
            <a:extLst>
              <a:ext uri="{FF2B5EF4-FFF2-40B4-BE49-F238E27FC236}">
                <a16:creationId xmlns:a16="http://schemas.microsoft.com/office/drawing/2014/main" id="{8C233F93-299E-82AD-BFE1-B58A9D06B074}"/>
              </a:ext>
            </a:extLst>
          </p:cNvPr>
          <p:cNvSpPr>
            <a:spLocks noChangeArrowheads="1"/>
          </p:cNvSpPr>
          <p:nvPr/>
        </p:nvSpPr>
        <p:spPr bwMode="auto">
          <a:xfrm>
            <a:off x="1109663" y="1555750"/>
            <a:ext cx="947246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latin typeface="Courier New" panose="02070309020205020404" pitchFamily="49" charset="0"/>
              </a:rPr>
              <a:t>	S: 220 hamburger.edu </a:t>
            </a:r>
            <a:r>
              <a:rPr lang="en-US" altLang="zh-CN" sz="2000" b="1" dirty="0">
                <a:solidFill>
                  <a:srgbClr val="FF0000"/>
                </a:solidFill>
                <a:latin typeface="Courier New" panose="02070309020205020404" pitchFamily="49" charset="0"/>
              </a:rPr>
              <a:t>--------------</a:t>
            </a:r>
            <a:r>
              <a:rPr lang="zh-CN" altLang="en-US" sz="2000" b="1" dirty="0">
                <a:solidFill>
                  <a:srgbClr val="FF0000"/>
                </a:solidFill>
                <a:latin typeface="Courier New" panose="02070309020205020404" pitchFamily="49" charset="0"/>
              </a:rPr>
              <a:t>（</a:t>
            </a:r>
            <a:r>
              <a:rPr lang="en-US" altLang="zh-CN" sz="2000" b="1" dirty="0" err="1">
                <a:solidFill>
                  <a:srgbClr val="FF0000"/>
                </a:solidFill>
                <a:latin typeface="Courier New" panose="02070309020205020404" pitchFamily="49" charset="0"/>
              </a:rPr>
              <a:t>mailserver</a:t>
            </a:r>
            <a:r>
              <a:rPr lang="zh-CN" altLang="en-US" sz="2000" b="1" dirty="0">
                <a:solidFill>
                  <a:srgbClr val="FF0000"/>
                </a:solidFill>
                <a:latin typeface="Courier New" panose="02070309020205020404" pitchFamily="49" charset="0"/>
              </a:rPr>
              <a:t>）</a:t>
            </a:r>
          </a:p>
          <a:p>
            <a:r>
              <a:rPr lang="en-US" altLang="zh-CN" sz="2000" b="1" dirty="0">
                <a:latin typeface="Courier New" panose="02070309020205020404" pitchFamily="49" charset="0"/>
              </a:rPr>
              <a:t>     	C: </a:t>
            </a:r>
            <a:r>
              <a:rPr lang="en-US" altLang="zh-CN" sz="2000" b="1" dirty="0">
                <a:solidFill>
                  <a:srgbClr val="FF0000"/>
                </a:solidFill>
                <a:latin typeface="Courier New" panose="02070309020205020404" pitchFamily="49" charset="0"/>
              </a:rPr>
              <a:t>HELO</a:t>
            </a:r>
            <a:r>
              <a:rPr lang="en-US" altLang="zh-CN" sz="2000" b="1" dirty="0">
                <a:latin typeface="Courier New" panose="02070309020205020404" pitchFamily="49" charset="0"/>
              </a:rPr>
              <a:t> crepes.fr </a:t>
            </a:r>
            <a:r>
              <a:rPr lang="en-US" altLang="zh-CN" sz="2000" b="1" dirty="0">
                <a:solidFill>
                  <a:srgbClr val="FF0000"/>
                </a:solidFill>
                <a:latin typeface="Courier New" panose="02070309020205020404" pitchFamily="49" charset="0"/>
              </a:rPr>
              <a:t>------------------</a:t>
            </a:r>
            <a:r>
              <a:rPr lang="zh-CN" altLang="en-US" sz="2000" b="1" dirty="0">
                <a:solidFill>
                  <a:srgbClr val="FF0000"/>
                </a:solidFill>
                <a:latin typeface="Courier New" panose="02070309020205020404" pitchFamily="49" charset="0"/>
              </a:rPr>
              <a:t>（</a:t>
            </a:r>
            <a:r>
              <a:rPr lang="en-US" altLang="zh-CN" sz="2000" b="1" dirty="0">
                <a:solidFill>
                  <a:srgbClr val="FF0000"/>
                </a:solidFill>
                <a:latin typeface="Courier New" panose="02070309020205020404" pitchFamily="49" charset="0"/>
              </a:rPr>
              <a:t>client hostname</a:t>
            </a:r>
            <a:r>
              <a:rPr lang="zh-CN" altLang="en-US" sz="2000" b="1" dirty="0">
                <a:solidFill>
                  <a:srgbClr val="FF0000"/>
                </a:solidFill>
                <a:latin typeface="Courier New" panose="02070309020205020404" pitchFamily="49" charset="0"/>
              </a:rPr>
              <a:t>）</a:t>
            </a:r>
          </a:p>
          <a:p>
            <a:r>
              <a:rPr lang="en-US" altLang="zh-CN" sz="2000" b="1" dirty="0">
                <a:latin typeface="Courier New" panose="02070309020205020404" pitchFamily="49" charset="0"/>
              </a:rPr>
              <a:t>     	S: 250  Hello crepes.fr, pleased to meet you </a:t>
            </a:r>
          </a:p>
          <a:p>
            <a:r>
              <a:rPr lang="en-US" altLang="zh-CN" sz="2000" b="1" dirty="0">
                <a:latin typeface="Courier New" panose="02070309020205020404" pitchFamily="49" charset="0"/>
              </a:rPr>
              <a:t>     	C: </a:t>
            </a:r>
            <a:r>
              <a:rPr lang="en-US" altLang="zh-CN" sz="2000" b="1" dirty="0">
                <a:solidFill>
                  <a:srgbClr val="FF0000"/>
                </a:solidFill>
                <a:latin typeface="Courier New" panose="02070309020205020404" pitchFamily="49" charset="0"/>
              </a:rPr>
              <a:t>MAIL FROM:</a:t>
            </a:r>
            <a:r>
              <a:rPr lang="en-US" altLang="zh-CN" sz="2000" b="1" dirty="0">
                <a:latin typeface="Courier New" panose="02070309020205020404" pitchFamily="49" charset="0"/>
              </a:rPr>
              <a:t> &lt;alice@crepes.fr&gt; </a:t>
            </a:r>
          </a:p>
          <a:p>
            <a:r>
              <a:rPr lang="en-US" altLang="zh-CN" sz="2000" b="1" dirty="0">
                <a:latin typeface="Courier New" panose="02070309020205020404" pitchFamily="49" charset="0"/>
              </a:rPr>
              <a:t>     	S: 250 alice@crepes.fr... Sender ok </a:t>
            </a:r>
          </a:p>
          <a:p>
            <a:r>
              <a:rPr lang="en-US" altLang="zh-CN" sz="2000" b="1" dirty="0">
                <a:latin typeface="Courier New" panose="02070309020205020404" pitchFamily="49" charset="0"/>
              </a:rPr>
              <a:t>     	C: </a:t>
            </a:r>
            <a:r>
              <a:rPr lang="en-US" altLang="zh-CN" sz="2000" b="1" dirty="0">
                <a:solidFill>
                  <a:srgbClr val="FF0000"/>
                </a:solidFill>
                <a:latin typeface="Courier New" panose="02070309020205020404" pitchFamily="49" charset="0"/>
              </a:rPr>
              <a:t>RCPT TO:</a:t>
            </a:r>
            <a:r>
              <a:rPr lang="en-US" altLang="zh-CN" sz="2000" b="1" dirty="0">
                <a:latin typeface="Courier New" panose="02070309020205020404" pitchFamily="49" charset="0"/>
              </a:rPr>
              <a:t> &lt;bob@hamburger.edu&gt; </a:t>
            </a:r>
          </a:p>
          <a:p>
            <a:r>
              <a:rPr lang="en-US" altLang="zh-CN" sz="2000" b="1" dirty="0">
                <a:latin typeface="Courier New" panose="02070309020205020404" pitchFamily="49" charset="0"/>
              </a:rPr>
              <a:t>     	S: 250 bob@hamburger.edu ... Recipient ok </a:t>
            </a:r>
          </a:p>
          <a:p>
            <a:r>
              <a:rPr lang="en-US" altLang="zh-CN" sz="2000" b="1" dirty="0">
                <a:latin typeface="Courier New" panose="02070309020205020404" pitchFamily="49" charset="0"/>
              </a:rPr>
              <a:t>     	C: </a:t>
            </a:r>
            <a:r>
              <a:rPr lang="en-US" altLang="zh-CN" sz="2000" b="1" dirty="0">
                <a:solidFill>
                  <a:srgbClr val="FF0000"/>
                </a:solidFill>
                <a:latin typeface="Courier New" panose="02070309020205020404" pitchFamily="49" charset="0"/>
              </a:rPr>
              <a:t>DATA</a:t>
            </a:r>
            <a:r>
              <a:rPr lang="en-US" altLang="zh-CN" sz="2000" b="1" dirty="0">
                <a:latin typeface="Courier New" panose="02070309020205020404" pitchFamily="49" charset="0"/>
              </a:rPr>
              <a:t> </a:t>
            </a:r>
          </a:p>
          <a:p>
            <a:r>
              <a:rPr lang="en-US" altLang="zh-CN" sz="2000" b="1" dirty="0">
                <a:latin typeface="Courier New" panose="02070309020205020404" pitchFamily="49" charset="0"/>
              </a:rPr>
              <a:t>     	S: 354 Enter mail, end with "." on a line by itself </a:t>
            </a:r>
          </a:p>
          <a:p>
            <a:r>
              <a:rPr lang="en-US" altLang="zh-CN" sz="2000" b="1" dirty="0">
                <a:latin typeface="Courier New" panose="02070309020205020404" pitchFamily="49" charset="0"/>
              </a:rPr>
              <a:t>     	C: Do you like ketchup? </a:t>
            </a:r>
          </a:p>
          <a:p>
            <a:r>
              <a:rPr lang="en-US" altLang="zh-CN" sz="2000" b="1" dirty="0">
                <a:latin typeface="Courier New" panose="02070309020205020404" pitchFamily="49" charset="0"/>
              </a:rPr>
              <a:t>     	C: How about pickles? </a:t>
            </a:r>
          </a:p>
          <a:p>
            <a:r>
              <a:rPr lang="en-US" altLang="zh-CN" sz="2000" b="1" dirty="0">
                <a:latin typeface="Courier New" panose="02070309020205020404" pitchFamily="49" charset="0"/>
              </a:rPr>
              <a:t>     	C: </a:t>
            </a:r>
            <a:r>
              <a:rPr lang="en-US" altLang="zh-CN" sz="2000" b="1" dirty="0">
                <a:solidFill>
                  <a:srgbClr val="FF0000"/>
                </a:solidFill>
                <a:latin typeface="Courier New" panose="02070309020205020404" pitchFamily="49" charset="0"/>
              </a:rPr>
              <a:t>.</a:t>
            </a:r>
            <a:r>
              <a:rPr lang="en-US" altLang="zh-CN" sz="2000" b="1" dirty="0">
                <a:latin typeface="Courier New" panose="02070309020205020404" pitchFamily="49" charset="0"/>
              </a:rPr>
              <a:t> </a:t>
            </a:r>
          </a:p>
          <a:p>
            <a:r>
              <a:rPr lang="en-US" altLang="zh-CN" sz="2000" b="1" dirty="0">
                <a:latin typeface="Courier New" panose="02070309020205020404" pitchFamily="49" charset="0"/>
              </a:rPr>
              <a:t>     	S: 250 Message accepted for delivery </a:t>
            </a:r>
          </a:p>
          <a:p>
            <a:r>
              <a:rPr lang="en-US" altLang="zh-CN" sz="2000" b="1" dirty="0">
                <a:latin typeface="Courier New" panose="02070309020205020404" pitchFamily="49" charset="0"/>
              </a:rPr>
              <a:t>     	C: </a:t>
            </a:r>
            <a:r>
              <a:rPr lang="en-US" altLang="zh-CN" sz="2000" b="1" dirty="0">
                <a:solidFill>
                  <a:srgbClr val="FF0000"/>
                </a:solidFill>
                <a:latin typeface="Courier New" panose="02070309020205020404" pitchFamily="49" charset="0"/>
              </a:rPr>
              <a:t>QUIT</a:t>
            </a:r>
            <a:r>
              <a:rPr lang="en-US" altLang="zh-CN" sz="2000" b="1" dirty="0">
                <a:latin typeface="Courier New" panose="02070309020205020404" pitchFamily="49" charset="0"/>
              </a:rPr>
              <a:t> </a:t>
            </a:r>
          </a:p>
          <a:p>
            <a:r>
              <a:rPr lang="en-US" altLang="zh-CN" sz="2000" b="1" dirty="0">
                <a:latin typeface="Courier New" panose="02070309020205020404" pitchFamily="49" charset="0"/>
              </a:rPr>
              <a:t>     	S: 221 hamburger.edu closing connection</a:t>
            </a:r>
            <a:endParaRPr lang="en-US" altLang="zh-CN" sz="2000" dirty="0">
              <a:latin typeface="Courier New" panose="02070309020205020404" pitchFamily="49" charset="0"/>
            </a:endParaRPr>
          </a:p>
          <a:p>
            <a:endParaRPr lang="en-US" altLang="zh-CN" sz="2000" b="1" dirty="0">
              <a:latin typeface="Courier New" panose="02070309020205020404" pitchFamily="49" charset="0"/>
            </a:endParaRPr>
          </a:p>
        </p:txBody>
      </p:sp>
      <p:sp>
        <p:nvSpPr>
          <p:cNvPr id="65542" name="矩形 6">
            <a:extLst>
              <a:ext uri="{FF2B5EF4-FFF2-40B4-BE49-F238E27FC236}">
                <a16:creationId xmlns:a16="http://schemas.microsoft.com/office/drawing/2014/main" id="{0DD6E0FA-752C-8CF4-6515-27F3A66FD5EE}"/>
              </a:ext>
            </a:extLst>
          </p:cNvPr>
          <p:cNvSpPr>
            <a:spLocks noChangeArrowheads="1"/>
          </p:cNvSpPr>
          <p:nvPr/>
        </p:nvSpPr>
        <p:spPr bwMode="auto">
          <a:xfrm>
            <a:off x="2048067" y="521208"/>
            <a:ext cx="42415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SMTP</a:t>
            </a:r>
            <a:r>
              <a:rPr lang="zh-CN" altLang="en-US" dirty="0">
                <a:solidFill>
                  <a:srgbClr val="FF0000"/>
                </a:solidFill>
              </a:rPr>
              <a:t> </a:t>
            </a:r>
            <a:r>
              <a:rPr lang="en-US" altLang="zh-CN" dirty="0">
                <a:solidFill>
                  <a:srgbClr val="FF0000"/>
                </a:solidFill>
              </a:rPr>
              <a:t>Client</a:t>
            </a:r>
            <a:r>
              <a:rPr lang="zh-CN" altLang="en-US" dirty="0">
                <a:solidFill>
                  <a:srgbClr val="FF0000"/>
                </a:solidFill>
              </a:rPr>
              <a:t>和</a:t>
            </a:r>
            <a:r>
              <a:rPr lang="en-US" altLang="zh-CN" dirty="0">
                <a:solidFill>
                  <a:srgbClr val="FF0000"/>
                </a:solidFill>
              </a:rPr>
              <a:t>SMTP Server</a:t>
            </a:r>
            <a:r>
              <a:rPr lang="zh-CN" altLang="en-US" dirty="0">
                <a:solidFill>
                  <a:srgbClr val="FF0000"/>
                </a:solidFill>
              </a:rPr>
              <a:t>交互的例子</a:t>
            </a:r>
            <a:endParaRPr lang="zh-CN" altLang="en-US" dirty="0"/>
          </a:p>
        </p:txBody>
      </p:sp>
      <p:sp>
        <p:nvSpPr>
          <p:cNvPr id="5" name="矩形 6">
            <a:extLst>
              <a:ext uri="{FF2B5EF4-FFF2-40B4-BE49-F238E27FC236}">
                <a16:creationId xmlns:a16="http://schemas.microsoft.com/office/drawing/2014/main" id="{EB18AA46-2B3D-F3A9-ABAA-2912F331C059}"/>
              </a:ext>
            </a:extLst>
          </p:cNvPr>
          <p:cNvSpPr>
            <a:spLocks noChangeArrowheads="1"/>
          </p:cNvSpPr>
          <p:nvPr/>
        </p:nvSpPr>
        <p:spPr bwMode="auto">
          <a:xfrm>
            <a:off x="2048067" y="1037451"/>
            <a:ext cx="47371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telnet </a:t>
            </a:r>
            <a:r>
              <a:rPr lang="en-US" altLang="zh-CN" dirty="0" err="1">
                <a:solidFill>
                  <a:srgbClr val="FF0000"/>
                </a:solidFill>
              </a:rPr>
              <a:t>mailserver</a:t>
            </a:r>
            <a:r>
              <a:rPr lang="en-US" altLang="zh-CN" dirty="0">
                <a:solidFill>
                  <a:srgbClr val="FF0000"/>
                </a:solidFill>
              </a:rPr>
              <a:t> 25</a:t>
            </a:r>
            <a:r>
              <a:rPr lang="zh-CN" altLang="en-US" dirty="0">
                <a:solidFill>
                  <a:srgbClr val="FF0000"/>
                </a:solidFill>
              </a:rPr>
              <a:t>：向服务器发起连接请求</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a:extLst>
              <a:ext uri="{FF2B5EF4-FFF2-40B4-BE49-F238E27FC236}">
                <a16:creationId xmlns:a16="http://schemas.microsoft.com/office/drawing/2014/main" id="{159297F0-795A-EC3D-A016-0B4BF6AD8598}"/>
              </a:ext>
            </a:extLst>
          </p:cNvPr>
          <p:cNvSpPr txBox="1">
            <a:spLocks noGrp="1"/>
          </p:cNvSpPr>
          <p:nvPr/>
        </p:nvSpPr>
        <p:spPr bwMode="auto">
          <a:xfrm>
            <a:off x="1524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0DAACA-2AE7-4D10-B91A-D95DC965246B}" type="datetime1">
              <a:rPr lang="zh-CN" altLang="en-US" sz="1400">
                <a:latin typeface="Times New Roman" panose="02020603050405020304" pitchFamily="18" charset="0"/>
              </a:rPr>
              <a:pPr/>
              <a:t>2024/11/29</a:t>
            </a:fld>
            <a:endParaRPr lang="en-US" altLang="zh-CN" sz="1400">
              <a:latin typeface="Times New Roman" panose="02020603050405020304" pitchFamily="18" charset="0"/>
            </a:endParaRPr>
          </a:p>
        </p:txBody>
      </p:sp>
      <p:sp>
        <p:nvSpPr>
          <p:cNvPr id="66563" name="页脚占位符 4">
            <a:extLst>
              <a:ext uri="{FF2B5EF4-FFF2-40B4-BE49-F238E27FC236}">
                <a16:creationId xmlns:a16="http://schemas.microsoft.com/office/drawing/2014/main" id="{DE9B4E31-AD47-FE5F-94B1-FC41417A080A}"/>
              </a:ext>
            </a:extLst>
          </p:cNvPr>
          <p:cNvSpPr txBox="1">
            <a:spLocks noGrp="1"/>
          </p:cNvSpPr>
          <p:nvPr/>
        </p:nvSpPr>
        <p:spPr bwMode="auto">
          <a:xfrm>
            <a:off x="3894138"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2.1  网络应用层原理</a:t>
            </a:r>
            <a:endParaRPr lang="en-US" altLang="zh-CN" sz="1400" b="1">
              <a:solidFill>
                <a:schemeClr val="accent2"/>
              </a:solidFill>
              <a:latin typeface="Times New Roman" panose="02020603050405020304" pitchFamily="18" charset="0"/>
            </a:endParaRPr>
          </a:p>
        </p:txBody>
      </p:sp>
      <p:sp>
        <p:nvSpPr>
          <p:cNvPr id="66564" name="灯片编号占位符 5">
            <a:extLst>
              <a:ext uri="{FF2B5EF4-FFF2-40B4-BE49-F238E27FC236}">
                <a16:creationId xmlns:a16="http://schemas.microsoft.com/office/drawing/2014/main" id="{BC8E9961-CE12-0EC7-4A62-EFB858793969}"/>
              </a:ext>
            </a:extLst>
          </p:cNvPr>
          <p:cNvSpPr txBox="1">
            <a:spLocks noGrp="1"/>
          </p:cNvSpPr>
          <p:nvPr/>
        </p:nvSpPr>
        <p:spPr bwMode="auto">
          <a:xfrm>
            <a:off x="8470900" y="6400800"/>
            <a:ext cx="2197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400">
                <a:latin typeface="Times New Roman" panose="02020603050405020304" pitchFamily="18" charset="0"/>
              </a:rPr>
              <a:t>第2章</a:t>
            </a:r>
            <a:r>
              <a:rPr lang="en-US" altLang="zh-CN" sz="1400">
                <a:latin typeface="Times New Roman" panose="02020603050405020304" pitchFamily="18" charset="0"/>
              </a:rPr>
              <a:t>:</a:t>
            </a:r>
            <a:r>
              <a:rPr lang="zh-CN" altLang="en-US" sz="1400">
                <a:latin typeface="Times New Roman" panose="02020603050405020304" pitchFamily="18" charset="0"/>
              </a:rPr>
              <a:t>应用层</a:t>
            </a:r>
            <a:r>
              <a:rPr lang="en-US" altLang="zh-CN" sz="1400">
                <a:latin typeface="Times New Roman" panose="02020603050405020304" pitchFamily="18" charset="0"/>
              </a:rPr>
              <a:t>-</a:t>
            </a:r>
            <a:fld id="{CD4E1F9D-8A16-4256-9947-8F352F3A613B}" type="slidenum">
              <a:rPr lang="en-US" altLang="zh-CN" sz="1400">
                <a:latin typeface="Times New Roman" panose="02020603050405020304" pitchFamily="18" charset="0"/>
              </a:rPr>
              <a:pPr algn="r"/>
              <a:t>79</a:t>
            </a:fld>
            <a:endParaRPr lang="en-US" altLang="zh-CN" sz="1400">
              <a:latin typeface="Times New Roman" panose="02020603050405020304" pitchFamily="18" charset="0"/>
            </a:endParaRPr>
          </a:p>
        </p:txBody>
      </p:sp>
      <p:sp>
        <p:nvSpPr>
          <p:cNvPr id="66565" name="Rectangle 2">
            <a:extLst>
              <a:ext uri="{FF2B5EF4-FFF2-40B4-BE49-F238E27FC236}">
                <a16:creationId xmlns:a16="http://schemas.microsoft.com/office/drawing/2014/main" id="{CC0CBAA3-0886-686C-3895-2130E3204E6C}"/>
              </a:ext>
            </a:extLst>
          </p:cNvPr>
          <p:cNvSpPr>
            <a:spLocks noGrp="1" noChangeArrowheads="1"/>
          </p:cNvSpPr>
          <p:nvPr>
            <p:ph type="title" idx="4294967295"/>
          </p:nvPr>
        </p:nvSpPr>
        <p:spPr>
          <a:xfrm>
            <a:off x="1897063" y="414339"/>
            <a:ext cx="7772400" cy="884237"/>
          </a:xfrm>
        </p:spPr>
        <p:txBody>
          <a:bodyPr anchor="ctr"/>
          <a:lstStyle/>
          <a:p>
            <a:r>
              <a:rPr lang="zh-CN" altLang="en-US">
                <a:solidFill>
                  <a:srgbClr val="FF0000"/>
                </a:solidFill>
              </a:rPr>
              <a:t>自测 </a:t>
            </a:r>
            <a:r>
              <a:rPr lang="en-US" altLang="zh-CN">
                <a:solidFill>
                  <a:srgbClr val="FF0000"/>
                </a:solidFill>
              </a:rPr>
              <a:t>smtp </a:t>
            </a:r>
            <a:r>
              <a:rPr lang="zh-CN" altLang="en-US">
                <a:solidFill>
                  <a:srgbClr val="FF0000"/>
                </a:solidFill>
              </a:rPr>
              <a:t>交互</a:t>
            </a:r>
            <a:r>
              <a:rPr lang="en-US" altLang="zh-CN">
                <a:solidFill>
                  <a:srgbClr val="FF0000"/>
                </a:solidFill>
              </a:rPr>
              <a:t>:</a:t>
            </a:r>
            <a:endParaRPr lang="en-US" altLang="zh-CN"/>
          </a:p>
        </p:txBody>
      </p:sp>
      <p:sp>
        <p:nvSpPr>
          <p:cNvPr id="66566" name="Rectangle 3">
            <a:extLst>
              <a:ext uri="{FF2B5EF4-FFF2-40B4-BE49-F238E27FC236}">
                <a16:creationId xmlns:a16="http://schemas.microsoft.com/office/drawing/2014/main" id="{1E8796FC-4644-ADF1-1993-D264ABE3A756}"/>
              </a:ext>
            </a:extLst>
          </p:cNvPr>
          <p:cNvSpPr>
            <a:spLocks noGrp="1" noChangeArrowheads="1"/>
          </p:cNvSpPr>
          <p:nvPr>
            <p:ph type="body" idx="4294967295"/>
          </p:nvPr>
        </p:nvSpPr>
        <p:spPr>
          <a:xfrm>
            <a:off x="2065338" y="1250950"/>
            <a:ext cx="7772400" cy="4648200"/>
          </a:xfrm>
        </p:spPr>
        <p:txBody>
          <a:bodyPr/>
          <a:lstStyle/>
          <a:p>
            <a:r>
              <a:rPr lang="en-US" altLang="zh-CN" dirty="0">
                <a:latin typeface="Courier New" panose="02070309020205020404" pitchFamily="49" charset="0"/>
              </a:rPr>
              <a:t>$telnet </a:t>
            </a:r>
            <a:r>
              <a:rPr lang="en-US" altLang="zh-CN" dirty="0" err="1">
                <a:latin typeface="Courier New" panose="02070309020205020404" pitchFamily="49" charset="0"/>
              </a:rPr>
              <a:t>MailServerName</a:t>
            </a:r>
            <a:r>
              <a:rPr lang="en-US" altLang="zh-CN" dirty="0">
                <a:latin typeface="Courier New" panose="02070309020205020404" pitchFamily="49" charset="0"/>
              </a:rPr>
              <a:t> 25</a:t>
            </a:r>
            <a:endParaRPr lang="en-US" altLang="zh-CN" dirty="0"/>
          </a:p>
          <a:p>
            <a:r>
              <a:rPr lang="zh-CN" altLang="en-US" sz="2200" dirty="0">
                <a:ea typeface="楷体" panose="02010609060101010101" pitchFamily="49" charset="-122"/>
                <a:cs typeface="Arial" panose="020B0604020202020204" pitchFamily="34" charset="0"/>
              </a:rPr>
              <a:t>见到邮件服务器的 </a:t>
            </a:r>
            <a:r>
              <a:rPr lang="en-US" altLang="zh-CN" sz="2200" dirty="0">
                <a:ea typeface="楷体" panose="02010609060101010101" pitchFamily="49" charset="-122"/>
                <a:cs typeface="Arial" panose="020B0604020202020204" pitchFamily="34" charset="0"/>
              </a:rPr>
              <a:t>220 </a:t>
            </a:r>
            <a:r>
              <a:rPr lang="zh-CN" altLang="en-US" sz="2200" dirty="0">
                <a:ea typeface="楷体" panose="02010609060101010101" pitchFamily="49" charset="-122"/>
                <a:cs typeface="Arial" panose="020B0604020202020204" pitchFamily="34" charset="0"/>
              </a:rPr>
              <a:t>响应后</a:t>
            </a:r>
          </a:p>
          <a:p>
            <a:r>
              <a:rPr lang="zh-CN" altLang="en-US" sz="2200" dirty="0">
                <a:ea typeface="楷体" panose="02010609060101010101" pitchFamily="49" charset="-122"/>
                <a:cs typeface="Arial" panose="020B0604020202020204" pitchFamily="34" charset="0"/>
              </a:rPr>
              <a:t>键入 </a:t>
            </a:r>
            <a:r>
              <a:rPr lang="en-US" altLang="zh-CN" sz="2200" dirty="0">
                <a:ea typeface="楷体" panose="02010609060101010101" pitchFamily="49" charset="-122"/>
                <a:cs typeface="Arial" panose="020B0604020202020204" pitchFamily="34" charset="0"/>
              </a:rPr>
              <a:t>HELO, MAIL FROM, RCPT TO, DATA, QUIT </a:t>
            </a:r>
            <a:r>
              <a:rPr lang="zh-CN" altLang="en-US" sz="2200" dirty="0">
                <a:ea typeface="楷体" panose="02010609060101010101" pitchFamily="49" charset="-122"/>
                <a:cs typeface="Arial" panose="020B0604020202020204" pitchFamily="34" charset="0"/>
              </a:rPr>
              <a:t>命令 </a:t>
            </a:r>
          </a:p>
          <a:p>
            <a:pPr>
              <a:buFont typeface="Wingdings" panose="05000000000000000000" pitchFamily="2" charset="2"/>
              <a:buNone/>
            </a:pP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上述过程可以不使用用户代理，就能直接将电子邮件发送出去（因为目前大部分邮件服务器的交互过程趋于复杂，本试验不一定都能进行）。</a:t>
            </a:r>
            <a:endParaRPr lang="en-US" altLang="zh-CN" sz="2200" dirty="0">
              <a:ea typeface="楷体" panose="02010609060101010101" pitchFamily="49"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组合 8"/>
          <p:cNvGrpSpPr/>
          <p:nvPr/>
        </p:nvGrpSpPr>
        <p:grpSpPr>
          <a:xfrm>
            <a:off x="1080816" y="3120262"/>
            <a:ext cx="10928304" cy="1542112"/>
            <a:chOff x="1638299" y="2559326"/>
            <a:chExt cx="7388044" cy="771369"/>
          </a:xfrm>
        </p:grpSpPr>
        <p:sp>
          <p:nvSpPr>
            <p:cNvPr id="10" name="矩形: 圆角 53"/>
            <p:cNvSpPr/>
            <p:nvPr/>
          </p:nvSpPr>
          <p:spPr>
            <a:xfrm>
              <a:off x="1638299" y="2559326"/>
              <a:ext cx="7301525" cy="771369"/>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226114" y="2603031"/>
              <a:ext cx="6800229" cy="654580"/>
            </a:xfrm>
            <a:prstGeom prst="rect">
              <a:avLst/>
            </a:prstGeom>
            <a:noFill/>
          </p:spPr>
          <p:txBody>
            <a:bodyPr wrap="square" rtlCol="0">
              <a:spAutoFit/>
            </a:bodyPr>
            <a:lstStyle/>
            <a:p>
              <a:pPr>
                <a:lnSpc>
                  <a:spcPct val="150000"/>
                </a:lnSpc>
              </a:pPr>
              <a:r>
                <a:rPr kumimoji="1" lang="zh-CN" altLang="en-US"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这么多应用通过网络充斥在我们的生活中，那么从网络的角度，它们到底具有哪些共性呢？</a:t>
              </a:r>
            </a:p>
          </p:txBody>
        </p:sp>
        <p:sp>
          <p:nvSpPr>
            <p:cNvPr id="12" name="矩形: 圆角 55"/>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430213" y="0"/>
            <a:ext cx="5665788" cy="1428589"/>
            <a:chOff x="551030" y="-368704"/>
            <a:chExt cx="5665788" cy="1428589"/>
          </a:xfrm>
        </p:grpSpPr>
        <p:grpSp>
          <p:nvGrpSpPr>
            <p:cNvPr id="29" name="组合 28"/>
            <p:cNvGrpSpPr/>
            <p:nvPr/>
          </p:nvGrpSpPr>
          <p:grpSpPr>
            <a:xfrm>
              <a:off x="1201632" y="303925"/>
              <a:ext cx="5015186" cy="687997"/>
              <a:chOff x="1839059" y="967769"/>
              <a:chExt cx="5015186" cy="687997"/>
            </a:xfrm>
          </p:grpSpPr>
          <p:sp>
            <p:nvSpPr>
              <p:cNvPr id="31" name="矩形: 圆角 30"/>
              <p:cNvSpPr/>
              <p:nvPr/>
            </p:nvSpPr>
            <p:spPr>
              <a:xfrm>
                <a:off x="1839059"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7062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常见的网络应用</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66" y="2320812"/>
            <a:ext cx="2341562" cy="2341562"/>
          </a:xfrm>
          <a:prstGeom prst="rect">
            <a:avLst/>
          </a:prstGeom>
        </p:spPr>
      </p:pic>
      <p:sp>
        <p:nvSpPr>
          <p:cNvPr id="2" name="灯片编号占位符 1">
            <a:extLst>
              <a:ext uri="{FF2B5EF4-FFF2-40B4-BE49-F238E27FC236}">
                <a16:creationId xmlns:a16="http://schemas.microsoft.com/office/drawing/2014/main" id="{89E77C49-F601-43D2-BC16-5D98C976EB0E}"/>
              </a:ext>
            </a:extLst>
          </p:cNvPr>
          <p:cNvSpPr>
            <a:spLocks noGrp="1"/>
          </p:cNvSpPr>
          <p:nvPr>
            <p:ph type="sldNum" sz="quarter" idx="12"/>
          </p:nvPr>
        </p:nvSpPr>
        <p:spPr/>
        <p:txBody>
          <a:bodyPr/>
          <a:lstStyle/>
          <a:p>
            <a:fld id="{91F2D4EF-46D4-4764-B373-FC59CD1D281E}" type="slidenum">
              <a:rPr lang="zh-CN" altLang="en-US" smtClean="0"/>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889112" cy="1428589"/>
            <a:chOff x="551030" y="-368704"/>
            <a:chExt cx="4889112" cy="1428589"/>
          </a:xfrm>
        </p:grpSpPr>
        <p:grpSp>
          <p:nvGrpSpPr>
            <p:cNvPr id="29" name="组合 28"/>
            <p:cNvGrpSpPr/>
            <p:nvPr/>
          </p:nvGrpSpPr>
          <p:grpSpPr>
            <a:xfrm>
              <a:off x="1201631" y="303925"/>
              <a:ext cx="4238511" cy="687997"/>
              <a:chOff x="1839058" y="967769"/>
              <a:chExt cx="4238511" cy="687997"/>
            </a:xfrm>
          </p:grpSpPr>
          <p:sp>
            <p:nvSpPr>
              <p:cNvPr id="31" name="矩形: 圆角 30"/>
              <p:cNvSpPr/>
              <p:nvPr/>
            </p:nvSpPr>
            <p:spPr>
              <a:xfrm>
                <a:off x="1839058" y="967769"/>
                <a:ext cx="42385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22962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SMTP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评述</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6" name="组合 25"/>
          <p:cNvGrpSpPr/>
          <p:nvPr/>
        </p:nvGrpSpPr>
        <p:grpSpPr>
          <a:xfrm>
            <a:off x="515938" y="1514317"/>
            <a:ext cx="3903665" cy="526732"/>
            <a:chOff x="722008" y="1303131"/>
            <a:chExt cx="3727334" cy="502940"/>
          </a:xfrm>
        </p:grpSpPr>
        <p:grpSp>
          <p:nvGrpSpPr>
            <p:cNvPr id="27" name="组合 26"/>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6" name="平行四边形 3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3" name="流程图: 手动输入 6"/>
            <p:cNvSpPr/>
            <p:nvPr/>
          </p:nvSpPr>
          <p:spPr>
            <a:xfrm rot="5400000" flipV="1">
              <a:off x="2481039" y="-185902"/>
              <a:ext cx="475861" cy="34607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34" name="Text Box 79"/>
            <p:cNvSpPr txBox="1">
              <a:spLocks noChangeArrowheads="1"/>
            </p:cNvSpPr>
            <p:nvPr/>
          </p:nvSpPr>
          <p:spPr bwMode="auto">
            <a:xfrm>
              <a:off x="1351236" y="1335871"/>
              <a:ext cx="289195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一次邮件传送过程</a:t>
              </a:r>
            </a:p>
          </p:txBody>
        </p:sp>
      </p:grpSp>
      <p:sp>
        <p:nvSpPr>
          <p:cNvPr id="62" name="Text Box 79"/>
          <p:cNvSpPr txBox="1">
            <a:spLocks noChangeArrowheads="1"/>
          </p:cNvSpPr>
          <p:nvPr/>
        </p:nvSpPr>
        <p:spPr bwMode="auto">
          <a:xfrm>
            <a:off x="515938" y="2105557"/>
            <a:ext cx="11217879" cy="367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使用持续连接</a:t>
            </a:r>
          </a:p>
          <a:p>
            <a:pPr marL="342900" indent="-342900">
              <a:lnSpc>
                <a:spcPct val="20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要求报文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首部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&amp;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信体</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全部使用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7-bit ASCII</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码</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某些代码组合不允许出现在报文中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(e.g., CRLF.CRLF).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此类数据必须进行编码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通常使用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base-64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quoted printable)</a:t>
            </a:r>
          </a:p>
          <a:p>
            <a:pPr marL="342900" indent="-342900">
              <a:lnSpc>
                <a:spcPct val="20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CRLF.CRLF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表示邮件报文的结束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xEl>
                                              <p:pRg st="0" end="0"/>
                                            </p:txEl>
                                          </p:spTgt>
                                        </p:tgtEl>
                                        <p:attrNameLst>
                                          <p:attrName>style.visibility</p:attrName>
                                        </p:attrNameLst>
                                      </p:cBhvr>
                                      <p:to>
                                        <p:strVal val="visible"/>
                                      </p:to>
                                    </p:set>
                                    <p:animEffect transition="in" filter="wipe(left)">
                                      <p:cBhvr>
                                        <p:cTn id="15" dur="500"/>
                                        <p:tgtEl>
                                          <p:spTgt spid="62">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2">
                                            <p:txEl>
                                              <p:pRg st="1" end="1"/>
                                            </p:txEl>
                                          </p:spTgt>
                                        </p:tgtEl>
                                        <p:attrNameLst>
                                          <p:attrName>style.visibility</p:attrName>
                                        </p:attrNameLst>
                                      </p:cBhvr>
                                      <p:to>
                                        <p:strVal val="visible"/>
                                      </p:to>
                                    </p:set>
                                    <p:animEffect transition="in" filter="wipe(left)">
                                      <p:cBhvr>
                                        <p:cTn id="19" dur="500"/>
                                        <p:tgtEl>
                                          <p:spTgt spid="62">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2">
                                            <p:txEl>
                                              <p:pRg st="2" end="2"/>
                                            </p:txEl>
                                          </p:spTgt>
                                        </p:tgtEl>
                                        <p:attrNameLst>
                                          <p:attrName>style.visibility</p:attrName>
                                        </p:attrNameLst>
                                      </p:cBhvr>
                                      <p:to>
                                        <p:strVal val="visible"/>
                                      </p:to>
                                    </p:set>
                                    <p:animEffect transition="in" filter="wipe(left)">
                                      <p:cBhvr>
                                        <p:cTn id="23" dur="500"/>
                                        <p:tgtEl>
                                          <p:spTgt spid="62">
                                            <p:txEl>
                                              <p:pRg st="2" end="2"/>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2">
                                            <p:txEl>
                                              <p:pRg st="3" end="3"/>
                                            </p:txEl>
                                          </p:spTgt>
                                        </p:tgtEl>
                                        <p:attrNameLst>
                                          <p:attrName>style.visibility</p:attrName>
                                        </p:attrNameLst>
                                      </p:cBhvr>
                                      <p:to>
                                        <p:strVal val="visible"/>
                                      </p:to>
                                    </p:set>
                                    <p:animEffect transition="in" filter="wipe(left)">
                                      <p:cBhvr>
                                        <p:cTn id="27" dur="500"/>
                                        <p:tgtEl>
                                          <p:spTgt spid="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111265" cy="1428589"/>
            <a:chOff x="551030" y="-368704"/>
            <a:chExt cx="6111265" cy="1428589"/>
          </a:xfrm>
        </p:grpSpPr>
        <p:grpSp>
          <p:nvGrpSpPr>
            <p:cNvPr id="29" name="组合 28"/>
            <p:cNvGrpSpPr/>
            <p:nvPr/>
          </p:nvGrpSpPr>
          <p:grpSpPr>
            <a:xfrm>
              <a:off x="1201631" y="303925"/>
              <a:ext cx="5460664" cy="687997"/>
              <a:chOff x="1839058" y="967769"/>
              <a:chExt cx="5460664" cy="687997"/>
            </a:xfrm>
          </p:grpSpPr>
          <p:sp>
            <p:nvSpPr>
              <p:cNvPr id="31" name="矩形: 圆角 30"/>
              <p:cNvSpPr/>
              <p:nvPr/>
            </p:nvSpPr>
            <p:spPr>
              <a:xfrm>
                <a:off x="1839058" y="967769"/>
                <a:ext cx="546066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1362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SMTP vs HTTP</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 name="组合 13"/>
          <p:cNvGrpSpPr/>
          <p:nvPr/>
        </p:nvGrpSpPr>
        <p:grpSpPr>
          <a:xfrm>
            <a:off x="1229151" y="1782590"/>
            <a:ext cx="5977675" cy="476221"/>
            <a:chOff x="1403750" y="3593123"/>
            <a:chExt cx="5977675" cy="476221"/>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都使用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ASCII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响应交互，状态码</a:t>
              </a:r>
            </a:p>
          </p:txBody>
        </p:sp>
      </p:grpSp>
      <p:grpSp>
        <p:nvGrpSpPr>
          <p:cNvPr id="19" name="组合 18"/>
          <p:cNvGrpSpPr/>
          <p:nvPr/>
        </p:nvGrpSpPr>
        <p:grpSpPr>
          <a:xfrm>
            <a:off x="1229151" y="2761467"/>
            <a:ext cx="6730883" cy="476221"/>
            <a:chOff x="1403750" y="3593123"/>
            <a:chExt cx="6730883" cy="476221"/>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614870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pull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（拉）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and    SMTP: push</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a:t>
              </a:r>
            </a:p>
          </p:txBody>
        </p:sp>
      </p:grpSp>
      <p:grpSp>
        <p:nvGrpSpPr>
          <p:cNvPr id="24" name="组合 23"/>
          <p:cNvGrpSpPr/>
          <p:nvPr/>
        </p:nvGrpSpPr>
        <p:grpSpPr>
          <a:xfrm>
            <a:off x="1229151" y="3740344"/>
            <a:ext cx="10522363" cy="878446"/>
            <a:chOff x="1403750" y="3593123"/>
            <a:chExt cx="10522363" cy="878446"/>
          </a:xfrm>
        </p:grpSpPr>
        <p:grpSp>
          <p:nvGrpSpPr>
            <p:cNvPr id="25" name="组合 24"/>
            <p:cNvGrpSpPr/>
            <p:nvPr/>
          </p:nvGrpSpPr>
          <p:grpSpPr>
            <a:xfrm>
              <a:off x="1403750" y="3593123"/>
              <a:ext cx="490436" cy="476221"/>
              <a:chOff x="1403750" y="3593123"/>
              <a:chExt cx="808892" cy="785446"/>
            </a:xfrm>
          </p:grpSpPr>
          <p:sp>
            <p:nvSpPr>
              <p:cNvPr id="38" name="对话气泡: 椭圆形 3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5930" y="3593123"/>
              <a:ext cx="9940183" cy="87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协议不限制报文编码格式，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协议要求报文必须使用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7bit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ASCⅡ</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码格式</a:t>
              </a:r>
            </a:p>
          </p:txBody>
        </p:sp>
      </p:grpSp>
      <p:grpSp>
        <p:nvGrpSpPr>
          <p:cNvPr id="40" name="组合 39"/>
          <p:cNvGrpSpPr/>
          <p:nvPr/>
        </p:nvGrpSpPr>
        <p:grpSpPr>
          <a:xfrm>
            <a:off x="1229151" y="5121446"/>
            <a:ext cx="10286389" cy="882486"/>
            <a:chOff x="1403750" y="3593123"/>
            <a:chExt cx="10286389" cy="882486"/>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0" y="3593123"/>
              <a:ext cx="9704209"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每个对象分装在各自的响应报文中</a:t>
              </a:r>
            </a:p>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多个对象在一个多分部的报文中传送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799387" cy="1428589"/>
            <a:chOff x="551030" y="-368704"/>
            <a:chExt cx="7799387" cy="1428589"/>
          </a:xfrm>
        </p:grpSpPr>
        <p:grpSp>
          <p:nvGrpSpPr>
            <p:cNvPr id="29" name="组合 28"/>
            <p:cNvGrpSpPr/>
            <p:nvPr/>
          </p:nvGrpSpPr>
          <p:grpSpPr>
            <a:xfrm>
              <a:off x="1201631" y="303925"/>
              <a:ext cx="7148786" cy="687997"/>
              <a:chOff x="1839058" y="967769"/>
              <a:chExt cx="7148786" cy="687997"/>
            </a:xfrm>
          </p:grpSpPr>
          <p:sp>
            <p:nvSpPr>
              <p:cNvPr id="31" name="矩形: 圆角 30"/>
              <p:cNvSpPr/>
              <p:nvPr/>
            </p:nvSpPr>
            <p:spPr>
              <a:xfrm>
                <a:off x="1839058" y="967769"/>
                <a:ext cx="71487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601283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邮件报文格式（</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 822</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1156170" y="1586415"/>
            <a:ext cx="3560762" cy="526731"/>
            <a:chOff x="722008" y="1303131"/>
            <a:chExt cx="3399920" cy="502939"/>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5" name="平行四边形 4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35"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首部诸行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 e.g.</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46" name="Text Box 79"/>
          <p:cNvSpPr txBox="1">
            <a:spLocks noChangeArrowheads="1"/>
          </p:cNvSpPr>
          <p:nvPr/>
        </p:nvSpPr>
        <p:spPr bwMode="auto">
          <a:xfrm>
            <a:off x="1539624" y="2037461"/>
            <a:ext cx="19810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To:</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From:</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pic>
        <p:nvPicPr>
          <p:cNvPr id="47" name="图片 46"/>
          <p:cNvPicPr>
            <a:picLocks noChangeAspect="1"/>
          </p:cNvPicPr>
          <p:nvPr/>
        </p:nvPicPr>
        <p:blipFill rotWithShape="1">
          <a:blip r:embed="rId4">
            <a:extLst>
              <a:ext uri="{28A0092B-C50C-407E-A947-70E740481C1C}">
                <a14:useLocalDpi xmlns:a14="http://schemas.microsoft.com/office/drawing/2010/main" val="0"/>
              </a:ext>
            </a:extLst>
          </a:blip>
          <a:srcRect l="86818" b="75650"/>
          <a:stretch>
            <a:fillRect/>
          </a:stretch>
        </p:blipFill>
        <p:spPr>
          <a:xfrm>
            <a:off x="7268739" y="2706023"/>
            <a:ext cx="3535083" cy="2170497"/>
          </a:xfrm>
          <a:prstGeom prst="rect">
            <a:avLst/>
          </a:prstGeom>
        </p:spPr>
      </p:pic>
      <p:grpSp>
        <p:nvGrpSpPr>
          <p:cNvPr id="48" name="组合 47"/>
          <p:cNvGrpSpPr/>
          <p:nvPr/>
        </p:nvGrpSpPr>
        <p:grpSpPr>
          <a:xfrm>
            <a:off x="1156170" y="4550476"/>
            <a:ext cx="3560762" cy="526732"/>
            <a:chOff x="722008" y="1303131"/>
            <a:chExt cx="3399920" cy="502940"/>
          </a:xfrm>
        </p:grpSpPr>
        <p:grpSp>
          <p:nvGrpSpPr>
            <p:cNvPr id="49" name="组合 48"/>
            <p:cNvGrpSpPr/>
            <p:nvPr/>
          </p:nvGrpSpPr>
          <p:grpSpPr>
            <a:xfrm>
              <a:off x="722008" y="1303131"/>
              <a:ext cx="546594" cy="475865"/>
              <a:chOff x="708742" y="1296102"/>
              <a:chExt cx="454744" cy="283828"/>
            </a:xfrm>
          </p:grpSpPr>
          <p:sp>
            <p:nvSpPr>
              <p:cNvPr id="52" name="平行四边形 5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3" name="平行四边形 5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1" name="Text Box 79"/>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信体</a:t>
              </a:r>
            </a:p>
          </p:txBody>
        </p:sp>
      </p:grpSp>
      <p:sp>
        <p:nvSpPr>
          <p:cNvPr id="54" name="Text Box 79"/>
          <p:cNvSpPr txBox="1">
            <a:spLocks noChangeArrowheads="1"/>
          </p:cNvSpPr>
          <p:nvPr/>
        </p:nvSpPr>
        <p:spPr bwMode="auto">
          <a:xfrm>
            <a:off x="1285669" y="5172551"/>
            <a:ext cx="5643451"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 “报文”，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7bit ASCII characters only</a:t>
            </a:r>
          </a:p>
        </p:txBody>
      </p:sp>
      <p:sp>
        <p:nvSpPr>
          <p:cNvPr id="55" name="Rectangle 11"/>
          <p:cNvSpPr>
            <a:spLocks noChangeArrowheads="1"/>
          </p:cNvSpPr>
          <p:nvPr/>
        </p:nvSpPr>
        <p:spPr bwMode="auto">
          <a:xfrm>
            <a:off x="1330057" y="3820767"/>
            <a:ext cx="266297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不同</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56" name="Text Box 79"/>
          <p:cNvSpPr txBox="1">
            <a:spLocks noChangeArrowheads="1"/>
          </p:cNvSpPr>
          <p:nvPr/>
        </p:nvSpPr>
        <p:spPr bwMode="auto">
          <a:xfrm>
            <a:off x="7501642" y="3478656"/>
            <a:ext cx="2989036" cy="504562"/>
          </a:xfrm>
          <a:prstGeom prst="rect">
            <a:avLst/>
          </a:prstGeom>
          <a:solidFill>
            <a:schemeClr val="bg1">
              <a:alpha val="6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buClr>
                <a:srgbClr val="009FF6"/>
              </a:buClr>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to</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bob@someschool.edu</a:t>
            </a:r>
          </a:p>
        </p:txBody>
      </p:sp>
      <p:sp>
        <p:nvSpPr>
          <p:cNvPr id="57" name="Text Box 79"/>
          <p:cNvSpPr txBox="1">
            <a:spLocks noChangeArrowheads="1"/>
          </p:cNvSpPr>
          <p:nvPr/>
        </p:nvSpPr>
        <p:spPr bwMode="auto">
          <a:xfrm>
            <a:off x="7429193" y="4164248"/>
            <a:ext cx="3133934" cy="498663"/>
          </a:xfrm>
          <a:prstGeom prst="rect">
            <a:avLst/>
          </a:prstGeom>
          <a:solidFill>
            <a:schemeClr val="bg1">
              <a:alpha val="6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buClr>
                <a:srgbClr val="009FF6"/>
              </a:buClr>
            </a:pPr>
            <a:r>
              <a:rPr kumimoji="1"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from:alice@someschool.edu</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79"/>
          <p:cNvSpPr txBox="1">
            <a:spLocks noChangeArrowheads="1"/>
          </p:cNvSpPr>
          <p:nvPr/>
        </p:nvSpPr>
        <p:spPr bwMode="auto">
          <a:xfrm>
            <a:off x="7513395" y="2793063"/>
            <a:ext cx="2989036" cy="504562"/>
          </a:xfrm>
          <a:prstGeom prst="rect">
            <a:avLst/>
          </a:prstGeom>
          <a:solidFill>
            <a:schemeClr val="bg1">
              <a:alpha val="6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buClr>
                <a:srgbClr val="009FF6"/>
              </a:buClr>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Effect transition="in" filter="wipe(left)">
                                      <p:cBhvr>
                                        <p:cTn id="15" dur="500"/>
                                        <p:tgtEl>
                                          <p:spTgt spid="46">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6">
                                            <p:txEl>
                                              <p:pRg st="1" end="1"/>
                                            </p:txEl>
                                          </p:spTgt>
                                        </p:tgtEl>
                                        <p:attrNameLst>
                                          <p:attrName>style.visibility</p:attrName>
                                        </p:attrNameLst>
                                      </p:cBhvr>
                                      <p:to>
                                        <p:strVal val="visible"/>
                                      </p:to>
                                    </p:set>
                                    <p:animEffect transition="in" filter="wipe(left)">
                                      <p:cBhvr>
                                        <p:cTn id="19" dur="500"/>
                                        <p:tgtEl>
                                          <p:spTgt spid="46">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6">
                                            <p:txEl>
                                              <p:pRg st="2" end="2"/>
                                            </p:txEl>
                                          </p:spTgt>
                                        </p:tgtEl>
                                        <p:attrNameLst>
                                          <p:attrName>style.visibility</p:attrName>
                                        </p:attrNameLst>
                                      </p:cBhvr>
                                      <p:to>
                                        <p:strVal val="visible"/>
                                      </p:to>
                                    </p:set>
                                    <p:animEffect transition="in" filter="wipe(left)">
                                      <p:cBhvr>
                                        <p:cTn id="23" dur="500"/>
                                        <p:tgtEl>
                                          <p:spTgt spid="46">
                                            <p:txEl>
                                              <p:pRg st="2" end="2"/>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randombar(horizontal)">
                                      <p:cBhvr>
                                        <p:cTn id="27" dur="500"/>
                                        <p:tgtEl>
                                          <p:spTgt spid="5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4">
                                            <p:txEl>
                                              <p:pRg st="0" end="0"/>
                                            </p:txEl>
                                          </p:spTgt>
                                        </p:tgtEl>
                                        <p:attrNameLst>
                                          <p:attrName>style.visibility</p:attrName>
                                        </p:attrNameLst>
                                      </p:cBhvr>
                                      <p:to>
                                        <p:strVal val="visible"/>
                                      </p:to>
                                    </p:set>
                                    <p:animEffect transition="in" filter="wipe(left)">
                                      <p:cBhvr>
                                        <p:cTn id="35" dur="500"/>
                                        <p:tgtEl>
                                          <p:spTgt spid="54">
                                            <p:txEl>
                                              <p:pRg st="0" end="0"/>
                                            </p:txEl>
                                          </p:spTgt>
                                        </p:tgtEl>
                                      </p:cBhvr>
                                    </p:animEffect>
                                  </p:childTnLst>
                                </p:cTn>
                              </p:par>
                            </p:childTnLst>
                          </p:cTn>
                        </p:par>
                        <p:par>
                          <p:cTn id="36" fill="hold">
                            <p:stCondLst>
                              <p:cond delay="4000"/>
                            </p:stCondLst>
                            <p:childTnLst>
                              <p:par>
                                <p:cTn id="37" presetID="53" presetClass="entr" presetSubtype="16"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54" grpId="0" build="p"/>
      <p:bldP spid="55" grpId="0" animBg="1"/>
      <p:bldP spid="56" grpId="0" animBg="1"/>
      <p:bldP spid="57" grpId="0" animBg="1"/>
      <p:bldP spid="5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799387" cy="1428589"/>
            <a:chOff x="551030" y="-368704"/>
            <a:chExt cx="7799387" cy="1428589"/>
          </a:xfrm>
        </p:grpSpPr>
        <p:grpSp>
          <p:nvGrpSpPr>
            <p:cNvPr id="29" name="组合 28"/>
            <p:cNvGrpSpPr/>
            <p:nvPr/>
          </p:nvGrpSpPr>
          <p:grpSpPr>
            <a:xfrm>
              <a:off x="1201631" y="303925"/>
              <a:ext cx="7148786" cy="687997"/>
              <a:chOff x="1839058" y="967769"/>
              <a:chExt cx="7148786" cy="687997"/>
            </a:xfrm>
          </p:grpSpPr>
          <p:sp>
            <p:nvSpPr>
              <p:cNvPr id="31" name="矩形: 圆角 30"/>
              <p:cNvSpPr/>
              <p:nvPr/>
            </p:nvSpPr>
            <p:spPr>
              <a:xfrm>
                <a:off x="1839058" y="967769"/>
                <a:ext cx="71487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601283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邮件报文格式（</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 822</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1176661" y="1596906"/>
            <a:ext cx="3560762" cy="526731"/>
            <a:chOff x="722008" y="1303131"/>
            <a:chExt cx="3399920" cy="502939"/>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5" name="平行四边形 4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35"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首部诸行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 e.g.</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46" name="Text Box 79"/>
          <p:cNvSpPr txBox="1">
            <a:spLocks noChangeArrowheads="1"/>
          </p:cNvSpPr>
          <p:nvPr/>
        </p:nvSpPr>
        <p:spPr bwMode="auto">
          <a:xfrm>
            <a:off x="1612144" y="2047952"/>
            <a:ext cx="19810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To:</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From:</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pic>
        <p:nvPicPr>
          <p:cNvPr id="47" name="图片 46"/>
          <p:cNvPicPr>
            <a:picLocks noChangeAspect="1"/>
          </p:cNvPicPr>
          <p:nvPr/>
        </p:nvPicPr>
        <p:blipFill rotWithShape="1">
          <a:blip r:embed="rId4">
            <a:extLst>
              <a:ext uri="{28A0092B-C50C-407E-A947-70E740481C1C}">
                <a14:useLocalDpi xmlns:a14="http://schemas.microsoft.com/office/drawing/2010/main" val="0"/>
              </a:ext>
            </a:extLst>
          </a:blip>
          <a:srcRect l="86818" b="75650"/>
          <a:stretch>
            <a:fillRect/>
          </a:stretch>
        </p:blipFill>
        <p:spPr>
          <a:xfrm>
            <a:off x="7055871" y="2671245"/>
            <a:ext cx="3535083" cy="2170497"/>
          </a:xfrm>
          <a:prstGeom prst="rect">
            <a:avLst/>
          </a:prstGeom>
        </p:spPr>
      </p:pic>
      <p:grpSp>
        <p:nvGrpSpPr>
          <p:cNvPr id="48" name="组合 47"/>
          <p:cNvGrpSpPr/>
          <p:nvPr/>
        </p:nvGrpSpPr>
        <p:grpSpPr>
          <a:xfrm>
            <a:off x="1176661" y="4560967"/>
            <a:ext cx="3560762" cy="526732"/>
            <a:chOff x="722008" y="1303131"/>
            <a:chExt cx="3399920" cy="502940"/>
          </a:xfrm>
        </p:grpSpPr>
        <p:grpSp>
          <p:nvGrpSpPr>
            <p:cNvPr id="49" name="组合 48"/>
            <p:cNvGrpSpPr/>
            <p:nvPr/>
          </p:nvGrpSpPr>
          <p:grpSpPr>
            <a:xfrm>
              <a:off x="722008" y="1303131"/>
              <a:ext cx="546594" cy="475865"/>
              <a:chOff x="708742" y="1296102"/>
              <a:chExt cx="454744" cy="283828"/>
            </a:xfrm>
          </p:grpSpPr>
          <p:sp>
            <p:nvSpPr>
              <p:cNvPr id="52" name="平行四边形 5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3" name="平行四边形 5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1" name="Text Box 79"/>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信体</a:t>
              </a:r>
            </a:p>
          </p:txBody>
        </p:sp>
      </p:grpSp>
      <p:sp>
        <p:nvSpPr>
          <p:cNvPr id="54" name="Text Box 79"/>
          <p:cNvSpPr txBox="1">
            <a:spLocks noChangeArrowheads="1"/>
          </p:cNvSpPr>
          <p:nvPr/>
        </p:nvSpPr>
        <p:spPr bwMode="auto">
          <a:xfrm>
            <a:off x="1563545" y="5180803"/>
            <a:ext cx="4899956"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 “报文”，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ASCII characters only</a:t>
            </a:r>
          </a:p>
        </p:txBody>
      </p:sp>
      <p:sp>
        <p:nvSpPr>
          <p:cNvPr id="55" name="Rectangle 11"/>
          <p:cNvSpPr>
            <a:spLocks noChangeArrowheads="1"/>
          </p:cNvSpPr>
          <p:nvPr/>
        </p:nvSpPr>
        <p:spPr bwMode="auto">
          <a:xfrm>
            <a:off x="1350548" y="3831258"/>
            <a:ext cx="266297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不同</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3914" t="9712" r="4374" b="10274"/>
          <a:stretch>
            <a:fillRect/>
          </a:stretch>
        </p:blipFill>
        <p:spPr>
          <a:xfrm>
            <a:off x="7016684" y="1514317"/>
            <a:ext cx="3575812" cy="3412136"/>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5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22" presetClass="entr" presetSubtype="4"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914" t="9712" r="4374" b="10274"/>
          <a:stretch>
            <a:fillRect/>
          </a:stretch>
        </p:blipFill>
        <p:spPr>
          <a:xfrm>
            <a:off x="7004877" y="1514317"/>
            <a:ext cx="3575812" cy="3412136"/>
          </a:xfrm>
          <a:prstGeom prst="rect">
            <a:avLst/>
          </a:prstGeom>
        </p:spPr>
      </p:pic>
      <p:grpSp>
        <p:nvGrpSpPr>
          <p:cNvPr id="28" name="组合 27"/>
          <p:cNvGrpSpPr/>
          <p:nvPr/>
        </p:nvGrpSpPr>
        <p:grpSpPr>
          <a:xfrm>
            <a:off x="430213" y="0"/>
            <a:ext cx="7799387" cy="1428589"/>
            <a:chOff x="551030" y="-368704"/>
            <a:chExt cx="7799387" cy="1428589"/>
          </a:xfrm>
        </p:grpSpPr>
        <p:grpSp>
          <p:nvGrpSpPr>
            <p:cNvPr id="29" name="组合 28"/>
            <p:cNvGrpSpPr/>
            <p:nvPr/>
          </p:nvGrpSpPr>
          <p:grpSpPr>
            <a:xfrm>
              <a:off x="1201631" y="303925"/>
              <a:ext cx="7148786" cy="687997"/>
              <a:chOff x="1839058" y="967769"/>
              <a:chExt cx="7148786" cy="687997"/>
            </a:xfrm>
          </p:grpSpPr>
          <p:sp>
            <p:nvSpPr>
              <p:cNvPr id="31" name="矩形: 圆角 30"/>
              <p:cNvSpPr/>
              <p:nvPr/>
            </p:nvSpPr>
            <p:spPr>
              <a:xfrm>
                <a:off x="1839058" y="967769"/>
                <a:ext cx="71487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601283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邮件报文格式（</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 822</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1141302" y="1600556"/>
            <a:ext cx="3560762" cy="526731"/>
            <a:chOff x="722008" y="1303131"/>
            <a:chExt cx="3399920" cy="502939"/>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5" name="平行四边形 4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35"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首部诸行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 e.g.</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46" name="Text Box 79"/>
          <p:cNvSpPr txBox="1">
            <a:spLocks noChangeArrowheads="1"/>
          </p:cNvSpPr>
          <p:nvPr/>
        </p:nvSpPr>
        <p:spPr bwMode="auto">
          <a:xfrm>
            <a:off x="1584254" y="2045801"/>
            <a:ext cx="19810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To:</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From:</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grpSp>
        <p:nvGrpSpPr>
          <p:cNvPr id="48" name="组合 47"/>
          <p:cNvGrpSpPr/>
          <p:nvPr/>
        </p:nvGrpSpPr>
        <p:grpSpPr>
          <a:xfrm>
            <a:off x="1141302" y="4564617"/>
            <a:ext cx="2309767" cy="526732"/>
            <a:chOff x="722008" y="1303131"/>
            <a:chExt cx="2205433" cy="502940"/>
          </a:xfrm>
        </p:grpSpPr>
        <p:sp>
          <p:nvSpPr>
            <p:cNvPr id="50" name="流程图: 手动输入 6"/>
            <p:cNvSpPr/>
            <p:nvPr/>
          </p:nvSpPr>
          <p:spPr>
            <a:xfrm rot="5400000" flipV="1">
              <a:off x="1720089" y="575049"/>
              <a:ext cx="475861" cy="193884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9" name="组合 48"/>
            <p:cNvGrpSpPr/>
            <p:nvPr/>
          </p:nvGrpSpPr>
          <p:grpSpPr>
            <a:xfrm>
              <a:off x="722008" y="1303131"/>
              <a:ext cx="546594" cy="475865"/>
              <a:chOff x="708742" y="1296102"/>
              <a:chExt cx="454744" cy="283828"/>
            </a:xfrm>
          </p:grpSpPr>
          <p:sp>
            <p:nvSpPr>
              <p:cNvPr id="52" name="平行四边形 5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3" name="平行四边形 5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Text Box 79"/>
            <p:cNvSpPr txBox="1">
              <a:spLocks noChangeArrowheads="1"/>
            </p:cNvSpPr>
            <p:nvPr/>
          </p:nvSpPr>
          <p:spPr bwMode="auto">
            <a:xfrm>
              <a:off x="1351236" y="1335871"/>
              <a:ext cx="103931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信体</a:t>
              </a:r>
            </a:p>
          </p:txBody>
        </p:sp>
      </p:grpSp>
      <p:sp>
        <p:nvSpPr>
          <p:cNvPr id="54" name="Text Box 79"/>
          <p:cNvSpPr txBox="1">
            <a:spLocks noChangeArrowheads="1"/>
          </p:cNvSpPr>
          <p:nvPr/>
        </p:nvSpPr>
        <p:spPr bwMode="auto">
          <a:xfrm>
            <a:off x="1270801" y="5186692"/>
            <a:ext cx="5989305"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 “报文”，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ASCII characters only</a:t>
            </a:r>
          </a:p>
        </p:txBody>
      </p:sp>
      <p:sp>
        <p:nvSpPr>
          <p:cNvPr id="55" name="Rectangle 11"/>
          <p:cNvSpPr>
            <a:spLocks noChangeArrowheads="1"/>
          </p:cNvSpPr>
          <p:nvPr/>
        </p:nvSpPr>
        <p:spPr bwMode="auto">
          <a:xfrm>
            <a:off x="1315189" y="3834908"/>
            <a:ext cx="266297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不同</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7" name="组合 6"/>
          <p:cNvGrpSpPr/>
          <p:nvPr/>
        </p:nvGrpSpPr>
        <p:grpSpPr>
          <a:xfrm>
            <a:off x="7260107" y="2041048"/>
            <a:ext cx="3005712" cy="3007275"/>
            <a:chOff x="4292743" y="2041048"/>
            <a:chExt cx="3005712" cy="3007275"/>
          </a:xfrm>
        </p:grpSpPr>
        <p:sp>
          <p:nvSpPr>
            <p:cNvPr id="2" name="矩形 1"/>
            <p:cNvSpPr/>
            <p:nvPr/>
          </p:nvSpPr>
          <p:spPr>
            <a:xfrm>
              <a:off x="4292743" y="2041048"/>
              <a:ext cx="3005712" cy="3007275"/>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432443" y="2151847"/>
              <a:ext cx="2730500" cy="615423"/>
              <a:chOff x="8369300" y="2203977"/>
              <a:chExt cx="2730500" cy="615423"/>
            </a:xfrm>
          </p:grpSpPr>
          <p:sp>
            <p:nvSpPr>
              <p:cNvPr id="4" name="矩形: 圆角 3"/>
              <p:cNvSpPr/>
              <p:nvPr/>
            </p:nvSpPr>
            <p:spPr>
              <a:xfrm>
                <a:off x="8369300" y="2260600"/>
                <a:ext cx="2730500" cy="558800"/>
              </a:xfrm>
              <a:prstGeom prst="roundRect">
                <a:avLst>
                  <a:gd name="adj" fmla="val 2348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79"/>
              <p:cNvSpPr txBox="1">
                <a:spLocks noChangeArrowheads="1"/>
              </p:cNvSpPr>
              <p:nvPr/>
            </p:nvSpPr>
            <p:spPr bwMode="auto">
              <a:xfrm>
                <a:off x="9179223" y="2203977"/>
                <a:ext cx="1142186"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buClr>
                    <a:srgbClr val="009FF6"/>
                  </a:buClr>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header</a:t>
                </a:r>
              </a:p>
            </p:txBody>
          </p:sp>
        </p:grpSp>
        <p:grpSp>
          <p:nvGrpSpPr>
            <p:cNvPr id="6" name="组合 5"/>
            <p:cNvGrpSpPr/>
            <p:nvPr/>
          </p:nvGrpSpPr>
          <p:grpSpPr>
            <a:xfrm>
              <a:off x="4432443" y="3197520"/>
              <a:ext cx="2730500" cy="1592092"/>
              <a:chOff x="8369300" y="3249650"/>
              <a:chExt cx="2730500" cy="1592092"/>
            </a:xfrm>
          </p:grpSpPr>
          <p:sp>
            <p:nvSpPr>
              <p:cNvPr id="37" name="矩形: 圆角 36"/>
              <p:cNvSpPr/>
              <p:nvPr/>
            </p:nvSpPr>
            <p:spPr>
              <a:xfrm>
                <a:off x="8369300" y="3249650"/>
                <a:ext cx="2730500" cy="1592092"/>
              </a:xfrm>
              <a:prstGeom prst="roundRect">
                <a:avLst>
                  <a:gd name="adj" fmla="val 7531"/>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 Box 79"/>
              <p:cNvSpPr txBox="1">
                <a:spLocks noChangeArrowheads="1"/>
              </p:cNvSpPr>
              <p:nvPr/>
            </p:nvSpPr>
            <p:spPr bwMode="auto">
              <a:xfrm>
                <a:off x="9179223" y="3678075"/>
                <a:ext cx="1142186"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buClr>
                    <a:srgbClr val="009FF6"/>
                  </a:buClr>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body</a:t>
                </a:r>
              </a:p>
            </p:txBody>
          </p:sp>
        </p:grpSp>
      </p:grpSp>
      <p:sp>
        <p:nvSpPr>
          <p:cNvPr id="8" name="箭头: 下 7"/>
          <p:cNvSpPr/>
          <p:nvPr/>
        </p:nvSpPr>
        <p:spPr>
          <a:xfrm rot="15740668">
            <a:off x="4988345" y="764629"/>
            <a:ext cx="395108" cy="4132614"/>
          </a:xfrm>
          <a:prstGeom prst="down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p:cNvSpPr/>
          <p:nvPr/>
        </p:nvSpPr>
        <p:spPr>
          <a:xfrm rot="15148918">
            <a:off x="6027613" y="3876639"/>
            <a:ext cx="395108" cy="1999983"/>
          </a:xfrm>
          <a:prstGeom prst="down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 Box 79"/>
          <p:cNvSpPr txBox="1">
            <a:spLocks noChangeArrowheads="1"/>
          </p:cNvSpPr>
          <p:nvPr/>
        </p:nvSpPr>
        <p:spPr bwMode="auto">
          <a:xfrm>
            <a:off x="8273753" y="2688974"/>
            <a:ext cx="1014139" cy="53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buClr>
                <a:srgbClr val="009FF6"/>
              </a:buClr>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xit" presetSubtype="1" fill="hold" nodeType="withEffect">
                                  <p:stCondLst>
                                    <p:cond delay="0"/>
                                  </p:stCondLst>
                                  <p:childTnLst>
                                    <p:animEffect transition="out" filter="wipe(up)">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animBg="1"/>
      <p:bldP spid="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6337" cy="1428589"/>
            <a:chOff x="551030" y="-368704"/>
            <a:chExt cx="7036337" cy="1428589"/>
          </a:xfrm>
        </p:grpSpPr>
        <p:grpSp>
          <p:nvGrpSpPr>
            <p:cNvPr id="29" name="组合 28"/>
            <p:cNvGrpSpPr/>
            <p:nvPr/>
          </p:nvGrpSpPr>
          <p:grpSpPr>
            <a:xfrm>
              <a:off x="1201631" y="303925"/>
              <a:ext cx="6385736" cy="675443"/>
              <a:chOff x="1839058" y="967769"/>
              <a:chExt cx="6385736" cy="675443"/>
            </a:xfrm>
          </p:grpSpPr>
          <p:sp>
            <p:nvSpPr>
              <p:cNvPr id="31" name="矩形: 圆角 30"/>
              <p:cNvSpPr/>
              <p:nvPr/>
            </p:nvSpPr>
            <p:spPr>
              <a:xfrm>
                <a:off x="1839058" y="967769"/>
                <a:ext cx="624744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5" y="1049735"/>
                <a:ext cx="5438699"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非</a:t>
                </a:r>
                <a:r>
                  <a:rPr lang="en-US" altLang="zh-CN" sz="2800" b="1" dirty="0" err="1">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ASCⅡ</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码数据的</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MIME</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扩展</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9" name="Group 4"/>
          <p:cNvGrpSpPr/>
          <p:nvPr/>
        </p:nvGrpSpPr>
        <p:grpSpPr bwMode="auto">
          <a:xfrm>
            <a:off x="5397173" y="2366963"/>
            <a:ext cx="5003800" cy="3113087"/>
            <a:chOff x="1424" y="1808"/>
            <a:chExt cx="3152" cy="2152"/>
          </a:xfrm>
        </p:grpSpPr>
        <p:sp>
          <p:nvSpPr>
            <p:cNvPr id="20" name="Text Box 5"/>
            <p:cNvSpPr txBox="1">
              <a:spLocks noChangeArrowheads="1"/>
            </p:cNvSpPr>
            <p:nvPr/>
          </p:nvSpPr>
          <p:spPr bwMode="auto">
            <a:xfrm>
              <a:off x="1440" y="1808"/>
              <a:ext cx="3136"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ea typeface="楷体" panose="02010609060101010101" pitchFamily="49" charset="-122"/>
                  <a:cs typeface="Arial" panose="020B0604020202020204" pitchFamily="34" charset="0"/>
                </a:rPr>
                <a:t>From: alice@crepes.fr </a:t>
              </a:r>
            </a:p>
            <a:p>
              <a:r>
                <a:rPr lang="en-US" altLang="zh-CN" b="1" dirty="0">
                  <a:ea typeface="楷体" panose="02010609060101010101" pitchFamily="49" charset="-122"/>
                  <a:cs typeface="Arial" panose="020B0604020202020204" pitchFamily="34" charset="0"/>
                </a:rPr>
                <a:t>To: bob@hamburger.edu </a:t>
              </a:r>
            </a:p>
            <a:p>
              <a:r>
                <a:rPr lang="en-US" altLang="zh-CN" b="1" dirty="0">
                  <a:ea typeface="楷体" panose="02010609060101010101" pitchFamily="49" charset="-122"/>
                  <a:cs typeface="Arial" panose="020B0604020202020204" pitchFamily="34" charset="0"/>
                </a:rPr>
                <a:t>Subject: Picture of yummy crepe. </a:t>
              </a:r>
            </a:p>
            <a:p>
              <a:r>
                <a:rPr lang="en-US" altLang="zh-CN" b="1" dirty="0">
                  <a:ea typeface="楷体" panose="02010609060101010101" pitchFamily="49" charset="-122"/>
                  <a:cs typeface="Arial" panose="020B0604020202020204" pitchFamily="34" charset="0"/>
                </a:rPr>
                <a:t>MIME-Version: 1.0 </a:t>
              </a:r>
            </a:p>
            <a:p>
              <a:r>
                <a:rPr lang="en-US" altLang="zh-CN" b="1" dirty="0">
                  <a:ea typeface="楷体" panose="02010609060101010101" pitchFamily="49" charset="-122"/>
                  <a:cs typeface="Arial" panose="020B0604020202020204" pitchFamily="34" charset="0"/>
                </a:rPr>
                <a:t>Content-Transfer-Encoding: base64 </a:t>
              </a:r>
            </a:p>
            <a:p>
              <a:r>
                <a:rPr lang="en-US" altLang="zh-CN" b="1" dirty="0">
                  <a:ea typeface="楷体" panose="02010609060101010101" pitchFamily="49" charset="-122"/>
                  <a:cs typeface="Arial" panose="020B0604020202020204" pitchFamily="34" charset="0"/>
                </a:rPr>
                <a:t>Content-Type: image/jpeg </a:t>
              </a:r>
            </a:p>
            <a:p>
              <a:endParaRPr lang="en-US" altLang="zh-CN" b="1" dirty="0">
                <a:ea typeface="楷体" panose="02010609060101010101" pitchFamily="49" charset="-122"/>
                <a:cs typeface="Arial" panose="020B0604020202020204" pitchFamily="34" charset="0"/>
              </a:endParaRPr>
            </a:p>
            <a:p>
              <a:r>
                <a:rPr lang="en-US" altLang="zh-CN" b="1" dirty="0">
                  <a:ea typeface="楷体" panose="02010609060101010101" pitchFamily="49" charset="-122"/>
                  <a:cs typeface="Arial" panose="020B0604020202020204" pitchFamily="34" charset="0"/>
                </a:rPr>
                <a:t>base64 encoded data ..... </a:t>
              </a:r>
            </a:p>
            <a:p>
              <a:r>
                <a:rPr lang="en-US" altLang="zh-CN" b="1" dirty="0">
                  <a:ea typeface="楷体" panose="02010609060101010101" pitchFamily="49" charset="-122"/>
                  <a:cs typeface="Arial" panose="020B0604020202020204" pitchFamily="34" charset="0"/>
                </a:rPr>
                <a:t>......................... </a:t>
              </a:r>
            </a:p>
            <a:p>
              <a:r>
                <a:rPr lang="en-US" altLang="zh-CN" b="1" dirty="0">
                  <a:ea typeface="楷体" panose="02010609060101010101" pitchFamily="49" charset="-122"/>
                  <a:cs typeface="Arial" panose="020B0604020202020204" pitchFamily="34" charset="0"/>
                </a:rPr>
                <a:t>......base64 encoded data </a:t>
              </a:r>
            </a:p>
            <a:p>
              <a:r>
                <a:rPr lang="en-US" altLang="zh-CN" b="1" dirty="0">
                  <a:ea typeface="楷体" panose="02010609060101010101" pitchFamily="49" charset="-122"/>
                  <a:cs typeface="Arial" panose="020B0604020202020204" pitchFamily="34" charset="0"/>
                </a:rPr>
                <a:t> </a:t>
              </a:r>
            </a:p>
          </p:txBody>
        </p:sp>
        <p:sp>
          <p:nvSpPr>
            <p:cNvPr id="21" name="Rectangle 6"/>
            <p:cNvSpPr>
              <a:spLocks noChangeArrowheads="1"/>
            </p:cNvSpPr>
            <p:nvPr/>
          </p:nvSpPr>
          <p:spPr bwMode="auto">
            <a:xfrm>
              <a:off x="1424" y="1808"/>
              <a:ext cx="2984" cy="202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ea typeface="楷体" panose="02010609060101010101" pitchFamily="49" charset="-122"/>
                <a:cs typeface="Arial" panose="020B0604020202020204" pitchFamily="34" charset="0"/>
              </a:endParaRPr>
            </a:p>
          </p:txBody>
        </p:sp>
      </p:grpSp>
      <p:sp>
        <p:nvSpPr>
          <p:cNvPr id="22" name="Text Box 8"/>
          <p:cNvSpPr txBox="1">
            <a:spLocks noChangeArrowheads="1"/>
          </p:cNvSpPr>
          <p:nvPr/>
        </p:nvSpPr>
        <p:spPr bwMode="auto">
          <a:xfrm>
            <a:off x="2563486" y="3055938"/>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000" b="1">
                <a:ea typeface="楷体" panose="02010609060101010101" pitchFamily="49" charset="-122"/>
                <a:cs typeface="Arial" panose="020B0604020202020204" pitchFamily="34" charset="0"/>
              </a:rPr>
              <a:t>数据编码方法</a:t>
            </a:r>
            <a:endParaRPr lang="zh-CN" altLang="en-US" sz="2400" b="1">
              <a:ea typeface="楷体" panose="02010609060101010101" pitchFamily="49" charset="-122"/>
              <a:cs typeface="Arial" panose="020B0604020202020204" pitchFamily="34" charset="0"/>
            </a:endParaRPr>
          </a:p>
        </p:txBody>
      </p:sp>
      <p:sp>
        <p:nvSpPr>
          <p:cNvPr id="23" name="Text Box 9"/>
          <p:cNvSpPr txBox="1">
            <a:spLocks noChangeArrowheads="1"/>
          </p:cNvSpPr>
          <p:nvPr/>
        </p:nvSpPr>
        <p:spPr bwMode="auto">
          <a:xfrm>
            <a:off x="2634923" y="2517775"/>
            <a:ext cx="1438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ea typeface="楷体" panose="02010609060101010101" pitchFamily="49" charset="-122"/>
                <a:cs typeface="Arial" panose="020B0604020202020204" pitchFamily="34" charset="0"/>
              </a:rPr>
              <a:t>MIME </a:t>
            </a:r>
            <a:r>
              <a:rPr lang="zh-CN" altLang="en-US" sz="2000" b="1">
                <a:ea typeface="楷体" panose="02010609060101010101" pitchFamily="49" charset="-122"/>
                <a:cs typeface="Arial" panose="020B0604020202020204" pitchFamily="34" charset="0"/>
              </a:rPr>
              <a:t>版本</a:t>
            </a:r>
            <a:endParaRPr lang="zh-CN" altLang="en-US" sz="2400" b="1">
              <a:ea typeface="楷体" panose="02010609060101010101" pitchFamily="49" charset="-122"/>
              <a:cs typeface="Arial" panose="020B0604020202020204" pitchFamily="34" charset="0"/>
            </a:endParaRPr>
          </a:p>
        </p:txBody>
      </p:sp>
      <p:sp>
        <p:nvSpPr>
          <p:cNvPr id="24" name="Text Box 10"/>
          <p:cNvSpPr txBox="1">
            <a:spLocks noChangeArrowheads="1"/>
          </p:cNvSpPr>
          <p:nvPr/>
        </p:nvSpPr>
        <p:spPr bwMode="auto">
          <a:xfrm>
            <a:off x="2574598" y="5024438"/>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ea typeface="楷体" panose="02010609060101010101" pitchFamily="49" charset="-122"/>
                <a:cs typeface="Arial" panose="020B0604020202020204" pitchFamily="34" charset="0"/>
              </a:rPr>
              <a:t>编码后的数据</a:t>
            </a:r>
            <a:endParaRPr lang="zh-CN" altLang="en-US" sz="2400" b="1">
              <a:ea typeface="楷体" panose="02010609060101010101" pitchFamily="49" charset="-122"/>
              <a:cs typeface="Arial" panose="020B0604020202020204" pitchFamily="34" charset="0"/>
            </a:endParaRPr>
          </a:p>
        </p:txBody>
      </p:sp>
      <p:sp>
        <p:nvSpPr>
          <p:cNvPr id="25" name="Line 11"/>
          <p:cNvSpPr>
            <a:spLocks noChangeShapeType="1"/>
          </p:cNvSpPr>
          <p:nvPr/>
        </p:nvSpPr>
        <p:spPr bwMode="auto">
          <a:xfrm>
            <a:off x="4311323" y="2792413"/>
            <a:ext cx="1155700" cy="5461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2"/>
          <p:cNvSpPr>
            <a:spLocks noChangeShapeType="1"/>
          </p:cNvSpPr>
          <p:nvPr/>
        </p:nvSpPr>
        <p:spPr bwMode="auto">
          <a:xfrm>
            <a:off x="4285923" y="3427413"/>
            <a:ext cx="1181100" cy="1905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3"/>
          <p:cNvSpPr>
            <a:spLocks noChangeShapeType="1"/>
          </p:cNvSpPr>
          <p:nvPr/>
        </p:nvSpPr>
        <p:spPr bwMode="auto">
          <a:xfrm flipV="1">
            <a:off x="4260523" y="3935413"/>
            <a:ext cx="1244600" cy="3556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4"/>
          <p:cNvSpPr>
            <a:spLocks noChangeShapeType="1"/>
          </p:cNvSpPr>
          <p:nvPr/>
        </p:nvSpPr>
        <p:spPr bwMode="auto">
          <a:xfrm flipV="1">
            <a:off x="4298623" y="4684713"/>
            <a:ext cx="1003300" cy="5080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Freeform 15"/>
          <p:cNvSpPr/>
          <p:nvPr/>
        </p:nvSpPr>
        <p:spPr bwMode="auto">
          <a:xfrm>
            <a:off x="5325736" y="4325938"/>
            <a:ext cx="309562" cy="881062"/>
          </a:xfrm>
          <a:custGeom>
            <a:avLst/>
            <a:gdLst>
              <a:gd name="T0" fmla="*/ 2147483646 w 195"/>
              <a:gd name="T1" fmla="*/ 2147483646 h 555"/>
              <a:gd name="T2" fmla="*/ 0 w 195"/>
              <a:gd name="T3" fmla="*/ 0 h 555"/>
              <a:gd name="T4" fmla="*/ 0 w 195"/>
              <a:gd name="T5" fmla="*/ 2147483646 h 555"/>
              <a:gd name="T6" fmla="*/ 2147483646 w 195"/>
              <a:gd name="T7" fmla="*/ 2147483646 h 555"/>
              <a:gd name="T8" fmla="*/ 0 60000 65536"/>
              <a:gd name="T9" fmla="*/ 0 60000 65536"/>
              <a:gd name="T10" fmla="*/ 0 60000 65536"/>
              <a:gd name="T11" fmla="*/ 0 60000 65536"/>
              <a:gd name="T12" fmla="*/ 0 w 195"/>
              <a:gd name="T13" fmla="*/ 0 h 555"/>
              <a:gd name="T14" fmla="*/ 195 w 195"/>
              <a:gd name="T15" fmla="*/ 555 h 555"/>
            </a:gdLst>
            <a:ahLst/>
            <a:cxnLst>
              <a:cxn ang="T8">
                <a:pos x="T0" y="T1"/>
              </a:cxn>
              <a:cxn ang="T9">
                <a:pos x="T2" y="T3"/>
              </a:cxn>
              <a:cxn ang="T10">
                <a:pos x="T4" y="T5"/>
              </a:cxn>
              <a:cxn ang="T11">
                <a:pos x="T6" y="T7"/>
              </a:cxn>
            </a:cxnLst>
            <a:rect l="T12" t="T13" r="T14" b="T15"/>
            <a:pathLst>
              <a:path w="195" h="555">
                <a:moveTo>
                  <a:pt x="159" y="3"/>
                </a:moveTo>
                <a:lnTo>
                  <a:pt x="0" y="0"/>
                </a:lnTo>
                <a:lnTo>
                  <a:pt x="0" y="555"/>
                </a:lnTo>
                <a:lnTo>
                  <a:pt x="195" y="552"/>
                </a:lnTo>
              </a:path>
            </a:pathLst>
          </a:cu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Text Box 7"/>
          <p:cNvSpPr txBox="1">
            <a:spLocks noChangeArrowheads="1"/>
          </p:cNvSpPr>
          <p:nvPr/>
        </p:nvSpPr>
        <p:spPr bwMode="auto">
          <a:xfrm>
            <a:off x="1698298" y="3989388"/>
            <a:ext cx="2587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000" b="1" dirty="0">
                <a:ea typeface="楷体" panose="02010609060101010101" pitchFamily="49" charset="-122"/>
                <a:cs typeface="Arial" panose="020B0604020202020204" pitchFamily="34" charset="0"/>
              </a:rPr>
              <a:t>多媒体类型</a:t>
            </a:r>
            <a:r>
              <a:rPr lang="en-US" altLang="zh-CN" sz="2000" b="1" dirty="0">
                <a:ea typeface="楷体" panose="02010609060101010101" pitchFamily="49" charset="-122"/>
                <a:cs typeface="Arial" panose="020B0604020202020204" pitchFamily="34" charset="0"/>
              </a:rPr>
              <a:t>, </a:t>
            </a:r>
            <a:r>
              <a:rPr lang="zh-CN" altLang="en-US" sz="2000" b="1" dirty="0">
                <a:ea typeface="楷体" panose="02010609060101010101" pitchFamily="49" charset="-122"/>
                <a:cs typeface="Arial" panose="020B0604020202020204" pitchFamily="34" charset="0"/>
              </a:rPr>
              <a:t>子类型</a:t>
            </a:r>
            <a:r>
              <a:rPr lang="en-US" altLang="zh-CN" sz="2000" b="1" dirty="0">
                <a:ea typeface="楷体" panose="02010609060101010101" pitchFamily="49" charset="-122"/>
                <a:cs typeface="Arial" panose="020B0604020202020204" pitchFamily="34" charset="0"/>
              </a:rPr>
              <a:t>, </a:t>
            </a:r>
          </a:p>
          <a:p>
            <a:pPr algn="r"/>
            <a:r>
              <a:rPr lang="zh-CN" altLang="en-US" sz="2000" b="1" dirty="0">
                <a:ea typeface="楷体" panose="02010609060101010101" pitchFamily="49" charset="-122"/>
                <a:cs typeface="Arial" panose="020B0604020202020204" pitchFamily="34" charset="0"/>
              </a:rPr>
              <a:t>参数声明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par>
                                <p:cTn id="13" presetID="3" presetClass="entr" presetSubtype="1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linds(horizontal)">
                                      <p:cBhvr>
                                        <p:cTn id="39" dur="500"/>
                                        <p:tgtEl>
                                          <p:spTgt spid="33"/>
                                        </p:tgtEl>
                                      </p:cBhvr>
                                    </p:animEffect>
                                  </p:childTnLst>
                                </p:cTn>
                              </p:par>
                              <p:par>
                                <p:cTn id="40" presetID="3" presetClass="entr" presetSubtype="1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linds(horizontal)">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898050" cy="1428589"/>
            <a:chOff x="551030" y="-368704"/>
            <a:chExt cx="6898050" cy="1428589"/>
          </a:xfrm>
        </p:grpSpPr>
        <p:grpSp>
          <p:nvGrpSpPr>
            <p:cNvPr id="29" name="组合 28"/>
            <p:cNvGrpSpPr/>
            <p:nvPr/>
          </p:nvGrpSpPr>
          <p:grpSpPr>
            <a:xfrm>
              <a:off x="1201631" y="303925"/>
              <a:ext cx="6247449" cy="687997"/>
              <a:chOff x="1839058" y="967769"/>
              <a:chExt cx="6247449" cy="687997"/>
            </a:xfrm>
          </p:grpSpPr>
          <p:sp>
            <p:nvSpPr>
              <p:cNvPr id="31" name="矩形: 圆角 30"/>
              <p:cNvSpPr/>
              <p:nvPr/>
            </p:nvSpPr>
            <p:spPr>
              <a:xfrm>
                <a:off x="1839058" y="967769"/>
                <a:ext cx="624744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5" y="1009435"/>
                <a:ext cx="514786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客户机获取邮件的方法</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0" name="组合 59"/>
          <p:cNvGrpSpPr/>
          <p:nvPr/>
        </p:nvGrpSpPr>
        <p:grpSpPr>
          <a:xfrm>
            <a:off x="4310006" y="2192425"/>
            <a:ext cx="3283229" cy="719092"/>
            <a:chOff x="1791494" y="2482819"/>
            <a:chExt cx="5638006" cy="1227521"/>
          </a:xfrm>
        </p:grpSpPr>
        <p:sp>
          <p:nvSpPr>
            <p:cNvPr id="61" name="矩形: 圆角 92"/>
            <p:cNvSpPr/>
            <p:nvPr/>
          </p:nvSpPr>
          <p:spPr>
            <a:xfrm>
              <a:off x="1791494" y="2482819"/>
              <a:ext cx="5638006" cy="122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2" name="文本框 61"/>
            <p:cNvSpPr txBox="1"/>
            <p:nvPr/>
          </p:nvSpPr>
          <p:spPr>
            <a:xfrm>
              <a:off x="2056191" y="2742397"/>
              <a:ext cx="5155765" cy="788082"/>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POP3</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sp>
          <p:nvSpPr>
            <p:cNvPr id="63" name="矩形: 圆角 94"/>
            <p:cNvSpPr/>
            <p:nvPr/>
          </p:nvSpPr>
          <p:spPr>
            <a:xfrm>
              <a:off x="1980050" y="2616894"/>
              <a:ext cx="5275416" cy="9650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4310006" y="3294222"/>
            <a:ext cx="3283229" cy="719092"/>
            <a:chOff x="1791494" y="2482819"/>
            <a:chExt cx="5638006" cy="1227521"/>
          </a:xfrm>
        </p:grpSpPr>
        <p:sp>
          <p:nvSpPr>
            <p:cNvPr id="65" name="矩形: 圆角 92"/>
            <p:cNvSpPr/>
            <p:nvPr/>
          </p:nvSpPr>
          <p:spPr>
            <a:xfrm>
              <a:off x="1791494" y="2482819"/>
              <a:ext cx="5638006" cy="122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6" name="文本框 65"/>
            <p:cNvSpPr txBox="1"/>
            <p:nvPr/>
          </p:nvSpPr>
          <p:spPr>
            <a:xfrm>
              <a:off x="2056191" y="2742397"/>
              <a:ext cx="5155765" cy="788082"/>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IMAP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sp>
          <p:nvSpPr>
            <p:cNvPr id="67" name="矩形: 圆角 94"/>
            <p:cNvSpPr/>
            <p:nvPr/>
          </p:nvSpPr>
          <p:spPr>
            <a:xfrm>
              <a:off x="1980050" y="2616894"/>
              <a:ext cx="5275416" cy="9650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grpSp>
        <p:nvGrpSpPr>
          <p:cNvPr id="68" name="组合 67"/>
          <p:cNvGrpSpPr/>
          <p:nvPr/>
        </p:nvGrpSpPr>
        <p:grpSpPr>
          <a:xfrm>
            <a:off x="4310006" y="4396019"/>
            <a:ext cx="3283229" cy="719092"/>
            <a:chOff x="1791494" y="2482819"/>
            <a:chExt cx="5638006" cy="1227521"/>
          </a:xfrm>
        </p:grpSpPr>
        <p:sp>
          <p:nvSpPr>
            <p:cNvPr id="69" name="矩形: 圆角 92"/>
            <p:cNvSpPr/>
            <p:nvPr/>
          </p:nvSpPr>
          <p:spPr>
            <a:xfrm>
              <a:off x="1791494" y="2482819"/>
              <a:ext cx="5638006" cy="122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70" name="文本框 69"/>
            <p:cNvSpPr txBox="1"/>
            <p:nvPr/>
          </p:nvSpPr>
          <p:spPr>
            <a:xfrm>
              <a:off x="2056191" y="2742397"/>
              <a:ext cx="5155765" cy="788082"/>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p>
          </p:txBody>
        </p:sp>
        <p:sp>
          <p:nvSpPr>
            <p:cNvPr id="71" name="矩形: 圆角 94"/>
            <p:cNvSpPr/>
            <p:nvPr/>
          </p:nvSpPr>
          <p:spPr>
            <a:xfrm>
              <a:off x="1980050" y="2616894"/>
              <a:ext cx="5275416" cy="9650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p:tgtEl>
                                          <p:spTgt spid="60"/>
                                        </p:tgtEl>
                                        <p:attrNameLst>
                                          <p:attrName>ppt_x</p:attrName>
                                        </p:attrNameLst>
                                      </p:cBhvr>
                                      <p:tavLst>
                                        <p:tav tm="0">
                                          <p:val>
                                            <p:strVal val="#ppt_x-#ppt_w*1.125000"/>
                                          </p:val>
                                        </p:tav>
                                        <p:tav tm="100000">
                                          <p:val>
                                            <p:strVal val="#ppt_x"/>
                                          </p:val>
                                        </p:tav>
                                      </p:tavLst>
                                    </p:anim>
                                    <p:animEffect transition="in" filter="wipe(right)">
                                      <p:cBhvr>
                                        <p:cTn id="12" dur="500"/>
                                        <p:tgtEl>
                                          <p:spTgt spid="60"/>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p:tgtEl>
                                          <p:spTgt spid="64"/>
                                        </p:tgtEl>
                                        <p:attrNameLst>
                                          <p:attrName>ppt_x</p:attrName>
                                        </p:attrNameLst>
                                      </p:cBhvr>
                                      <p:tavLst>
                                        <p:tav tm="0">
                                          <p:val>
                                            <p:strVal val="#ppt_x-#ppt_w*1.125000"/>
                                          </p:val>
                                        </p:tav>
                                        <p:tav tm="100000">
                                          <p:val>
                                            <p:strVal val="#ppt_x"/>
                                          </p:val>
                                        </p:tav>
                                      </p:tavLst>
                                    </p:anim>
                                    <p:animEffect transition="in" filter="wipe(right)">
                                      <p:cBhvr>
                                        <p:cTn id="17" dur="500"/>
                                        <p:tgtEl>
                                          <p:spTgt spid="64"/>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p:tgtEl>
                                          <p:spTgt spid="68"/>
                                        </p:tgtEl>
                                        <p:attrNameLst>
                                          <p:attrName>ppt_x</p:attrName>
                                        </p:attrNameLst>
                                      </p:cBhvr>
                                      <p:tavLst>
                                        <p:tav tm="0">
                                          <p:val>
                                            <p:strVal val="#ppt_x-#ppt_w*1.125000"/>
                                          </p:val>
                                        </p:tav>
                                        <p:tav tm="100000">
                                          <p:val>
                                            <p:strVal val="#ppt_x"/>
                                          </p:val>
                                        </p:tav>
                                      </p:tavLst>
                                    </p:anim>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132960" cy="1428589"/>
            <a:chOff x="551030" y="-368704"/>
            <a:chExt cx="7132960" cy="1428589"/>
          </a:xfrm>
        </p:grpSpPr>
        <p:grpSp>
          <p:nvGrpSpPr>
            <p:cNvPr id="29" name="组合 28"/>
            <p:cNvGrpSpPr/>
            <p:nvPr/>
          </p:nvGrpSpPr>
          <p:grpSpPr>
            <a:xfrm>
              <a:off x="1201631" y="303925"/>
              <a:ext cx="6482359" cy="687997"/>
              <a:chOff x="1839058" y="967769"/>
              <a:chExt cx="6482359" cy="687997"/>
            </a:xfrm>
          </p:grpSpPr>
          <p:sp>
            <p:nvSpPr>
              <p:cNvPr id="31" name="矩形: 圆角 30"/>
              <p:cNvSpPr/>
              <p:nvPr/>
            </p:nvSpPr>
            <p:spPr>
              <a:xfrm>
                <a:off x="1839058" y="967769"/>
                <a:ext cx="648235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5" y="1009435"/>
                <a:ext cx="5147864"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POP3</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协议的认证阶段</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 name="组合 3"/>
          <p:cNvGrpSpPr/>
          <p:nvPr/>
        </p:nvGrpSpPr>
        <p:grpSpPr>
          <a:xfrm>
            <a:off x="2222902" y="1807481"/>
            <a:ext cx="2217448" cy="1832540"/>
            <a:chOff x="943763" y="1648367"/>
            <a:chExt cx="2217448" cy="1832540"/>
          </a:xfrm>
        </p:grpSpPr>
        <p:grpSp>
          <p:nvGrpSpPr>
            <p:cNvPr id="40" name="组合 39"/>
            <p:cNvGrpSpPr/>
            <p:nvPr/>
          </p:nvGrpSpPr>
          <p:grpSpPr>
            <a:xfrm>
              <a:off x="943763" y="2896132"/>
              <a:ext cx="2217448" cy="584775"/>
              <a:chOff x="1263765" y="4127662"/>
              <a:chExt cx="2742830" cy="584775"/>
            </a:xfrm>
          </p:grpSpPr>
          <p:sp>
            <p:nvSpPr>
              <p:cNvPr id="41" name="矩形: 圆角 40"/>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客户端命令</a:t>
                </a:r>
              </a:p>
            </p:txBody>
          </p:sp>
        </p:gr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3364" y="1648367"/>
              <a:ext cx="1628974" cy="1628974"/>
            </a:xfrm>
            <a:prstGeom prst="rect">
              <a:avLst/>
            </a:prstGeom>
          </p:spPr>
        </p:pic>
      </p:grpSp>
      <p:grpSp>
        <p:nvGrpSpPr>
          <p:cNvPr id="3" name="组合 2"/>
          <p:cNvGrpSpPr/>
          <p:nvPr/>
        </p:nvGrpSpPr>
        <p:grpSpPr>
          <a:xfrm>
            <a:off x="7563173" y="2020701"/>
            <a:ext cx="2217448" cy="1619320"/>
            <a:chOff x="4958267" y="1861586"/>
            <a:chExt cx="2217448" cy="1619320"/>
          </a:xfrm>
        </p:grpSpPr>
        <p:grpSp>
          <p:nvGrpSpPr>
            <p:cNvPr id="43" name="组合 42"/>
            <p:cNvGrpSpPr/>
            <p:nvPr/>
          </p:nvGrpSpPr>
          <p:grpSpPr>
            <a:xfrm>
              <a:off x="4958267" y="2896131"/>
              <a:ext cx="2217448" cy="584775"/>
              <a:chOff x="1263765" y="4127662"/>
              <a:chExt cx="2742830" cy="584775"/>
            </a:xfrm>
          </p:grpSpPr>
          <p:sp>
            <p:nvSpPr>
              <p:cNvPr id="44" name="矩形: 圆角 43"/>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服务器响应</a:t>
                </a:r>
              </a:p>
            </p:txBody>
          </p:sp>
        </p:gr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513" y="1861586"/>
              <a:ext cx="1628974" cy="1202536"/>
            </a:xfrm>
            <a:prstGeom prst="rect">
              <a:avLst/>
            </a:prstGeom>
          </p:spPr>
        </p:pic>
      </p:grpSp>
      <p:grpSp>
        <p:nvGrpSpPr>
          <p:cNvPr id="48" name="组合 47"/>
          <p:cNvGrpSpPr/>
          <p:nvPr/>
        </p:nvGrpSpPr>
        <p:grpSpPr>
          <a:xfrm flipH="1">
            <a:off x="4742047" y="1838185"/>
            <a:ext cx="2490058" cy="997381"/>
            <a:chOff x="2759770" y="2746260"/>
            <a:chExt cx="2060538" cy="604004"/>
          </a:xfrm>
        </p:grpSpPr>
        <p:sp>
          <p:nvSpPr>
            <p:cNvPr id="49" name="对话气泡: 圆角矩形 48"/>
            <p:cNvSpPr/>
            <p:nvPr/>
          </p:nvSpPr>
          <p:spPr>
            <a:xfrm>
              <a:off x="2759770" y="2746260"/>
              <a:ext cx="2060538" cy="604004"/>
            </a:xfrm>
            <a:prstGeom prst="wedgeRoundRectCallout">
              <a:avLst>
                <a:gd name="adj1" fmla="val 66595"/>
                <a:gd name="adj2" fmla="val 44178"/>
                <a:gd name="adj3" fmla="val 16667"/>
              </a:avLst>
            </a:prstGeom>
            <a:solidFill>
              <a:srgbClr val="009FF6"/>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 Box 79"/>
            <p:cNvSpPr txBox="1">
              <a:spLocks noChangeArrowheads="1"/>
            </p:cNvSpPr>
            <p:nvPr/>
          </p:nvSpPr>
          <p:spPr bwMode="auto">
            <a:xfrm>
              <a:off x="2779380" y="2790816"/>
              <a:ext cx="2040928"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6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rPr>
                <a:t>user: </a:t>
              </a:r>
              <a:r>
                <a:rPr kumimoji="1" lang="zh-CN" altLang="en-US" sz="2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rPr>
                <a:t>用户名</a:t>
              </a:r>
            </a:p>
          </p:txBody>
        </p:sp>
        <p:sp>
          <p:nvSpPr>
            <p:cNvPr id="54" name="Text Box 79"/>
            <p:cNvSpPr txBox="1">
              <a:spLocks noChangeArrowheads="1"/>
            </p:cNvSpPr>
            <p:nvPr/>
          </p:nvSpPr>
          <p:spPr bwMode="auto">
            <a:xfrm>
              <a:off x="2779381" y="3032840"/>
              <a:ext cx="1828831"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rPr>
                <a:t>pass: </a:t>
              </a:r>
              <a:r>
                <a:rPr kumimoji="1" lang="zh-CN" altLang="en-US" sz="2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rPr>
                <a:t>口令</a:t>
              </a:r>
            </a:p>
          </p:txBody>
        </p:sp>
      </p:grpSp>
      <p:grpSp>
        <p:nvGrpSpPr>
          <p:cNvPr id="55" name="组合 54"/>
          <p:cNvGrpSpPr/>
          <p:nvPr/>
        </p:nvGrpSpPr>
        <p:grpSpPr>
          <a:xfrm flipH="1">
            <a:off x="4754242" y="3055246"/>
            <a:ext cx="2490058" cy="997381"/>
            <a:chOff x="2759770" y="2746260"/>
            <a:chExt cx="2060538" cy="604004"/>
          </a:xfrm>
        </p:grpSpPr>
        <p:sp>
          <p:nvSpPr>
            <p:cNvPr id="56" name="对话气泡: 圆角矩形 55"/>
            <p:cNvSpPr/>
            <p:nvPr/>
          </p:nvSpPr>
          <p:spPr>
            <a:xfrm>
              <a:off x="2759770" y="2746260"/>
              <a:ext cx="2060538" cy="604004"/>
            </a:xfrm>
            <a:prstGeom prst="wedgeRoundRectCallout">
              <a:avLst>
                <a:gd name="adj1" fmla="val -61932"/>
                <a:gd name="adj2" fmla="val -50122"/>
                <a:gd name="adj3" fmla="val 16667"/>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 Box 79"/>
            <p:cNvSpPr txBox="1">
              <a:spLocks noChangeArrowheads="1"/>
            </p:cNvSpPr>
            <p:nvPr/>
          </p:nvSpPr>
          <p:spPr bwMode="auto">
            <a:xfrm>
              <a:off x="2779380" y="2774994"/>
              <a:ext cx="2040928"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+OK</a:t>
              </a:r>
            </a:p>
          </p:txBody>
        </p:sp>
        <p:sp>
          <p:nvSpPr>
            <p:cNvPr id="58" name="Text Box 79"/>
            <p:cNvSpPr txBox="1">
              <a:spLocks noChangeArrowheads="1"/>
            </p:cNvSpPr>
            <p:nvPr/>
          </p:nvSpPr>
          <p:spPr bwMode="auto">
            <a:xfrm>
              <a:off x="2779381" y="3040751"/>
              <a:ext cx="2040927"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600" b="1"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-ERR</a:t>
              </a:r>
            </a:p>
          </p:txBody>
        </p:sp>
      </p:grpSp>
      <p:sp>
        <p:nvSpPr>
          <p:cNvPr id="59" name="Text Box 11"/>
          <p:cNvSpPr txBox="1">
            <a:spLocks noChangeArrowheads="1"/>
          </p:cNvSpPr>
          <p:nvPr/>
        </p:nvSpPr>
        <p:spPr bwMode="auto">
          <a:xfrm>
            <a:off x="4101663" y="4362392"/>
            <a:ext cx="3906839" cy="163121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S: +OK POP3 server ready </a:t>
            </a:r>
          </a:p>
          <a:p>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C: user </a:t>
            </a:r>
            <a:r>
              <a:rPr lang="en-US" altLang="zh-CN" sz="2000" b="1" dirty="0" err="1">
                <a:solidFill>
                  <a:schemeClr val="tx1">
                    <a:lumMod val="85000"/>
                    <a:lumOff val="15000"/>
                  </a:schemeClr>
                </a:solidFill>
                <a:latin typeface="Times New Roman" panose="02020603050405020304" pitchFamily="18" charset="0"/>
                <a:cs typeface="Times New Roman" panose="02020603050405020304" pitchFamily="18" charset="0"/>
              </a:rPr>
              <a:t>alice</a:t>
            </a:r>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 </a:t>
            </a:r>
          </a:p>
          <a:p>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S: +OK </a:t>
            </a:r>
          </a:p>
          <a:p>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C: pass hungry </a:t>
            </a:r>
          </a:p>
          <a:p>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S: +OK </a:t>
            </a:r>
            <a:r>
              <a:rPr lang="en-US" altLang="zh-CN" sz="2000" dirty="0">
                <a:solidFill>
                  <a:srgbClr val="009FF6"/>
                </a:solidFill>
                <a:latin typeface="Times New Roman" panose="02020603050405020304" pitchFamily="18" charset="0"/>
                <a:cs typeface="Times New Roman" panose="02020603050405020304" pitchFamily="18" charset="0"/>
              </a:rPr>
              <a:t>user successfully logged on</a:t>
            </a:r>
          </a:p>
        </p:txBody>
      </p:sp>
      <p:sp>
        <p:nvSpPr>
          <p:cNvPr id="5" name="文本框 4">
            <a:extLst>
              <a:ext uri="{FF2B5EF4-FFF2-40B4-BE49-F238E27FC236}">
                <a16:creationId xmlns:a16="http://schemas.microsoft.com/office/drawing/2014/main" id="{90BB57EC-243E-405B-57BB-ECA013717FB3}"/>
              </a:ext>
            </a:extLst>
          </p:cNvPr>
          <p:cNvSpPr txBox="1"/>
          <p:nvPr/>
        </p:nvSpPr>
        <p:spPr>
          <a:xfrm>
            <a:off x="7741386" y="825684"/>
            <a:ext cx="3548013" cy="369332"/>
          </a:xfrm>
          <a:prstGeom prst="rect">
            <a:avLst/>
          </a:prstGeom>
          <a:noFill/>
        </p:spPr>
        <p:txBody>
          <a:bodyPr wrap="square">
            <a:spAutoFit/>
          </a:bodyPr>
          <a:lstStyle/>
          <a:p>
            <a:r>
              <a:rPr lang="en-US" altLang="zh-CN" dirty="0"/>
              <a:t>Post Office Protocol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p:cTn id="31" dur="500" fill="hold"/>
                                        <p:tgtEl>
                                          <p:spTgt spid="59"/>
                                        </p:tgtEl>
                                        <p:attrNameLst>
                                          <p:attrName>ppt_w</p:attrName>
                                        </p:attrNameLst>
                                      </p:cBhvr>
                                      <p:tavLst>
                                        <p:tav tm="0">
                                          <p:val>
                                            <p:fltVal val="0"/>
                                          </p:val>
                                        </p:tav>
                                        <p:tav tm="100000">
                                          <p:val>
                                            <p:strVal val="#ppt_w"/>
                                          </p:val>
                                        </p:tav>
                                      </p:tavLst>
                                    </p:anim>
                                    <p:anim calcmode="lin" valueType="num">
                                      <p:cBhvr>
                                        <p:cTn id="32" dur="500" fill="hold"/>
                                        <p:tgtEl>
                                          <p:spTgt spid="59"/>
                                        </p:tgtEl>
                                        <p:attrNameLst>
                                          <p:attrName>ppt_h</p:attrName>
                                        </p:attrNameLst>
                                      </p:cBhvr>
                                      <p:tavLst>
                                        <p:tav tm="0">
                                          <p:val>
                                            <p:fltVal val="0"/>
                                          </p:val>
                                        </p:tav>
                                        <p:tav tm="100000">
                                          <p:val>
                                            <p:strVal val="#ppt_h"/>
                                          </p:val>
                                        </p:tav>
                                      </p:tavLst>
                                    </p:anim>
                                    <p:animEffect transition="in" filter="fade">
                                      <p:cBhvr>
                                        <p:cTn id="3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132960" cy="1428589"/>
            <a:chOff x="551030" y="-368704"/>
            <a:chExt cx="7132960" cy="1428589"/>
          </a:xfrm>
        </p:grpSpPr>
        <p:grpSp>
          <p:nvGrpSpPr>
            <p:cNvPr id="29" name="组合 28"/>
            <p:cNvGrpSpPr/>
            <p:nvPr/>
          </p:nvGrpSpPr>
          <p:grpSpPr>
            <a:xfrm>
              <a:off x="1201631" y="303925"/>
              <a:ext cx="6482359" cy="687997"/>
              <a:chOff x="1839058" y="967769"/>
              <a:chExt cx="6482359" cy="687997"/>
            </a:xfrm>
          </p:grpSpPr>
          <p:sp>
            <p:nvSpPr>
              <p:cNvPr id="31" name="矩形: 圆角 30"/>
              <p:cNvSpPr/>
              <p:nvPr/>
            </p:nvSpPr>
            <p:spPr>
              <a:xfrm>
                <a:off x="1839058" y="967769"/>
                <a:ext cx="648235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5" y="1009435"/>
                <a:ext cx="5147864"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POP3</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协议的交互命令</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2" name="Text Box 11"/>
          <p:cNvSpPr txBox="1">
            <a:spLocks noChangeArrowheads="1"/>
          </p:cNvSpPr>
          <p:nvPr/>
        </p:nvSpPr>
        <p:spPr bwMode="auto">
          <a:xfrm>
            <a:off x="7982120" y="2780008"/>
            <a:ext cx="3193842" cy="332398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list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1 498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2 912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a:t>
            </a:r>
            <a:r>
              <a:rPr lang="en-US" altLang="zh-CN" sz="1500" b="1" dirty="0" err="1">
                <a:solidFill>
                  <a:schemeClr val="tx1">
                    <a:lumMod val="85000"/>
                    <a:lumOff val="15000"/>
                  </a:schemeClr>
                </a:solidFill>
                <a:latin typeface="Times New Roman" panose="02020603050405020304" pitchFamily="18" charset="0"/>
                <a:cs typeface="Times New Roman" panose="02020603050405020304" pitchFamily="18" charset="0"/>
              </a:rPr>
              <a:t>retr</a:t>
            </a:r>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 1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&lt;message 1 contents&gt;</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dele 1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a:t>
            </a:r>
            <a:r>
              <a:rPr lang="en-US" altLang="zh-CN" sz="1500" b="1" dirty="0" err="1">
                <a:solidFill>
                  <a:schemeClr val="tx1">
                    <a:lumMod val="85000"/>
                    <a:lumOff val="15000"/>
                  </a:schemeClr>
                </a:solidFill>
                <a:latin typeface="Times New Roman" panose="02020603050405020304" pitchFamily="18" charset="0"/>
                <a:cs typeface="Times New Roman" panose="02020603050405020304" pitchFamily="18" charset="0"/>
              </a:rPr>
              <a:t>retr</a:t>
            </a:r>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 2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&lt;message 1 contents&gt;</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dele 2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quit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+OK POP3 server signing off</a:t>
            </a:r>
          </a:p>
        </p:txBody>
      </p:sp>
      <p:grpSp>
        <p:nvGrpSpPr>
          <p:cNvPr id="33" name="组合 32"/>
          <p:cNvGrpSpPr/>
          <p:nvPr/>
        </p:nvGrpSpPr>
        <p:grpSpPr>
          <a:xfrm>
            <a:off x="1671339" y="1755068"/>
            <a:ext cx="822930" cy="822930"/>
            <a:chOff x="737414" y="3164436"/>
            <a:chExt cx="1900298" cy="1900298"/>
          </a:xfrm>
        </p:grpSpPr>
        <p:grpSp>
          <p:nvGrpSpPr>
            <p:cNvPr id="34" name="组合 33"/>
            <p:cNvGrpSpPr/>
            <p:nvPr/>
          </p:nvGrpSpPr>
          <p:grpSpPr>
            <a:xfrm>
              <a:off x="737414" y="3164436"/>
              <a:ext cx="1900298" cy="1900298"/>
              <a:chOff x="795138" y="3164436"/>
              <a:chExt cx="1900298" cy="1900298"/>
            </a:xfrm>
          </p:grpSpPr>
          <p:sp>
            <p:nvSpPr>
              <p:cNvPr id="36" name="椭圆 35"/>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37" name="椭圆 36"/>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35" name="Text Box 79"/>
            <p:cNvSpPr txBox="1">
              <a:spLocks noChangeArrowheads="1"/>
            </p:cNvSpPr>
            <p:nvPr/>
          </p:nvSpPr>
          <p:spPr bwMode="auto">
            <a:xfrm>
              <a:off x="896616" y="3622920"/>
              <a:ext cx="1573043" cy="80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list</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8" name="文本框 37"/>
          <p:cNvSpPr txBox="1"/>
          <p:nvPr/>
        </p:nvSpPr>
        <p:spPr>
          <a:xfrm>
            <a:off x="2608131" y="1899761"/>
            <a:ext cx="2306952"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列出报文号码</a:t>
            </a:r>
            <a:endParaRPr lang="zh-CN" altLang="en-US" sz="2400" dirty="0">
              <a:latin typeface="思源黑体 CN Normal" panose="020B0400000000000000" pitchFamily="34" charset="-122"/>
              <a:ea typeface="思源黑体 CN Normal" panose="020B0400000000000000" pitchFamily="34" charset="-122"/>
            </a:endParaRPr>
          </a:p>
        </p:txBody>
      </p:sp>
      <p:grpSp>
        <p:nvGrpSpPr>
          <p:cNvPr id="45" name="组合 44"/>
          <p:cNvGrpSpPr/>
          <p:nvPr/>
        </p:nvGrpSpPr>
        <p:grpSpPr>
          <a:xfrm>
            <a:off x="1671339" y="2806164"/>
            <a:ext cx="822930" cy="822930"/>
            <a:chOff x="737414" y="3164436"/>
            <a:chExt cx="1900298" cy="1900298"/>
          </a:xfrm>
        </p:grpSpPr>
        <p:grpSp>
          <p:nvGrpSpPr>
            <p:cNvPr id="46" name="组合 45"/>
            <p:cNvGrpSpPr/>
            <p:nvPr/>
          </p:nvGrpSpPr>
          <p:grpSpPr>
            <a:xfrm>
              <a:off x="737414" y="3164436"/>
              <a:ext cx="1900298" cy="1900298"/>
              <a:chOff x="795138" y="3164436"/>
              <a:chExt cx="1900298" cy="1900298"/>
            </a:xfrm>
          </p:grpSpPr>
          <p:sp>
            <p:nvSpPr>
              <p:cNvPr id="48" name="椭圆 47"/>
              <p:cNvSpPr/>
              <p:nvPr/>
            </p:nvSpPr>
            <p:spPr>
              <a:xfrm>
                <a:off x="795138" y="3164436"/>
                <a:ext cx="1900298" cy="19002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49" name="椭圆 48"/>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47" name="Text Box 79"/>
            <p:cNvSpPr txBox="1">
              <a:spLocks noChangeArrowheads="1"/>
            </p:cNvSpPr>
            <p:nvPr/>
          </p:nvSpPr>
          <p:spPr bwMode="auto">
            <a:xfrm>
              <a:off x="896616" y="3622920"/>
              <a:ext cx="1573043" cy="9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retr</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0" name="文本框 49"/>
          <p:cNvSpPr txBox="1"/>
          <p:nvPr/>
        </p:nvSpPr>
        <p:spPr>
          <a:xfrm>
            <a:off x="2608130" y="2950857"/>
            <a:ext cx="2640059"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用报文号码取信</a:t>
            </a:r>
            <a:endParaRPr lang="zh-CN" altLang="en-US" sz="2400" dirty="0">
              <a:latin typeface="思源黑体 CN Normal" panose="020B0400000000000000" pitchFamily="34" charset="-122"/>
              <a:ea typeface="思源黑体 CN Normal" panose="020B0400000000000000" pitchFamily="34" charset="-122"/>
            </a:endParaRPr>
          </a:p>
        </p:txBody>
      </p:sp>
      <p:grpSp>
        <p:nvGrpSpPr>
          <p:cNvPr id="51" name="组合 50"/>
          <p:cNvGrpSpPr/>
          <p:nvPr/>
        </p:nvGrpSpPr>
        <p:grpSpPr>
          <a:xfrm>
            <a:off x="1671339" y="3877089"/>
            <a:ext cx="822930" cy="822930"/>
            <a:chOff x="737414" y="3164436"/>
            <a:chExt cx="1900298" cy="1900298"/>
          </a:xfrm>
        </p:grpSpPr>
        <p:grpSp>
          <p:nvGrpSpPr>
            <p:cNvPr id="52" name="组合 51"/>
            <p:cNvGrpSpPr/>
            <p:nvPr/>
          </p:nvGrpSpPr>
          <p:grpSpPr>
            <a:xfrm>
              <a:off x="737414" y="3164436"/>
              <a:ext cx="1900298" cy="1900298"/>
              <a:chOff x="795138" y="3164436"/>
              <a:chExt cx="1900298" cy="1900298"/>
            </a:xfrm>
          </p:grpSpPr>
          <p:sp>
            <p:nvSpPr>
              <p:cNvPr id="54" name="椭圆 53"/>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55" name="椭圆 54"/>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53" name="Text Box 79"/>
            <p:cNvSpPr txBox="1">
              <a:spLocks noChangeArrowheads="1"/>
            </p:cNvSpPr>
            <p:nvPr/>
          </p:nvSpPr>
          <p:spPr bwMode="auto">
            <a:xfrm>
              <a:off x="860828" y="3622920"/>
              <a:ext cx="1660473" cy="9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dele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6" name="文本框 55"/>
          <p:cNvSpPr txBox="1"/>
          <p:nvPr/>
        </p:nvSpPr>
        <p:spPr>
          <a:xfrm>
            <a:off x="2608131" y="4021782"/>
            <a:ext cx="2528960" cy="533544"/>
          </a:xfrm>
          <a:prstGeom prst="rect">
            <a:avLst/>
          </a:prstGeom>
          <a:noFill/>
        </p:spPr>
        <p:txBody>
          <a:bodyPr wrap="square" rtlCol="0">
            <a:spAutoFit/>
          </a:bodyPr>
          <a:lstStyle/>
          <a:p>
            <a:pPr>
              <a:lnSpc>
                <a:spcPct val="13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用报文号码删信</a:t>
            </a:r>
            <a:endParaRPr lang="zh-CN" altLang="en-US" sz="2400" dirty="0">
              <a:latin typeface="思源黑体 CN Normal" panose="020B0400000000000000" pitchFamily="34" charset="-122"/>
              <a:ea typeface="思源黑体 CN Normal" panose="020B0400000000000000" pitchFamily="34" charset="-122"/>
            </a:endParaRPr>
          </a:p>
        </p:txBody>
      </p:sp>
      <p:grpSp>
        <p:nvGrpSpPr>
          <p:cNvPr id="57" name="组合 56"/>
          <p:cNvGrpSpPr/>
          <p:nvPr/>
        </p:nvGrpSpPr>
        <p:grpSpPr>
          <a:xfrm>
            <a:off x="1659311" y="4948014"/>
            <a:ext cx="822930" cy="822930"/>
            <a:chOff x="737414" y="3164436"/>
            <a:chExt cx="1900298" cy="1900298"/>
          </a:xfrm>
        </p:grpSpPr>
        <p:grpSp>
          <p:nvGrpSpPr>
            <p:cNvPr id="58" name="组合 57"/>
            <p:cNvGrpSpPr/>
            <p:nvPr/>
          </p:nvGrpSpPr>
          <p:grpSpPr>
            <a:xfrm>
              <a:off x="737414" y="3164436"/>
              <a:ext cx="1900298" cy="1900298"/>
              <a:chOff x="795138" y="3164436"/>
              <a:chExt cx="1900298" cy="1900298"/>
            </a:xfrm>
          </p:grpSpPr>
          <p:sp>
            <p:nvSpPr>
              <p:cNvPr id="60" name="椭圆 59"/>
              <p:cNvSpPr/>
              <p:nvPr/>
            </p:nvSpPr>
            <p:spPr>
              <a:xfrm>
                <a:off x="795138" y="3164436"/>
                <a:ext cx="1900298" cy="19002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85000"/>
                      <a:lumOff val="15000"/>
                    </a:schemeClr>
                  </a:solidFill>
                </a:endParaRPr>
              </a:p>
            </p:txBody>
          </p:sp>
          <p:sp>
            <p:nvSpPr>
              <p:cNvPr id="61" name="椭圆 60"/>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59" name="Text Box 79"/>
            <p:cNvSpPr txBox="1">
              <a:spLocks noChangeArrowheads="1"/>
            </p:cNvSpPr>
            <p:nvPr/>
          </p:nvSpPr>
          <p:spPr bwMode="auto">
            <a:xfrm>
              <a:off x="860828" y="3609640"/>
              <a:ext cx="1660473" cy="9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quit</a:t>
              </a:r>
            </a:p>
          </p:txBody>
        </p:sp>
      </p:grpSp>
      <p:sp>
        <p:nvSpPr>
          <p:cNvPr id="62" name="Text Box 11"/>
          <p:cNvSpPr txBox="1">
            <a:spLocks noChangeArrowheads="1"/>
          </p:cNvSpPr>
          <p:nvPr/>
        </p:nvSpPr>
        <p:spPr bwMode="auto">
          <a:xfrm>
            <a:off x="7982120" y="1530222"/>
            <a:ext cx="3193842" cy="124649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+OK POP3 server ready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user </a:t>
            </a:r>
            <a:r>
              <a:rPr lang="en-US" altLang="zh-CN" sz="1500" b="1" dirty="0" err="1">
                <a:solidFill>
                  <a:schemeClr val="tx1">
                    <a:lumMod val="85000"/>
                    <a:lumOff val="15000"/>
                  </a:schemeClr>
                </a:solidFill>
                <a:latin typeface="Times New Roman" panose="02020603050405020304" pitchFamily="18" charset="0"/>
                <a:cs typeface="Times New Roman" panose="02020603050405020304" pitchFamily="18" charset="0"/>
              </a:rPr>
              <a:t>alice</a:t>
            </a:r>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+OK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C: pass hungry </a:t>
            </a:r>
          </a:p>
          <a:p>
            <a:r>
              <a:rPr lang="en-US" altLang="zh-CN" sz="1500" b="1" dirty="0">
                <a:solidFill>
                  <a:schemeClr val="tx1">
                    <a:lumMod val="85000"/>
                    <a:lumOff val="15000"/>
                  </a:schemeClr>
                </a:solidFill>
                <a:latin typeface="Times New Roman" panose="02020603050405020304" pitchFamily="18" charset="0"/>
                <a:cs typeface="Times New Roman" panose="02020603050405020304" pitchFamily="18" charset="0"/>
              </a:rPr>
              <a:t>S: +OK </a:t>
            </a:r>
            <a:r>
              <a:rPr lang="en-US" altLang="zh-CN" sz="1500" dirty="0">
                <a:solidFill>
                  <a:srgbClr val="009FF6"/>
                </a:solidFill>
                <a:latin typeface="Times New Roman" panose="02020603050405020304" pitchFamily="18" charset="0"/>
                <a:cs typeface="Times New Roman" panose="02020603050405020304" pitchFamily="18" charset="0"/>
              </a:rPr>
              <a:t>user successfully logged 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 calcmode="lin" valueType="num">
                                      <p:cBhvr>
                                        <p:cTn id="13" dur="500" fill="hold"/>
                                        <p:tgtEl>
                                          <p:spTgt spid="33"/>
                                        </p:tgtEl>
                                        <p:attrNameLst>
                                          <p:attrName>style.rotation</p:attrName>
                                        </p:attrNameLst>
                                      </p:cBhvr>
                                      <p:tavLst>
                                        <p:tav tm="0">
                                          <p:val>
                                            <p:fltVal val="90"/>
                                          </p:val>
                                        </p:tav>
                                        <p:tav tm="100000">
                                          <p:val>
                                            <p:fltVal val="0"/>
                                          </p:val>
                                        </p:tav>
                                      </p:tavLst>
                                    </p:anim>
                                    <p:animEffect transition="in" filter="fade">
                                      <p:cBhvr>
                                        <p:cTn id="14" dur="500"/>
                                        <p:tgtEl>
                                          <p:spTgt spid="3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500"/>
                                        <p:tgtEl>
                                          <p:spTgt spid="38"/>
                                        </p:tgtEl>
                                      </p:cBhvr>
                                    </p:animEffect>
                                  </p:childTnLst>
                                </p:cTn>
                              </p:par>
                            </p:childTnLst>
                          </p:cTn>
                        </p:par>
                        <p:par>
                          <p:cTn id="19" fill="hold">
                            <p:stCondLst>
                              <p:cond delay="1500"/>
                            </p:stCondLst>
                            <p:childTnLst>
                              <p:par>
                                <p:cTn id="20" presetID="31" presetClass="entr" presetSubtype="0"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 calcmode="lin" valueType="num">
                                      <p:cBhvr>
                                        <p:cTn id="24" dur="500" fill="hold"/>
                                        <p:tgtEl>
                                          <p:spTgt spid="45"/>
                                        </p:tgtEl>
                                        <p:attrNameLst>
                                          <p:attrName>style.rotation</p:attrName>
                                        </p:attrNameLst>
                                      </p:cBhvr>
                                      <p:tavLst>
                                        <p:tav tm="0">
                                          <p:val>
                                            <p:fltVal val="90"/>
                                          </p:val>
                                        </p:tav>
                                        <p:tav tm="100000">
                                          <p:val>
                                            <p:fltVal val="0"/>
                                          </p:val>
                                        </p:tav>
                                      </p:tavLst>
                                    </p:anim>
                                    <p:animEffect transition="in" filter="fade">
                                      <p:cBhvr>
                                        <p:cTn id="25" dur="500"/>
                                        <p:tgtEl>
                                          <p:spTgt spid="45"/>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par>
                          <p:cTn id="30" fill="hold">
                            <p:stCondLst>
                              <p:cond delay="2500"/>
                            </p:stCondLst>
                            <p:childTnLst>
                              <p:par>
                                <p:cTn id="31" presetID="31"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500" fill="hold"/>
                                        <p:tgtEl>
                                          <p:spTgt spid="51"/>
                                        </p:tgtEl>
                                        <p:attrNameLst>
                                          <p:attrName>ppt_w</p:attrName>
                                        </p:attrNameLst>
                                      </p:cBhvr>
                                      <p:tavLst>
                                        <p:tav tm="0">
                                          <p:val>
                                            <p:fltVal val="0"/>
                                          </p:val>
                                        </p:tav>
                                        <p:tav tm="100000">
                                          <p:val>
                                            <p:strVal val="#ppt_w"/>
                                          </p:val>
                                        </p:tav>
                                      </p:tavLst>
                                    </p:anim>
                                    <p:anim calcmode="lin" valueType="num">
                                      <p:cBhvr>
                                        <p:cTn id="34" dur="500" fill="hold"/>
                                        <p:tgtEl>
                                          <p:spTgt spid="51"/>
                                        </p:tgtEl>
                                        <p:attrNameLst>
                                          <p:attrName>ppt_h</p:attrName>
                                        </p:attrNameLst>
                                      </p:cBhvr>
                                      <p:tavLst>
                                        <p:tav tm="0">
                                          <p:val>
                                            <p:fltVal val="0"/>
                                          </p:val>
                                        </p:tav>
                                        <p:tav tm="100000">
                                          <p:val>
                                            <p:strVal val="#ppt_h"/>
                                          </p:val>
                                        </p:tav>
                                      </p:tavLst>
                                    </p:anim>
                                    <p:anim calcmode="lin" valueType="num">
                                      <p:cBhvr>
                                        <p:cTn id="35" dur="500" fill="hold"/>
                                        <p:tgtEl>
                                          <p:spTgt spid="51"/>
                                        </p:tgtEl>
                                        <p:attrNameLst>
                                          <p:attrName>style.rotation</p:attrName>
                                        </p:attrNameLst>
                                      </p:cBhvr>
                                      <p:tavLst>
                                        <p:tav tm="0">
                                          <p:val>
                                            <p:fltVal val="90"/>
                                          </p:val>
                                        </p:tav>
                                        <p:tav tm="100000">
                                          <p:val>
                                            <p:fltVal val="0"/>
                                          </p:val>
                                        </p:tav>
                                      </p:tavLst>
                                    </p:anim>
                                    <p:animEffect transition="in" filter="fade">
                                      <p:cBhvr>
                                        <p:cTn id="36" dur="500"/>
                                        <p:tgtEl>
                                          <p:spTgt spid="51"/>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left)">
                                      <p:cBhvr>
                                        <p:cTn id="40" dur="500"/>
                                        <p:tgtEl>
                                          <p:spTgt spid="56"/>
                                        </p:tgtEl>
                                      </p:cBhvr>
                                    </p:animEffect>
                                  </p:childTnLst>
                                </p:cTn>
                              </p:par>
                            </p:childTnLst>
                          </p:cTn>
                        </p:par>
                        <p:par>
                          <p:cTn id="41" fill="hold">
                            <p:stCondLst>
                              <p:cond delay="3500"/>
                            </p:stCondLst>
                            <p:childTnLst>
                              <p:par>
                                <p:cTn id="42" presetID="31" presetClass="entr" presetSubtype="0"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fltVal val="0"/>
                                          </p:val>
                                        </p:tav>
                                        <p:tav tm="100000">
                                          <p:val>
                                            <p:strVal val="#ppt_h"/>
                                          </p:val>
                                        </p:tav>
                                      </p:tavLst>
                                    </p:anim>
                                    <p:anim calcmode="lin" valueType="num">
                                      <p:cBhvr>
                                        <p:cTn id="46" dur="500" fill="hold"/>
                                        <p:tgtEl>
                                          <p:spTgt spid="57"/>
                                        </p:tgtEl>
                                        <p:attrNameLst>
                                          <p:attrName>style.rotation</p:attrName>
                                        </p:attrNameLst>
                                      </p:cBhvr>
                                      <p:tavLst>
                                        <p:tav tm="0">
                                          <p:val>
                                            <p:fltVal val="90"/>
                                          </p:val>
                                        </p:tav>
                                        <p:tav tm="100000">
                                          <p:val>
                                            <p:fltVal val="0"/>
                                          </p:val>
                                        </p:tav>
                                      </p:tavLst>
                                    </p:anim>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2"/>
                                        </p:tgtEl>
                                        <p:attrNameLst>
                                          <p:attrName>style.visibility</p:attrName>
                                        </p:attrNameLst>
                                      </p:cBhvr>
                                      <p:to>
                                        <p:strVal val="visible"/>
                                      </p:to>
                                    </p:set>
                                    <p:animEffect transition="in" filter="wipe(left)">
                                      <p:cBhvr>
                                        <p:cTn id="52" dur="500"/>
                                        <p:tgtEl>
                                          <p:spTgt spid="22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38" grpId="0"/>
      <p:bldP spid="50" grpId="0"/>
      <p:bldP spid="56" grpId="0"/>
      <p:bldP spid="6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963198" cy="1428589"/>
            <a:chOff x="551030" y="-368704"/>
            <a:chExt cx="4963198" cy="1428589"/>
          </a:xfrm>
        </p:grpSpPr>
        <p:grpSp>
          <p:nvGrpSpPr>
            <p:cNvPr id="29" name="组合 28"/>
            <p:cNvGrpSpPr/>
            <p:nvPr/>
          </p:nvGrpSpPr>
          <p:grpSpPr>
            <a:xfrm>
              <a:off x="1201631" y="303925"/>
              <a:ext cx="4312597" cy="687997"/>
              <a:chOff x="1839058" y="967769"/>
              <a:chExt cx="4312597" cy="687997"/>
            </a:xfrm>
          </p:grpSpPr>
          <p:sp>
            <p:nvSpPr>
              <p:cNvPr id="31" name="矩形: 圆角 30"/>
              <p:cNvSpPr/>
              <p:nvPr/>
            </p:nvSpPr>
            <p:spPr>
              <a:xfrm>
                <a:off x="1839058" y="967769"/>
                <a:ext cx="412661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5" y="1009435"/>
                <a:ext cx="336556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POP3</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评述</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7" name="组合 166"/>
          <p:cNvGrpSpPr/>
          <p:nvPr/>
        </p:nvGrpSpPr>
        <p:grpSpPr>
          <a:xfrm>
            <a:off x="1629577" y="1753260"/>
            <a:ext cx="2410156" cy="584775"/>
            <a:chOff x="1263765" y="4127662"/>
            <a:chExt cx="2742830" cy="584775"/>
          </a:xfrm>
        </p:grpSpPr>
        <p:sp>
          <p:nvSpPr>
            <p:cNvPr id="168" name="矩形: 圆角 167"/>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“下载</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删除”</a:t>
              </a:r>
            </a:p>
          </p:txBody>
        </p:sp>
      </p:grpSp>
      <p:sp>
        <p:nvSpPr>
          <p:cNvPr id="170" name="Text Box 79"/>
          <p:cNvSpPr txBox="1">
            <a:spLocks noChangeArrowheads="1"/>
          </p:cNvSpPr>
          <p:nvPr/>
        </p:nvSpPr>
        <p:spPr bwMode="auto">
          <a:xfrm>
            <a:off x="4173249" y="1819554"/>
            <a:ext cx="69376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用户如果更换客户机无法再次阅读原来的邮件。</a:t>
            </a:r>
          </a:p>
        </p:txBody>
      </p:sp>
      <p:grpSp>
        <p:nvGrpSpPr>
          <p:cNvPr id="171" name="组合 170"/>
          <p:cNvGrpSpPr/>
          <p:nvPr/>
        </p:nvGrpSpPr>
        <p:grpSpPr>
          <a:xfrm>
            <a:off x="1629577" y="2717349"/>
            <a:ext cx="2410156" cy="584775"/>
            <a:chOff x="1263765" y="4127662"/>
            <a:chExt cx="2742830" cy="584775"/>
          </a:xfrm>
        </p:grpSpPr>
        <p:sp>
          <p:nvSpPr>
            <p:cNvPr id="186" name="矩形: 圆角 185"/>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1263765" y="4203071"/>
              <a:ext cx="274282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“下载</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保存”</a:t>
              </a:r>
            </a:p>
          </p:txBody>
        </p:sp>
      </p:grpSp>
      <p:sp>
        <p:nvSpPr>
          <p:cNvPr id="188" name="Text Box 79"/>
          <p:cNvSpPr txBox="1">
            <a:spLocks noChangeArrowheads="1"/>
          </p:cNvSpPr>
          <p:nvPr/>
        </p:nvSpPr>
        <p:spPr bwMode="auto">
          <a:xfrm>
            <a:off x="4173249" y="2789350"/>
            <a:ext cx="529099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在不同的客户机上保存邮件的副本 。</a:t>
            </a:r>
          </a:p>
        </p:txBody>
      </p:sp>
      <p:grpSp>
        <p:nvGrpSpPr>
          <p:cNvPr id="194" name="组合 193"/>
          <p:cNvGrpSpPr/>
          <p:nvPr/>
        </p:nvGrpSpPr>
        <p:grpSpPr>
          <a:xfrm>
            <a:off x="3994504" y="3632879"/>
            <a:ext cx="4068149" cy="715306"/>
            <a:chOff x="4022987" y="2063206"/>
            <a:chExt cx="3430606" cy="969051"/>
          </a:xfrm>
        </p:grpSpPr>
        <p:sp>
          <p:nvSpPr>
            <p:cNvPr id="195" name="矩形: 圆角 194"/>
            <p:cNvSpPr/>
            <p:nvPr/>
          </p:nvSpPr>
          <p:spPr>
            <a:xfrm>
              <a:off x="4022987" y="2063206"/>
              <a:ext cx="3430606" cy="96905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96" name="文本框 195"/>
            <p:cNvSpPr txBox="1"/>
            <p:nvPr/>
          </p:nvSpPr>
          <p:spPr>
            <a:xfrm>
              <a:off x="4330717" y="2091516"/>
              <a:ext cx="2922477" cy="795257"/>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POP3</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会话是没有状态的</a:t>
              </a:r>
            </a:p>
          </p:txBody>
        </p:sp>
      </p:grpSp>
      <p:sp>
        <p:nvSpPr>
          <p:cNvPr id="197" name="Text Box 79"/>
          <p:cNvSpPr txBox="1">
            <a:spLocks noChangeArrowheads="1"/>
          </p:cNvSpPr>
          <p:nvPr/>
        </p:nvSpPr>
        <p:spPr bwMode="auto">
          <a:xfrm>
            <a:off x="1533831" y="4860349"/>
            <a:ext cx="9415371"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用户使用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POP3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协议无法在邮件服务器上对自己的邮件进行重组织，只能将邮件下载到本地计算机进行重组织。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wipe(left)">
                                      <p:cBhvr>
                                        <p:cTn id="11" dur="500"/>
                                        <p:tgtEl>
                                          <p:spTgt spid="16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left)">
                                      <p:cBhvr>
                                        <p:cTn id="15" dur="500"/>
                                        <p:tgtEl>
                                          <p:spTgt spid="17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wipe(left)">
                                      <p:cBhvr>
                                        <p:cTn id="19" dur="500"/>
                                        <p:tgtEl>
                                          <p:spTgt spid="17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7"/>
                                        </p:tgtEl>
                                        <p:attrNameLst>
                                          <p:attrName>style.visibility</p:attrName>
                                        </p:attrNameLst>
                                      </p:cBhvr>
                                      <p:to>
                                        <p:strVal val="visible"/>
                                      </p:to>
                                    </p:set>
                                    <p:animEffect transition="in" filter="wipe(left)">
                                      <p:cBhvr>
                                        <p:cTn id="33"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88" grpId="0"/>
      <p:bldP spid="19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p:cNvGrpSpPr/>
          <p:nvPr/>
        </p:nvGrpSpPr>
        <p:grpSpPr>
          <a:xfrm>
            <a:off x="430213" y="0"/>
            <a:ext cx="7459547" cy="1428589"/>
            <a:chOff x="551030" y="-368704"/>
            <a:chExt cx="7459547" cy="1428589"/>
          </a:xfrm>
        </p:grpSpPr>
        <p:grpSp>
          <p:nvGrpSpPr>
            <p:cNvPr id="29" name="组合 28"/>
            <p:cNvGrpSpPr/>
            <p:nvPr/>
          </p:nvGrpSpPr>
          <p:grpSpPr>
            <a:xfrm>
              <a:off x="1201631" y="303925"/>
              <a:ext cx="6808946" cy="687997"/>
              <a:chOff x="1839058" y="967769"/>
              <a:chExt cx="6808946" cy="687997"/>
            </a:xfrm>
          </p:grpSpPr>
          <p:sp>
            <p:nvSpPr>
              <p:cNvPr id="31" name="矩形: 圆角 30"/>
              <p:cNvSpPr/>
              <p:nvPr/>
            </p:nvSpPr>
            <p:spPr>
              <a:xfrm>
                <a:off x="1839058" y="967769"/>
                <a:ext cx="6808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47985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什么是网络应用程序</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6" name="组合 65"/>
          <p:cNvGrpSpPr/>
          <p:nvPr/>
        </p:nvGrpSpPr>
        <p:grpSpPr>
          <a:xfrm>
            <a:off x="733603" y="4278337"/>
            <a:ext cx="11905436" cy="476221"/>
            <a:chOff x="1403750" y="3593123"/>
            <a:chExt cx="11905436" cy="476221"/>
          </a:xfrm>
        </p:grpSpPr>
        <p:grpSp>
          <p:nvGrpSpPr>
            <p:cNvPr id="68" name="组合 67"/>
            <p:cNvGrpSpPr/>
            <p:nvPr/>
          </p:nvGrpSpPr>
          <p:grpSpPr>
            <a:xfrm>
              <a:off x="1403750" y="3593123"/>
              <a:ext cx="490436" cy="476221"/>
              <a:chOff x="1403750" y="3593123"/>
              <a:chExt cx="808892" cy="785446"/>
            </a:xfrm>
          </p:grpSpPr>
          <p:sp>
            <p:nvSpPr>
              <p:cNvPr id="70" name="对话气泡: 椭圆形 6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9" name="Text Box 79"/>
            <p:cNvSpPr txBox="1">
              <a:spLocks noChangeArrowheads="1"/>
            </p:cNvSpPr>
            <p:nvPr/>
          </p:nvSpPr>
          <p:spPr bwMode="auto">
            <a:xfrm>
              <a:off x="1985931" y="3593123"/>
              <a:ext cx="1132325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将数据展现在界面上，以非常友好的方式让你知道它在做什么，免得你说它怠工。</a:t>
              </a:r>
            </a:p>
          </p:txBody>
        </p:sp>
      </p:grpSp>
      <p:grpSp>
        <p:nvGrpSpPr>
          <p:cNvPr id="101" name="组合 100"/>
          <p:cNvGrpSpPr/>
          <p:nvPr/>
        </p:nvGrpSpPr>
        <p:grpSpPr>
          <a:xfrm>
            <a:off x="515938" y="1514318"/>
            <a:ext cx="4435930" cy="526728"/>
            <a:chOff x="722008" y="1303131"/>
            <a:chExt cx="4235556" cy="502936"/>
          </a:xfrm>
        </p:grpSpPr>
        <p:grpSp>
          <p:nvGrpSpPr>
            <p:cNvPr id="102" name="组合 101"/>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3"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04" name="Text Box 79"/>
            <p:cNvSpPr txBox="1">
              <a:spLocks noChangeArrowheads="1"/>
            </p:cNvSpPr>
            <p:nvPr/>
          </p:nvSpPr>
          <p:spPr bwMode="auto">
            <a:xfrm>
              <a:off x="1351236" y="1335868"/>
              <a:ext cx="3606328"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可以向网络发送数据</a:t>
              </a:r>
            </a:p>
          </p:txBody>
        </p:sp>
      </p:grpSp>
      <p:grpSp>
        <p:nvGrpSpPr>
          <p:cNvPr id="107" name="组合 106"/>
          <p:cNvGrpSpPr/>
          <p:nvPr/>
        </p:nvGrpSpPr>
        <p:grpSpPr>
          <a:xfrm>
            <a:off x="515938" y="2197166"/>
            <a:ext cx="4435930" cy="526726"/>
            <a:chOff x="722008" y="1303131"/>
            <a:chExt cx="4235556" cy="502934"/>
          </a:xfrm>
        </p:grpSpPr>
        <p:grpSp>
          <p:nvGrpSpPr>
            <p:cNvPr id="108" name="组合 107"/>
            <p:cNvGrpSpPr/>
            <p:nvPr/>
          </p:nvGrpSpPr>
          <p:grpSpPr>
            <a:xfrm>
              <a:off x="722008" y="1303131"/>
              <a:ext cx="546594" cy="475865"/>
              <a:chOff x="708742" y="1296102"/>
              <a:chExt cx="454744" cy="283828"/>
            </a:xfrm>
          </p:grpSpPr>
          <p:sp>
            <p:nvSpPr>
              <p:cNvPr id="111" name="平行四边形 11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2" name="平行四边形 11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9"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0" name="Text Box 79"/>
            <p:cNvSpPr txBox="1">
              <a:spLocks noChangeArrowheads="1"/>
            </p:cNvSpPr>
            <p:nvPr/>
          </p:nvSpPr>
          <p:spPr bwMode="auto">
            <a:xfrm>
              <a:off x="1351236" y="1335867"/>
              <a:ext cx="3606328" cy="47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可以从网络接收数据</a:t>
              </a:r>
            </a:p>
          </p:txBody>
        </p:sp>
      </p:grpSp>
      <p:grpSp>
        <p:nvGrpSpPr>
          <p:cNvPr id="113" name="组合 112"/>
          <p:cNvGrpSpPr/>
          <p:nvPr/>
        </p:nvGrpSpPr>
        <p:grpSpPr>
          <a:xfrm>
            <a:off x="512127" y="2893573"/>
            <a:ext cx="4435930" cy="526726"/>
            <a:chOff x="722008" y="1303131"/>
            <a:chExt cx="4235556" cy="502934"/>
          </a:xfrm>
        </p:grpSpPr>
        <p:grpSp>
          <p:nvGrpSpPr>
            <p:cNvPr id="114" name="组合 113"/>
            <p:cNvGrpSpPr/>
            <p:nvPr/>
          </p:nvGrpSpPr>
          <p:grpSpPr>
            <a:xfrm>
              <a:off x="722008" y="1303131"/>
              <a:ext cx="546594" cy="475865"/>
              <a:chOff x="708742" y="1296102"/>
              <a:chExt cx="454744" cy="283828"/>
            </a:xfrm>
          </p:grpSpPr>
          <p:sp>
            <p:nvSpPr>
              <p:cNvPr id="117" name="平行四边形 1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8" name="平行四边形 1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5"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6" name="Text Box 79"/>
            <p:cNvSpPr txBox="1">
              <a:spLocks noChangeArrowheads="1"/>
            </p:cNvSpPr>
            <p:nvPr/>
          </p:nvSpPr>
          <p:spPr bwMode="auto">
            <a:xfrm>
              <a:off x="1351236" y="1335867"/>
              <a:ext cx="3606328" cy="47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可以对数据进行处理</a:t>
              </a:r>
            </a:p>
          </p:txBody>
        </p:sp>
      </p:grpSp>
      <p:grpSp>
        <p:nvGrpSpPr>
          <p:cNvPr id="119" name="组合 118"/>
          <p:cNvGrpSpPr/>
          <p:nvPr/>
        </p:nvGrpSpPr>
        <p:grpSpPr>
          <a:xfrm>
            <a:off x="512127" y="3576421"/>
            <a:ext cx="4435930" cy="526724"/>
            <a:chOff x="722008" y="1303131"/>
            <a:chExt cx="4235556" cy="502932"/>
          </a:xfrm>
        </p:grpSpPr>
        <p:grpSp>
          <p:nvGrpSpPr>
            <p:cNvPr id="120" name="组合 119"/>
            <p:cNvGrpSpPr/>
            <p:nvPr/>
          </p:nvGrpSpPr>
          <p:grpSpPr>
            <a:xfrm>
              <a:off x="722008" y="1303131"/>
              <a:ext cx="546594" cy="475865"/>
              <a:chOff x="708742" y="1296102"/>
              <a:chExt cx="454744" cy="283828"/>
            </a:xfrm>
          </p:grpSpPr>
          <p:sp>
            <p:nvSpPr>
              <p:cNvPr id="123" name="平行四边形 12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4" name="平行四边形 12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21"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22" name="Text Box 79"/>
            <p:cNvSpPr txBox="1">
              <a:spLocks noChangeArrowheads="1"/>
            </p:cNvSpPr>
            <p:nvPr/>
          </p:nvSpPr>
          <p:spPr bwMode="auto">
            <a:xfrm>
              <a:off x="1351236" y="1335866"/>
              <a:ext cx="3606328" cy="47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也许还能够</a:t>
              </a:r>
            </a:p>
          </p:txBody>
        </p:sp>
      </p:grpSp>
      <p:grpSp>
        <p:nvGrpSpPr>
          <p:cNvPr id="125" name="组合 124"/>
          <p:cNvGrpSpPr/>
          <p:nvPr/>
        </p:nvGrpSpPr>
        <p:grpSpPr>
          <a:xfrm>
            <a:off x="733603" y="5009652"/>
            <a:ext cx="11905436" cy="476221"/>
            <a:chOff x="1403750" y="3593123"/>
            <a:chExt cx="11905436" cy="476221"/>
          </a:xfrm>
        </p:grpSpPr>
        <p:grpSp>
          <p:nvGrpSpPr>
            <p:cNvPr id="126" name="组合 125"/>
            <p:cNvGrpSpPr/>
            <p:nvPr/>
          </p:nvGrpSpPr>
          <p:grpSpPr>
            <a:xfrm>
              <a:off x="1403750" y="3593123"/>
              <a:ext cx="490436" cy="476221"/>
              <a:chOff x="1403750" y="3593123"/>
              <a:chExt cx="808892" cy="785446"/>
            </a:xfrm>
          </p:grpSpPr>
          <p:sp>
            <p:nvSpPr>
              <p:cNvPr id="128" name="对话气泡: 椭圆形 12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7" name="Text Box 79"/>
            <p:cNvSpPr txBox="1">
              <a:spLocks noChangeArrowheads="1"/>
            </p:cNvSpPr>
            <p:nvPr/>
          </p:nvSpPr>
          <p:spPr bwMode="auto">
            <a:xfrm>
              <a:off x="1985931" y="3593123"/>
              <a:ext cx="1132325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时不时的弹出一个小窗口，提示你不要太辛勤工作，以表示对你无微不至的关怀。</a:t>
              </a:r>
            </a:p>
          </p:txBody>
        </p:sp>
      </p:grpSp>
      <p:sp>
        <p:nvSpPr>
          <p:cNvPr id="2" name="灯片编号占位符 1">
            <a:extLst>
              <a:ext uri="{FF2B5EF4-FFF2-40B4-BE49-F238E27FC236}">
                <a16:creationId xmlns:a16="http://schemas.microsoft.com/office/drawing/2014/main" id="{871AAAEA-CF49-471F-B0B3-C084328024F3}"/>
              </a:ext>
            </a:extLst>
          </p:cNvPr>
          <p:cNvSpPr>
            <a:spLocks noGrp="1"/>
          </p:cNvSpPr>
          <p:nvPr>
            <p:ph type="sldNum" sz="quarter" idx="12"/>
          </p:nvPr>
        </p:nvSpPr>
        <p:spPr/>
        <p:txBody>
          <a:bodyPr/>
          <a:lstStyle/>
          <a:p>
            <a:fld id="{91F2D4EF-46D4-4764-B373-FC59CD1D281E}" type="slidenum">
              <a:rPr lang="zh-CN" altLang="en-US" smtClean="0"/>
              <a:t>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left)">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left)">
                                      <p:cBhvr>
                                        <p:cTn id="27" dur="500"/>
                                        <p:tgtEl>
                                          <p:spTgt spid="119"/>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left)">
                                      <p:cBhvr>
                                        <p:cTn id="3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963198" cy="1428589"/>
            <a:chOff x="551030" y="-368704"/>
            <a:chExt cx="4963198" cy="1428589"/>
          </a:xfrm>
        </p:grpSpPr>
        <p:grpSp>
          <p:nvGrpSpPr>
            <p:cNvPr id="29" name="组合 28"/>
            <p:cNvGrpSpPr/>
            <p:nvPr/>
          </p:nvGrpSpPr>
          <p:grpSpPr>
            <a:xfrm>
              <a:off x="1201631" y="303925"/>
              <a:ext cx="4312597" cy="687997"/>
              <a:chOff x="1839058" y="967769"/>
              <a:chExt cx="4312597" cy="687997"/>
            </a:xfrm>
          </p:grpSpPr>
          <p:sp>
            <p:nvSpPr>
              <p:cNvPr id="31" name="矩形: 圆角 30"/>
              <p:cNvSpPr/>
              <p:nvPr/>
            </p:nvSpPr>
            <p:spPr>
              <a:xfrm>
                <a:off x="1839058" y="967769"/>
                <a:ext cx="412661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32" name="文本框 31"/>
              <p:cNvSpPr txBox="1"/>
              <p:nvPr/>
            </p:nvSpPr>
            <p:spPr>
              <a:xfrm>
                <a:off x="2786095" y="1009435"/>
                <a:ext cx="336556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IMAP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4" name="组合 123"/>
          <p:cNvGrpSpPr/>
          <p:nvPr/>
        </p:nvGrpSpPr>
        <p:grpSpPr>
          <a:xfrm>
            <a:off x="1311827" y="1929716"/>
            <a:ext cx="5352817" cy="476221"/>
            <a:chOff x="1403750" y="3593123"/>
            <a:chExt cx="5352817" cy="476221"/>
          </a:xfrm>
        </p:grpSpPr>
        <p:grpSp>
          <p:nvGrpSpPr>
            <p:cNvPr id="126" name="组合 125"/>
            <p:cNvGrpSpPr/>
            <p:nvPr/>
          </p:nvGrpSpPr>
          <p:grpSpPr>
            <a:xfrm>
              <a:off x="1403750" y="3593123"/>
              <a:ext cx="490436" cy="476221"/>
              <a:chOff x="1403750" y="3593123"/>
              <a:chExt cx="808892" cy="785446"/>
            </a:xfrm>
          </p:grpSpPr>
          <p:sp>
            <p:nvSpPr>
              <p:cNvPr id="128" name="对话气泡: 椭圆形 12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7" name="Text Box 79"/>
            <p:cNvSpPr txBox="1">
              <a:spLocks noChangeArrowheads="1"/>
            </p:cNvSpPr>
            <p:nvPr/>
          </p:nvSpPr>
          <p:spPr bwMode="auto">
            <a:xfrm>
              <a:off x="1985932" y="3593123"/>
              <a:ext cx="47706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将所有的邮件都保存在服务器上</a:t>
              </a:r>
            </a:p>
          </p:txBody>
        </p:sp>
      </p:grpSp>
      <p:grpSp>
        <p:nvGrpSpPr>
          <p:cNvPr id="131" name="组合 130"/>
          <p:cNvGrpSpPr/>
          <p:nvPr/>
        </p:nvGrpSpPr>
        <p:grpSpPr>
          <a:xfrm>
            <a:off x="1311827" y="2801313"/>
            <a:ext cx="6515190" cy="476221"/>
            <a:chOff x="1403750" y="3593123"/>
            <a:chExt cx="6515190" cy="476221"/>
          </a:xfrm>
        </p:grpSpPr>
        <p:grpSp>
          <p:nvGrpSpPr>
            <p:cNvPr id="133" name="组合 132"/>
            <p:cNvGrpSpPr/>
            <p:nvPr/>
          </p:nvGrpSpPr>
          <p:grpSpPr>
            <a:xfrm>
              <a:off x="1403750" y="3593123"/>
              <a:ext cx="490436" cy="476221"/>
              <a:chOff x="1403750" y="3593123"/>
              <a:chExt cx="808892" cy="785446"/>
            </a:xfrm>
          </p:grpSpPr>
          <p:sp>
            <p:nvSpPr>
              <p:cNvPr id="135" name="对话气泡: 椭圆形 13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4" name="Text Box 79"/>
            <p:cNvSpPr txBox="1">
              <a:spLocks noChangeArrowheads="1"/>
            </p:cNvSpPr>
            <p:nvPr/>
          </p:nvSpPr>
          <p:spPr bwMode="auto">
            <a:xfrm>
              <a:off x="1985932" y="3593123"/>
              <a:ext cx="593300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允许用户在服务器上组织自己的邮件目录</a:t>
              </a:r>
            </a:p>
          </p:txBody>
        </p:sp>
      </p:grpSp>
      <p:grpSp>
        <p:nvGrpSpPr>
          <p:cNvPr id="140" name="组合 139"/>
          <p:cNvGrpSpPr/>
          <p:nvPr/>
        </p:nvGrpSpPr>
        <p:grpSpPr>
          <a:xfrm>
            <a:off x="1311827" y="3672910"/>
            <a:ext cx="5352817" cy="476221"/>
            <a:chOff x="1403750" y="3593123"/>
            <a:chExt cx="5352817" cy="476221"/>
          </a:xfrm>
        </p:grpSpPr>
        <p:grpSp>
          <p:nvGrpSpPr>
            <p:cNvPr id="141" name="组合 140"/>
            <p:cNvGrpSpPr/>
            <p:nvPr/>
          </p:nvGrpSpPr>
          <p:grpSpPr>
            <a:xfrm>
              <a:off x="1403750" y="3593123"/>
              <a:ext cx="490436" cy="476221"/>
              <a:chOff x="1403750" y="3593123"/>
              <a:chExt cx="808892" cy="785446"/>
            </a:xfrm>
          </p:grpSpPr>
          <p:sp>
            <p:nvSpPr>
              <p:cNvPr id="150" name="对话气泡: 椭圆形 1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9" name="Text Box 79"/>
            <p:cNvSpPr txBox="1">
              <a:spLocks noChangeArrowheads="1"/>
            </p:cNvSpPr>
            <p:nvPr/>
          </p:nvSpPr>
          <p:spPr bwMode="auto">
            <a:xfrm>
              <a:off x="1985932" y="3593123"/>
              <a:ext cx="47706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IMAP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维护了</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IMAP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会话的用户信息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152" name="组合 151"/>
          <p:cNvGrpSpPr/>
          <p:nvPr/>
        </p:nvGrpSpPr>
        <p:grpSpPr>
          <a:xfrm>
            <a:off x="2431180" y="4358526"/>
            <a:ext cx="7131674" cy="1027195"/>
            <a:chOff x="4022987" y="2063205"/>
            <a:chExt cx="3838979" cy="1935361"/>
          </a:xfrm>
        </p:grpSpPr>
        <p:sp>
          <p:nvSpPr>
            <p:cNvPr id="153" name="矩形: 圆角 152"/>
            <p:cNvSpPr/>
            <p:nvPr/>
          </p:nvSpPr>
          <p:spPr>
            <a:xfrm>
              <a:off x="4022987" y="2063205"/>
              <a:ext cx="3838979" cy="19353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54" name="文本框 153"/>
            <p:cNvSpPr txBox="1"/>
            <p:nvPr/>
          </p:nvSpPr>
          <p:spPr>
            <a:xfrm>
              <a:off x="4341544" y="2413616"/>
              <a:ext cx="3308429" cy="1545777"/>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目录名以及报文</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ID</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与目录名之间的映射关系。</a:t>
              </a:r>
            </a:p>
          </p:txBody>
        </p:sp>
      </p:grpSp>
      <p:sp>
        <p:nvSpPr>
          <p:cNvPr id="3" name="文本框 2">
            <a:extLst>
              <a:ext uri="{FF2B5EF4-FFF2-40B4-BE49-F238E27FC236}">
                <a16:creationId xmlns:a16="http://schemas.microsoft.com/office/drawing/2014/main" id="{DE113CB4-A4AC-7EFC-3C92-BCC9EA3C5E6D}"/>
              </a:ext>
            </a:extLst>
          </p:cNvPr>
          <p:cNvSpPr txBox="1"/>
          <p:nvPr/>
        </p:nvSpPr>
        <p:spPr>
          <a:xfrm>
            <a:off x="5408734" y="852794"/>
            <a:ext cx="3961604" cy="369332"/>
          </a:xfrm>
          <a:prstGeom prst="rect">
            <a:avLst/>
          </a:prstGeom>
          <a:noFill/>
        </p:spPr>
        <p:txBody>
          <a:bodyPr wrap="square">
            <a:spAutoFit/>
          </a:bodyPr>
          <a:lstStyle/>
          <a:p>
            <a:r>
              <a:rPr lang="en-US" altLang="zh-CN" dirty="0"/>
              <a:t>Internet Mail Access Protocol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wipe(left)">
                                      <p:cBhvr>
                                        <p:cTn id="11" dur="500"/>
                                        <p:tgtEl>
                                          <p:spTgt spid="12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left)">
                                      <p:cBhvr>
                                        <p:cTn id="15" dur="500"/>
                                        <p:tgtEl>
                                          <p:spTgt spid="1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wipe(left)">
                                      <p:cBhvr>
                                        <p:cTn id="19" dur="500"/>
                                        <p:tgtEl>
                                          <p:spTgt spid="1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E2FC0143-51AC-4948-80E8-9BC500126F3B}"/>
              </a:ext>
            </a:extLst>
          </p:cNvPr>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p>
        </p:txBody>
      </p:sp>
      <p:grpSp>
        <p:nvGrpSpPr>
          <p:cNvPr id="8" name="组合 7">
            <a:extLst>
              <a:ext uri="{FF2B5EF4-FFF2-40B4-BE49-F238E27FC236}">
                <a16:creationId xmlns:a16="http://schemas.microsoft.com/office/drawing/2014/main" id="{B92D39A8-AB88-49CB-9F6C-292F75EFDE9A}"/>
              </a:ext>
            </a:extLst>
          </p:cNvPr>
          <p:cNvGrpSpPr/>
          <p:nvPr/>
        </p:nvGrpSpPr>
        <p:grpSpPr>
          <a:xfrm>
            <a:off x="2664642" y="2133098"/>
            <a:ext cx="7906333" cy="2118169"/>
            <a:chOff x="2547982" y="2361106"/>
            <a:chExt cx="7906333" cy="2118169"/>
          </a:xfrm>
        </p:grpSpPr>
        <p:grpSp>
          <p:nvGrpSpPr>
            <p:cNvPr id="9" name="组合 8">
              <a:extLst>
                <a:ext uri="{FF2B5EF4-FFF2-40B4-BE49-F238E27FC236}">
                  <a16:creationId xmlns:a16="http://schemas.microsoft.com/office/drawing/2014/main" id="{F55A1D8A-4D59-4C3E-9792-84427F80460F}"/>
                </a:ext>
              </a:extLst>
            </p:cNvPr>
            <p:cNvGrpSpPr/>
            <p:nvPr/>
          </p:nvGrpSpPr>
          <p:grpSpPr>
            <a:xfrm>
              <a:off x="2547982" y="2361106"/>
              <a:ext cx="7906333" cy="1614680"/>
              <a:chOff x="1910989" y="1770828"/>
              <a:chExt cx="5929756" cy="1211010"/>
            </a:xfrm>
          </p:grpSpPr>
          <p:sp>
            <p:nvSpPr>
              <p:cNvPr id="11" name="矩形 10">
                <a:extLst>
                  <a:ext uri="{FF2B5EF4-FFF2-40B4-BE49-F238E27FC236}">
                    <a16:creationId xmlns:a16="http://schemas.microsoft.com/office/drawing/2014/main" id="{A805C810-6795-4D6E-898A-AF23AF458D1E}"/>
                  </a:ext>
                </a:extLst>
              </p:cNvPr>
              <p:cNvSpPr/>
              <p:nvPr/>
            </p:nvSpPr>
            <p:spPr>
              <a:xfrm>
                <a:off x="1910989" y="1770828"/>
                <a:ext cx="5929756" cy="707021"/>
              </a:xfrm>
              <a:prstGeom prst="rect">
                <a:avLst/>
              </a:prstGeom>
            </p:spPr>
            <p:txBody>
              <a:bodyPr wrap="none">
                <a:spAutoFit/>
              </a:bodyPr>
              <a:lstStyle/>
              <a:p>
                <a:pPr algn="ctr">
                  <a:lnSpc>
                    <a:spcPct val="110000"/>
                  </a:lnSpc>
                </a:pPr>
                <a:r>
                  <a:rPr lang="en-US" altLang="zh-CN" sz="5400" dirty="0">
                    <a:solidFill>
                      <a:schemeClr val="tx1">
                        <a:lumMod val="85000"/>
                        <a:lumOff val="15000"/>
                      </a:schemeClr>
                    </a:solidFill>
                    <a:latin typeface="造字工房朗倩（非商用）常规体" pitchFamily="50" charset="-122"/>
                    <a:ea typeface="造字工房朗倩（非商用）常规体" pitchFamily="50" charset="-122"/>
                  </a:rPr>
                  <a:t>DNS</a:t>
                </a:r>
                <a:r>
                  <a:rPr lang="zh-CN" altLang="en-US" sz="5400" dirty="0">
                    <a:solidFill>
                      <a:schemeClr val="tx1">
                        <a:lumMod val="85000"/>
                        <a:lumOff val="15000"/>
                      </a:schemeClr>
                    </a:solidFill>
                    <a:latin typeface="造字工房朗倩（非商用）常规体" pitchFamily="50" charset="-122"/>
                    <a:ea typeface="造字工房朗倩（非商用）常规体" pitchFamily="50" charset="-122"/>
                  </a:rPr>
                  <a:t>：因特网的目录服务</a:t>
                </a:r>
              </a:p>
            </p:txBody>
          </p:sp>
          <p:sp>
            <p:nvSpPr>
              <p:cNvPr id="12" name="矩形 11">
                <a:extLst>
                  <a:ext uri="{FF2B5EF4-FFF2-40B4-BE49-F238E27FC236}">
                    <a16:creationId xmlns:a16="http://schemas.microsoft.com/office/drawing/2014/main" id="{CAE3ADA4-6A7B-4810-A6BF-06EC6E884194}"/>
                  </a:ext>
                </a:extLst>
              </p:cNvPr>
              <p:cNvSpPr/>
              <p:nvPr/>
            </p:nvSpPr>
            <p:spPr>
              <a:xfrm>
                <a:off x="2367847" y="2466781"/>
                <a:ext cx="5472898" cy="438581"/>
              </a:xfrm>
              <a:prstGeom prst="rect">
                <a:avLst/>
              </a:prstGeom>
            </p:spPr>
            <p:txBody>
              <a:bodyPr wrap="none">
                <a:spAutoFit/>
              </a:bodyPr>
              <a:lstStyle/>
              <a:p>
                <a:r>
                  <a:rPr lang="en-US" altLang="zh-CN" sz="3200" spc="3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NS:Diretory</a:t>
                </a:r>
                <a:r>
                  <a:rPr lang="en-US" altLang="zh-CN" sz="3200" spc="3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Service in the Internet</a:t>
                </a:r>
                <a:endParaRPr lang="zh-CN" altLang="en-US" sz="32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37ECEF2-992A-4D91-B174-42C0AE07C39B}"/>
                  </a:ext>
                </a:extLst>
              </p:cNvPr>
              <p:cNvSpPr/>
              <p:nvPr/>
            </p:nvSpPr>
            <p:spPr>
              <a:xfrm>
                <a:off x="1936782" y="1970246"/>
                <a:ext cx="583333"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D</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90C97EEE-77C3-4880-BD41-77E47DDB186D}"/>
                  </a:ext>
                </a:extLst>
              </p:cNvPr>
              <p:cNvCxnSpPr>
                <a:cxnSpLocks/>
              </p:cNvCxnSpPr>
              <p:nvPr/>
            </p:nvCxnSpPr>
            <p:spPr>
              <a:xfrm>
                <a:off x="2114446" y="2955132"/>
                <a:ext cx="5506797" cy="26706"/>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5F598D7-8728-4BBE-BF11-D00616B8EDF1}"/>
                </a:ext>
              </a:extLst>
            </p:cNvPr>
            <p:cNvSpPr/>
            <p:nvPr/>
          </p:nvSpPr>
          <p:spPr>
            <a:xfrm>
              <a:off x="9139422" y="377138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a:extLst>
              <a:ext uri="{FF2B5EF4-FFF2-40B4-BE49-F238E27FC236}">
                <a16:creationId xmlns:a16="http://schemas.microsoft.com/office/drawing/2014/main" id="{8A7B8671-A919-4B28-968F-F4685045CCFF}"/>
              </a:ext>
            </a:extLst>
          </p:cNvPr>
          <p:cNvGrpSpPr/>
          <p:nvPr/>
        </p:nvGrpSpPr>
        <p:grpSpPr>
          <a:xfrm>
            <a:off x="824456" y="1780458"/>
            <a:ext cx="1479553" cy="1353390"/>
            <a:chOff x="787397" y="1578243"/>
            <a:chExt cx="1679793" cy="1536555"/>
          </a:xfrm>
        </p:grpSpPr>
        <p:sp>
          <p:nvSpPr>
            <p:cNvPr id="21" name="Oval 6">
              <a:extLst>
                <a:ext uri="{FF2B5EF4-FFF2-40B4-BE49-F238E27FC236}">
                  <a16:creationId xmlns:a16="http://schemas.microsoft.com/office/drawing/2014/main" id="{243BE39F-F63C-4DD7-8AE3-F5E2181CF1DA}"/>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a:extLst>
                <a:ext uri="{FF2B5EF4-FFF2-40B4-BE49-F238E27FC236}">
                  <a16:creationId xmlns:a16="http://schemas.microsoft.com/office/drawing/2014/main" id="{98402D77-7B74-48B7-A371-74D826D40412}"/>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CF7BDF96-FC67-462B-BD9B-4D40DB3DD3F4}"/>
              </a:ext>
            </a:extLst>
          </p:cNvPr>
          <p:cNvSpPr>
            <a:spLocks noGrp="1"/>
          </p:cNvSpPr>
          <p:nvPr>
            <p:ph type="sldNum" sz="quarter" idx="12"/>
          </p:nvPr>
        </p:nvSpPr>
        <p:spPr/>
        <p:txBody>
          <a:bodyPr/>
          <a:lstStyle/>
          <a:p>
            <a:fld id="{91F2D4EF-46D4-4764-B373-FC59CD1D281E}" type="slidenum">
              <a:rPr lang="zh-CN" altLang="en-US" smtClean="0"/>
              <a:t>91</a:t>
            </a:fld>
            <a:endParaRPr lang="zh-CN" altLang="en-US"/>
          </a:p>
        </p:txBody>
      </p:sp>
    </p:spTree>
    <p:extLst>
      <p:ext uri="{BB962C8B-B14F-4D97-AF65-F5344CB8AC3E}">
        <p14:creationId xmlns:p14="http://schemas.microsoft.com/office/powerpoint/2010/main" val="254860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266321" cy="1006462"/>
            <a:chOff x="658104" y="373146"/>
            <a:chExt cx="4266321" cy="1006462"/>
          </a:xfrm>
        </p:grpSpPr>
        <p:grpSp>
          <p:nvGrpSpPr>
            <p:cNvPr id="8" name="组合 7"/>
            <p:cNvGrpSpPr/>
            <p:nvPr/>
          </p:nvGrpSpPr>
          <p:grpSpPr>
            <a:xfrm>
              <a:off x="1080814" y="763297"/>
              <a:ext cx="3843611" cy="616311"/>
              <a:chOff x="1839058" y="1058437"/>
              <a:chExt cx="3843611" cy="616311"/>
            </a:xfrm>
          </p:grpSpPr>
          <p:sp>
            <p:nvSpPr>
              <p:cNvPr id="12"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9" y="1089973"/>
                <a:ext cx="300135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的由来</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83" name="组合 182"/>
          <p:cNvGrpSpPr/>
          <p:nvPr/>
        </p:nvGrpSpPr>
        <p:grpSpPr>
          <a:xfrm>
            <a:off x="5085508" y="3521539"/>
            <a:ext cx="1888468" cy="1844466"/>
            <a:chOff x="878746" y="2556286"/>
            <a:chExt cx="1888468" cy="1844466"/>
          </a:xfrm>
        </p:grpSpPr>
        <p:grpSp>
          <p:nvGrpSpPr>
            <p:cNvPr id="188" name="组合 187"/>
            <p:cNvGrpSpPr/>
            <p:nvPr/>
          </p:nvGrpSpPr>
          <p:grpSpPr>
            <a:xfrm>
              <a:off x="1021786" y="2556286"/>
              <a:ext cx="1745428" cy="1745428"/>
              <a:chOff x="1052239" y="2592593"/>
              <a:chExt cx="1861073" cy="1861073"/>
            </a:xfrm>
          </p:grpSpPr>
          <p:sp>
            <p:nvSpPr>
              <p:cNvPr id="211" name="椭圆 210"/>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0" name="图片 209"/>
            <p:cNvPicPr>
              <a:picLocks noChangeAspect="1"/>
            </p:cNvPicPr>
            <p:nvPr/>
          </p:nvPicPr>
          <p:blipFill>
            <a:blip r:embed="rId4"/>
            <a:stretch>
              <a:fillRect/>
            </a:stretch>
          </p:blipFill>
          <p:spPr>
            <a:xfrm>
              <a:off x="878746" y="3754935"/>
              <a:ext cx="716628" cy="645817"/>
            </a:xfrm>
            <a:prstGeom prst="rect">
              <a:avLst/>
            </a:prstGeom>
            <a:effectLst>
              <a:outerShdw blurRad="50800" dist="38100" dir="2700000" algn="tl" rotWithShape="0">
                <a:prstClr val="black">
                  <a:alpha val="40000"/>
                </a:prstClr>
              </a:outerShdw>
            </a:effectLst>
          </p:spPr>
        </p:pic>
      </p:grpSp>
      <p:sp>
        <p:nvSpPr>
          <p:cNvPr id="213" name="弧形 212"/>
          <p:cNvSpPr/>
          <p:nvPr/>
        </p:nvSpPr>
        <p:spPr>
          <a:xfrm>
            <a:off x="4912582" y="3233892"/>
            <a:ext cx="2370749" cy="2370749"/>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85"/>
          </a:p>
        </p:txBody>
      </p:sp>
      <p:grpSp>
        <p:nvGrpSpPr>
          <p:cNvPr id="214" name="组合 213"/>
          <p:cNvGrpSpPr/>
          <p:nvPr/>
        </p:nvGrpSpPr>
        <p:grpSpPr>
          <a:xfrm>
            <a:off x="3514073" y="2807729"/>
            <a:ext cx="1679584" cy="783592"/>
            <a:chOff x="1730912" y="3442675"/>
            <a:chExt cx="1679584" cy="783592"/>
          </a:xfrm>
        </p:grpSpPr>
        <p:grpSp>
          <p:nvGrpSpPr>
            <p:cNvPr id="215" name="组合 214"/>
            <p:cNvGrpSpPr/>
            <p:nvPr/>
          </p:nvGrpSpPr>
          <p:grpSpPr>
            <a:xfrm>
              <a:off x="1730912" y="3442675"/>
              <a:ext cx="1345217" cy="585456"/>
              <a:chOff x="5521078" y="2551419"/>
              <a:chExt cx="1822415" cy="793139"/>
            </a:xfrm>
          </p:grpSpPr>
          <p:sp>
            <p:nvSpPr>
              <p:cNvPr id="217" name="矩形: 圆角 41"/>
              <p:cNvSpPr/>
              <p:nvPr/>
            </p:nvSpPr>
            <p:spPr>
              <a:xfrm>
                <a:off x="5521078" y="2551419"/>
                <a:ext cx="1741976" cy="79313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18" name="文本框 217"/>
              <p:cNvSpPr txBox="1"/>
              <p:nvPr/>
            </p:nvSpPr>
            <p:spPr>
              <a:xfrm>
                <a:off x="5707990" y="2670288"/>
                <a:ext cx="1635503" cy="625435"/>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姓    名</a:t>
                </a:r>
              </a:p>
            </p:txBody>
          </p:sp>
        </p:grpSp>
        <p:sp>
          <p:nvSpPr>
            <p:cNvPr id="216" name="任意多边形: 形状 2"/>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9" name="组合 218"/>
          <p:cNvGrpSpPr/>
          <p:nvPr/>
        </p:nvGrpSpPr>
        <p:grpSpPr>
          <a:xfrm>
            <a:off x="5228550" y="1971318"/>
            <a:ext cx="1644811" cy="1240789"/>
            <a:chOff x="3445389" y="2606264"/>
            <a:chExt cx="1644811" cy="1240789"/>
          </a:xfrm>
        </p:grpSpPr>
        <p:grpSp>
          <p:nvGrpSpPr>
            <p:cNvPr id="220" name="组合 219"/>
            <p:cNvGrpSpPr/>
            <p:nvPr/>
          </p:nvGrpSpPr>
          <p:grpSpPr>
            <a:xfrm>
              <a:off x="3445389" y="2606264"/>
              <a:ext cx="1644811" cy="519427"/>
              <a:chOff x="5520692" y="2642034"/>
              <a:chExt cx="2228285" cy="703688"/>
            </a:xfrm>
          </p:grpSpPr>
          <p:sp>
            <p:nvSpPr>
              <p:cNvPr id="222" name="矩形: 圆角 49"/>
              <p:cNvSpPr/>
              <p:nvPr/>
            </p:nvSpPr>
            <p:spPr>
              <a:xfrm>
                <a:off x="5520692" y="2642034"/>
                <a:ext cx="2228285" cy="70368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23" name="文本框 222"/>
              <p:cNvSpPr txBox="1"/>
              <p:nvPr/>
            </p:nvSpPr>
            <p:spPr>
              <a:xfrm>
                <a:off x="5747811" y="2668894"/>
                <a:ext cx="1979434" cy="625434"/>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身份证号</a:t>
                </a:r>
              </a:p>
            </p:txBody>
          </p:sp>
        </p:grpSp>
        <p:cxnSp>
          <p:nvCxnSpPr>
            <p:cNvPr id="221" name="直接连接符 220"/>
            <p:cNvCxnSpPr/>
            <p:nvPr/>
          </p:nvCxnSpPr>
          <p:spPr>
            <a:xfrm>
              <a:off x="4314795" y="3213782"/>
              <a:ext cx="0" cy="633271"/>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224" name="组合 223"/>
          <p:cNvGrpSpPr/>
          <p:nvPr/>
        </p:nvGrpSpPr>
        <p:grpSpPr>
          <a:xfrm>
            <a:off x="6974298" y="2807728"/>
            <a:ext cx="1775247" cy="789746"/>
            <a:chOff x="5191137" y="3442674"/>
            <a:chExt cx="1775247" cy="789746"/>
          </a:xfrm>
        </p:grpSpPr>
        <p:grpSp>
          <p:nvGrpSpPr>
            <p:cNvPr id="225" name="组合 224"/>
            <p:cNvGrpSpPr/>
            <p:nvPr/>
          </p:nvGrpSpPr>
          <p:grpSpPr>
            <a:xfrm>
              <a:off x="5551043" y="3442674"/>
              <a:ext cx="1415341" cy="585456"/>
              <a:chOff x="4604789" y="2497558"/>
              <a:chExt cx="1917413" cy="793139"/>
            </a:xfrm>
          </p:grpSpPr>
          <p:sp>
            <p:nvSpPr>
              <p:cNvPr id="227" name="矩形: 圆角 52"/>
              <p:cNvSpPr/>
              <p:nvPr/>
            </p:nvSpPr>
            <p:spPr>
              <a:xfrm>
                <a:off x="4650629" y="2497558"/>
                <a:ext cx="1712342" cy="79313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28" name="文本框 227"/>
              <p:cNvSpPr txBox="1"/>
              <p:nvPr/>
            </p:nvSpPr>
            <p:spPr>
              <a:xfrm>
                <a:off x="4604789" y="2581409"/>
                <a:ext cx="1917413" cy="625435"/>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通信地址</a:t>
                </a:r>
              </a:p>
            </p:txBody>
          </p:sp>
        </p:grpSp>
        <p:sp>
          <p:nvSpPr>
            <p:cNvPr id="226" name="任意多边形: 形状 54"/>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Text Box 79"/>
          <p:cNvSpPr txBox="1">
            <a:spLocks noChangeArrowheads="1"/>
          </p:cNvSpPr>
          <p:nvPr/>
        </p:nvSpPr>
        <p:spPr bwMode="auto">
          <a:xfrm>
            <a:off x="5329167" y="4110141"/>
            <a:ext cx="1569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人类社会</a:t>
            </a:r>
          </a:p>
        </p:txBody>
      </p:sp>
      <p:grpSp>
        <p:nvGrpSpPr>
          <p:cNvPr id="230" name="组合 229"/>
          <p:cNvGrpSpPr/>
          <p:nvPr/>
        </p:nvGrpSpPr>
        <p:grpSpPr>
          <a:xfrm>
            <a:off x="3365189" y="2807729"/>
            <a:ext cx="1828146" cy="783906"/>
            <a:chOff x="1582350" y="3442361"/>
            <a:chExt cx="1828146" cy="783906"/>
          </a:xfrm>
        </p:grpSpPr>
        <p:grpSp>
          <p:nvGrpSpPr>
            <p:cNvPr id="231" name="组合 230"/>
            <p:cNvGrpSpPr/>
            <p:nvPr/>
          </p:nvGrpSpPr>
          <p:grpSpPr>
            <a:xfrm>
              <a:off x="1582350" y="3442361"/>
              <a:ext cx="1486969" cy="585594"/>
              <a:chOff x="5319817" y="2550991"/>
              <a:chExt cx="2014452" cy="793325"/>
            </a:xfrm>
          </p:grpSpPr>
          <p:sp>
            <p:nvSpPr>
              <p:cNvPr id="233" name="矩形: 圆角 41"/>
              <p:cNvSpPr/>
              <p:nvPr/>
            </p:nvSpPr>
            <p:spPr>
              <a:xfrm>
                <a:off x="5319817" y="2550991"/>
                <a:ext cx="1951956" cy="79313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34" name="文本框 233"/>
              <p:cNvSpPr txBox="1"/>
              <p:nvPr/>
            </p:nvSpPr>
            <p:spPr>
              <a:xfrm>
                <a:off x="5365445" y="2718883"/>
                <a:ext cx="1968824" cy="625433"/>
              </a:xfrm>
              <a:prstGeom prst="rect">
                <a:avLst/>
              </a:prstGeom>
              <a:noFill/>
            </p:spPr>
            <p:txBody>
              <a:bodyPr wrap="square" rtlCol="0">
                <a:spAutoFit/>
              </a:bodyPr>
              <a:lstStyle/>
              <a:p>
                <a:r>
                  <a:rPr lang="en-US" altLang="zh-CN" sz="2400" dirty="0">
                    <a:latin typeface="思源黑体 CN Normal" panose="020B0400000000000000" pitchFamily="34" charset="-122"/>
                    <a:ea typeface="思源黑体 CN Normal" panose="020B0400000000000000" pitchFamily="34" charset="-122"/>
                  </a:rPr>
                  <a:t>MAC</a:t>
                </a:r>
                <a:r>
                  <a:rPr lang="zh-CN" altLang="en-US" sz="2400" dirty="0">
                    <a:latin typeface="思源黑体 CN Normal" panose="020B0400000000000000" pitchFamily="34" charset="-122"/>
                    <a:ea typeface="思源黑体 CN Normal" panose="020B0400000000000000" pitchFamily="34" charset="-122"/>
                  </a:rPr>
                  <a:t>地址</a:t>
                </a:r>
              </a:p>
            </p:txBody>
          </p:sp>
        </p:grpSp>
        <p:sp>
          <p:nvSpPr>
            <p:cNvPr id="232" name="任意多边形: 形状 2"/>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p:cNvGrpSpPr/>
          <p:nvPr/>
        </p:nvGrpSpPr>
        <p:grpSpPr>
          <a:xfrm>
            <a:off x="5228228" y="1971631"/>
            <a:ext cx="1812459" cy="1240790"/>
            <a:chOff x="3445389" y="2606263"/>
            <a:chExt cx="1812459" cy="1240790"/>
          </a:xfrm>
        </p:grpSpPr>
        <p:grpSp>
          <p:nvGrpSpPr>
            <p:cNvPr id="236" name="组合 235"/>
            <p:cNvGrpSpPr/>
            <p:nvPr/>
          </p:nvGrpSpPr>
          <p:grpSpPr>
            <a:xfrm>
              <a:off x="3445389" y="2606263"/>
              <a:ext cx="1812459" cy="538415"/>
              <a:chOff x="5520692" y="2642034"/>
              <a:chExt cx="2455404" cy="729412"/>
            </a:xfrm>
          </p:grpSpPr>
          <p:sp>
            <p:nvSpPr>
              <p:cNvPr id="238" name="矩形: 圆角 49"/>
              <p:cNvSpPr/>
              <p:nvPr/>
            </p:nvSpPr>
            <p:spPr>
              <a:xfrm>
                <a:off x="5520692" y="2642034"/>
                <a:ext cx="2228285" cy="70368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39" name="文本框 238"/>
              <p:cNvSpPr txBox="1"/>
              <p:nvPr/>
            </p:nvSpPr>
            <p:spPr>
              <a:xfrm>
                <a:off x="5996662" y="2746012"/>
                <a:ext cx="1979434" cy="625434"/>
              </a:xfrm>
              <a:prstGeom prst="rect">
                <a:avLst/>
              </a:prstGeom>
              <a:noFill/>
            </p:spPr>
            <p:txBody>
              <a:bodyPr wrap="square" rtlCol="0">
                <a:spAutoFit/>
              </a:bodyPr>
              <a:lstStyle/>
              <a:p>
                <a:r>
                  <a:rPr lang="en-US" altLang="zh-CN" sz="2400" dirty="0">
                    <a:latin typeface="思源黑体 CN Normal" panose="020B0400000000000000" pitchFamily="34" charset="-122"/>
                    <a:ea typeface="思源黑体 CN Normal" panose="020B0400000000000000" pitchFamily="34" charset="-122"/>
                  </a:rPr>
                  <a:t>IP</a:t>
                </a:r>
                <a:r>
                  <a:rPr lang="zh-CN" altLang="en-US" sz="2400" dirty="0">
                    <a:latin typeface="思源黑体 CN Normal" panose="020B0400000000000000" pitchFamily="34" charset="-122"/>
                    <a:ea typeface="思源黑体 CN Normal" panose="020B0400000000000000" pitchFamily="34" charset="-122"/>
                  </a:rPr>
                  <a:t>地址</a:t>
                </a:r>
              </a:p>
            </p:txBody>
          </p:sp>
        </p:grpSp>
        <p:cxnSp>
          <p:nvCxnSpPr>
            <p:cNvPr id="237" name="直接连接符 236"/>
            <p:cNvCxnSpPr/>
            <p:nvPr/>
          </p:nvCxnSpPr>
          <p:spPr>
            <a:xfrm>
              <a:off x="4314795" y="3213782"/>
              <a:ext cx="0" cy="633271"/>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240" name="组合 239"/>
          <p:cNvGrpSpPr/>
          <p:nvPr/>
        </p:nvGrpSpPr>
        <p:grpSpPr>
          <a:xfrm>
            <a:off x="6974554" y="2809005"/>
            <a:ext cx="2058142" cy="789746"/>
            <a:chOff x="5191137" y="3442674"/>
            <a:chExt cx="2058142" cy="789746"/>
          </a:xfrm>
        </p:grpSpPr>
        <p:grpSp>
          <p:nvGrpSpPr>
            <p:cNvPr id="241" name="组合 240"/>
            <p:cNvGrpSpPr/>
            <p:nvPr/>
          </p:nvGrpSpPr>
          <p:grpSpPr>
            <a:xfrm>
              <a:off x="5584878" y="3442674"/>
              <a:ext cx="1664401" cy="585456"/>
              <a:chOff x="4650629" y="2497558"/>
              <a:chExt cx="2254826" cy="793139"/>
            </a:xfrm>
          </p:grpSpPr>
          <p:sp>
            <p:nvSpPr>
              <p:cNvPr id="243" name="矩形: 圆角 52"/>
              <p:cNvSpPr/>
              <p:nvPr/>
            </p:nvSpPr>
            <p:spPr>
              <a:xfrm>
                <a:off x="4650629" y="2497558"/>
                <a:ext cx="1712342" cy="79313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44" name="文本框 243"/>
              <p:cNvSpPr txBox="1"/>
              <p:nvPr/>
            </p:nvSpPr>
            <p:spPr>
              <a:xfrm>
                <a:off x="4860212" y="2607217"/>
                <a:ext cx="2045243" cy="625435"/>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域  名</a:t>
                </a:r>
              </a:p>
            </p:txBody>
          </p:sp>
        </p:grpSp>
        <p:sp>
          <p:nvSpPr>
            <p:cNvPr id="242" name="任意多边形: 形状 54"/>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5" name="Text Box 79"/>
          <p:cNvSpPr txBox="1">
            <a:spLocks noChangeArrowheads="1"/>
          </p:cNvSpPr>
          <p:nvPr/>
        </p:nvSpPr>
        <p:spPr bwMode="auto">
          <a:xfrm>
            <a:off x="5328843" y="4110455"/>
            <a:ext cx="1569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网络社会</a:t>
            </a:r>
          </a:p>
        </p:txBody>
      </p:sp>
      <p:sp>
        <p:nvSpPr>
          <p:cNvPr id="4" name="文本框 3"/>
          <p:cNvSpPr txBox="1"/>
          <p:nvPr/>
        </p:nvSpPr>
        <p:spPr>
          <a:xfrm>
            <a:off x="6495672" y="2061778"/>
            <a:ext cx="489156" cy="769441"/>
          </a:xfrm>
          <a:prstGeom prst="rect">
            <a:avLst/>
          </a:prstGeom>
          <a:noFill/>
        </p:spPr>
        <p:txBody>
          <a:bodyPr wrap="square" rtlCol="0">
            <a:spAutoFit/>
          </a:bodyPr>
          <a:lstStyle/>
          <a:p>
            <a:r>
              <a:rPr lang="en-US" altLang="zh-CN" sz="4400" b="1" dirty="0">
                <a:solidFill>
                  <a:srgbClr val="FF0000"/>
                </a:solidFill>
              </a:rPr>
              <a:t>X</a:t>
            </a:r>
            <a:endParaRPr lang="zh-CN" altLang="en-US" sz="4400" b="1" dirty="0">
              <a:solidFill>
                <a:srgbClr val="FF0000"/>
              </a:solidFill>
            </a:endParaRPr>
          </a:p>
        </p:txBody>
      </p:sp>
      <p:sp>
        <p:nvSpPr>
          <p:cNvPr id="246" name="文本框 245"/>
          <p:cNvSpPr txBox="1"/>
          <p:nvPr/>
        </p:nvSpPr>
        <p:spPr>
          <a:xfrm>
            <a:off x="8199967" y="2901716"/>
            <a:ext cx="489156" cy="769441"/>
          </a:xfrm>
          <a:prstGeom prst="rect">
            <a:avLst/>
          </a:prstGeom>
          <a:noFill/>
        </p:spPr>
        <p:txBody>
          <a:bodyPr wrap="square" rtlCol="0">
            <a:spAutoFit/>
          </a:bodyPr>
          <a:lstStyle/>
          <a:p>
            <a:r>
              <a:rPr lang="zh-CN" altLang="en-US" sz="4400" b="1" dirty="0">
                <a:solidFill>
                  <a:srgbClr val="FF0000"/>
                </a:solidFill>
              </a:rPr>
              <a:t>√</a:t>
            </a:r>
          </a:p>
        </p:txBody>
      </p:sp>
      <p:grpSp>
        <p:nvGrpSpPr>
          <p:cNvPr id="247" name="组合 246"/>
          <p:cNvGrpSpPr/>
          <p:nvPr/>
        </p:nvGrpSpPr>
        <p:grpSpPr>
          <a:xfrm>
            <a:off x="5478473" y="3595827"/>
            <a:ext cx="964088" cy="523220"/>
            <a:chOff x="3552512" y="3086333"/>
            <a:chExt cx="964088" cy="523220"/>
          </a:xfrm>
        </p:grpSpPr>
        <p:sp>
          <p:nvSpPr>
            <p:cNvPr id="248" name="箭头: V 形 29"/>
            <p:cNvSpPr/>
            <p:nvPr/>
          </p:nvSpPr>
          <p:spPr>
            <a:xfrm>
              <a:off x="3552512" y="3086333"/>
              <a:ext cx="399383" cy="523220"/>
            </a:xfrm>
            <a:prstGeom prst="chevron">
              <a:avLst>
                <a:gd name="adj" fmla="val 7038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9" name="箭头: V 形 30"/>
            <p:cNvSpPr/>
            <p:nvPr/>
          </p:nvSpPr>
          <p:spPr>
            <a:xfrm>
              <a:off x="3928982" y="3086333"/>
              <a:ext cx="399383" cy="523220"/>
            </a:xfrm>
            <a:prstGeom prst="chevron">
              <a:avLst>
                <a:gd name="adj" fmla="val 6893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0" name="箭头: V 形 31"/>
            <p:cNvSpPr/>
            <p:nvPr/>
          </p:nvSpPr>
          <p:spPr>
            <a:xfrm>
              <a:off x="3740747" y="3086333"/>
              <a:ext cx="399383" cy="523220"/>
            </a:xfrm>
            <a:prstGeom prst="chevron">
              <a:avLst>
                <a:gd name="adj" fmla="val 7038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箭头: V 形 32"/>
            <p:cNvSpPr/>
            <p:nvPr/>
          </p:nvSpPr>
          <p:spPr>
            <a:xfrm>
              <a:off x="4117217" y="3086333"/>
              <a:ext cx="399383" cy="523220"/>
            </a:xfrm>
            <a:prstGeom prst="chevron">
              <a:avLst>
                <a:gd name="adj" fmla="val 689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2" name="组合 251"/>
          <p:cNvGrpSpPr/>
          <p:nvPr/>
        </p:nvGrpSpPr>
        <p:grpSpPr>
          <a:xfrm>
            <a:off x="5328754" y="2809541"/>
            <a:ext cx="1657488" cy="716642"/>
            <a:chOff x="6325584" y="734291"/>
            <a:chExt cx="3037884" cy="716642"/>
          </a:xfrm>
        </p:grpSpPr>
        <p:grpSp>
          <p:nvGrpSpPr>
            <p:cNvPr id="253" name="组合 252"/>
            <p:cNvGrpSpPr/>
            <p:nvPr/>
          </p:nvGrpSpPr>
          <p:grpSpPr>
            <a:xfrm>
              <a:off x="6325584" y="734291"/>
              <a:ext cx="3037884" cy="716642"/>
              <a:chOff x="6325584" y="734291"/>
              <a:chExt cx="3037884" cy="716642"/>
            </a:xfrm>
          </p:grpSpPr>
          <p:sp>
            <p:nvSpPr>
              <p:cNvPr id="255" name="六边形 254"/>
              <p:cNvSpPr/>
              <p:nvPr/>
            </p:nvSpPr>
            <p:spPr>
              <a:xfrm>
                <a:off x="6325584" y="787061"/>
                <a:ext cx="3037884" cy="611102"/>
              </a:xfrm>
              <a:prstGeom prst="hexagon">
                <a:avLst/>
              </a:prstGeom>
              <a:solidFill>
                <a:srgbClr val="FFC000"/>
              </a:solidFill>
              <a:ln>
                <a:noFill/>
              </a:ln>
              <a:effectLst>
                <a:outerShdw blurRad="431800" dist="88900" dir="2700000" algn="tl" rotWithShape="0">
                  <a:prstClr val="black">
                    <a:alpha val="40000"/>
                  </a:prstClr>
                </a:outerShdw>
              </a:effectLst>
            </p:spPr>
            <p:txBody>
              <a:bodyPr vert="horz" wrap="square" lIns="91440" tIns="756000" rIns="91440" bIns="45720" numCol="1" anchor="t" anchorCtr="0" compatLnSpc="1"/>
              <a:lstStyle/>
              <a:p>
                <a:pPr algn="ctr">
                  <a:lnSpc>
                    <a:spcPts val="1500"/>
                  </a:lnSpc>
                </a:pPr>
                <a:endParaRPr lang="zh-CN" altLang="en-US" sz="2400">
                  <a:solidFill>
                    <a:schemeClr val="bg1"/>
                  </a:solidFill>
                  <a:cs typeface="+mn-ea"/>
                  <a:sym typeface="+mn-lt"/>
                </a:endParaRPr>
              </a:p>
            </p:txBody>
          </p:sp>
          <p:sp>
            <p:nvSpPr>
              <p:cNvPr id="256" name="六边形 255"/>
              <p:cNvSpPr/>
              <p:nvPr/>
            </p:nvSpPr>
            <p:spPr>
              <a:xfrm>
                <a:off x="6474015" y="734291"/>
                <a:ext cx="2741023" cy="716642"/>
              </a:xfrm>
              <a:prstGeom prst="hexagon">
                <a:avLst/>
              </a:prstGeom>
              <a:solidFill>
                <a:srgbClr val="009FF6"/>
              </a:solidFill>
              <a:ln>
                <a:noFill/>
              </a:ln>
              <a:effectLst>
                <a:outerShdw blurRad="50800" dist="38100" dir="2700000" algn="tl" rotWithShape="0">
                  <a:prstClr val="black">
                    <a:alpha val="40000"/>
                  </a:prstClr>
                </a:outerShdw>
              </a:effectLst>
            </p:spPr>
            <p:txBody>
              <a:bodyPr vert="horz" wrap="square" lIns="91440" tIns="756000" rIns="91440" bIns="45720" numCol="1" anchor="t" anchorCtr="0" compatLnSpc="1"/>
              <a:lstStyle/>
              <a:p>
                <a:pPr algn="ctr">
                  <a:lnSpc>
                    <a:spcPts val="1500"/>
                  </a:lnSpc>
                </a:pPr>
                <a:endParaRPr lang="zh-CN" altLang="en-US" sz="2400" dirty="0">
                  <a:solidFill>
                    <a:schemeClr val="bg1"/>
                  </a:solidFill>
                  <a:cs typeface="+mn-ea"/>
                  <a:sym typeface="+mn-lt"/>
                </a:endParaRPr>
              </a:p>
            </p:txBody>
          </p:sp>
        </p:grpSp>
        <p:sp>
          <p:nvSpPr>
            <p:cNvPr id="254" name="矩形 253"/>
            <p:cNvSpPr/>
            <p:nvPr/>
          </p:nvSpPr>
          <p:spPr>
            <a:xfrm>
              <a:off x="6566292" y="796374"/>
              <a:ext cx="2556468" cy="646331"/>
            </a:xfrm>
            <a:prstGeom prst="rect">
              <a:avLst/>
            </a:prstGeom>
          </p:spPr>
          <p:txBody>
            <a:bodyPr wrap="square">
              <a:spAutoFit/>
            </a:bodyPr>
            <a:lstStyle/>
            <a:p>
              <a:pPr algn="ctr"/>
              <a:r>
                <a:rPr lang="zh-CN" altLang="en-US" sz="3600" b="1" dirty="0">
                  <a:solidFill>
                    <a:schemeClr val="bg1"/>
                  </a:solidFill>
                  <a:latin typeface="+mj-ea"/>
                  <a:ea typeface="+mj-ea"/>
                  <a:cs typeface="+mn-ea"/>
                  <a:sym typeface="+mn-lt"/>
                </a:rPr>
                <a:t>域名</a:t>
              </a:r>
            </a:p>
          </p:txBody>
        </p:sp>
      </p:grpSp>
      <p:grpSp>
        <p:nvGrpSpPr>
          <p:cNvPr id="257" name="组合 256"/>
          <p:cNvGrpSpPr/>
          <p:nvPr/>
        </p:nvGrpSpPr>
        <p:grpSpPr>
          <a:xfrm>
            <a:off x="5147550" y="4188691"/>
            <a:ext cx="2019896" cy="716642"/>
            <a:chOff x="6325584" y="734291"/>
            <a:chExt cx="3037884" cy="716642"/>
          </a:xfrm>
        </p:grpSpPr>
        <p:grpSp>
          <p:nvGrpSpPr>
            <p:cNvPr id="258" name="组合 257"/>
            <p:cNvGrpSpPr/>
            <p:nvPr/>
          </p:nvGrpSpPr>
          <p:grpSpPr>
            <a:xfrm>
              <a:off x="6325584" y="734291"/>
              <a:ext cx="3037884" cy="716642"/>
              <a:chOff x="6325584" y="734291"/>
              <a:chExt cx="3037884" cy="716642"/>
            </a:xfrm>
          </p:grpSpPr>
          <p:sp>
            <p:nvSpPr>
              <p:cNvPr id="260" name="六边形 259"/>
              <p:cNvSpPr/>
              <p:nvPr/>
            </p:nvSpPr>
            <p:spPr>
              <a:xfrm>
                <a:off x="6325584" y="787061"/>
                <a:ext cx="3037884" cy="611102"/>
              </a:xfrm>
              <a:prstGeom prst="hexagon">
                <a:avLst/>
              </a:prstGeom>
              <a:solidFill>
                <a:srgbClr val="FFC000"/>
              </a:solidFill>
              <a:ln>
                <a:noFill/>
              </a:ln>
              <a:effectLst>
                <a:outerShdw blurRad="431800" dist="88900" dir="2700000" algn="tl" rotWithShape="0">
                  <a:prstClr val="black">
                    <a:alpha val="40000"/>
                  </a:prstClr>
                </a:outerShdw>
              </a:effectLst>
            </p:spPr>
            <p:txBody>
              <a:bodyPr vert="horz" wrap="square" lIns="91440" tIns="756000" rIns="91440" bIns="45720" numCol="1" anchor="t" anchorCtr="0" compatLnSpc="1"/>
              <a:lstStyle/>
              <a:p>
                <a:pPr algn="ctr">
                  <a:lnSpc>
                    <a:spcPts val="1500"/>
                  </a:lnSpc>
                </a:pPr>
                <a:endParaRPr lang="zh-CN" altLang="en-US" sz="2400">
                  <a:solidFill>
                    <a:schemeClr val="bg1"/>
                  </a:solidFill>
                  <a:cs typeface="+mn-ea"/>
                  <a:sym typeface="+mn-lt"/>
                </a:endParaRPr>
              </a:p>
            </p:txBody>
          </p:sp>
          <p:sp>
            <p:nvSpPr>
              <p:cNvPr id="261" name="六边形 260"/>
              <p:cNvSpPr/>
              <p:nvPr/>
            </p:nvSpPr>
            <p:spPr>
              <a:xfrm>
                <a:off x="6474015" y="734291"/>
                <a:ext cx="2741023" cy="716642"/>
              </a:xfrm>
              <a:prstGeom prst="hexagon">
                <a:avLst/>
              </a:prstGeom>
              <a:solidFill>
                <a:srgbClr val="009FF6"/>
              </a:solidFill>
              <a:ln>
                <a:noFill/>
              </a:ln>
              <a:effectLst>
                <a:outerShdw blurRad="50800" dist="38100" dir="2700000" algn="tl" rotWithShape="0">
                  <a:prstClr val="black">
                    <a:alpha val="40000"/>
                  </a:prstClr>
                </a:outerShdw>
              </a:effectLst>
            </p:spPr>
            <p:txBody>
              <a:bodyPr vert="horz" wrap="square" lIns="91440" tIns="756000" rIns="91440" bIns="45720" numCol="1" anchor="t" anchorCtr="0" compatLnSpc="1"/>
              <a:lstStyle/>
              <a:p>
                <a:pPr algn="ctr">
                  <a:lnSpc>
                    <a:spcPts val="1500"/>
                  </a:lnSpc>
                </a:pPr>
                <a:endParaRPr lang="zh-CN" altLang="en-US" sz="2400" dirty="0">
                  <a:solidFill>
                    <a:schemeClr val="bg1"/>
                  </a:solidFill>
                  <a:cs typeface="+mn-ea"/>
                  <a:sym typeface="+mn-lt"/>
                </a:endParaRPr>
              </a:p>
            </p:txBody>
          </p:sp>
        </p:grpSp>
        <p:sp>
          <p:nvSpPr>
            <p:cNvPr id="259" name="矩形 258"/>
            <p:cNvSpPr/>
            <p:nvPr/>
          </p:nvSpPr>
          <p:spPr>
            <a:xfrm>
              <a:off x="6566290" y="796374"/>
              <a:ext cx="2648746" cy="646331"/>
            </a:xfrm>
            <a:prstGeom prst="rect">
              <a:avLst/>
            </a:prstGeom>
          </p:spPr>
          <p:txBody>
            <a:bodyPr wrap="square">
              <a:spAutoFit/>
            </a:bodyPr>
            <a:lstStyle/>
            <a:p>
              <a:pPr algn="ctr"/>
              <a:r>
                <a:rPr lang="en-US" altLang="zh-CN" sz="3600" b="1" dirty="0">
                  <a:solidFill>
                    <a:schemeClr val="bg1"/>
                  </a:solidFill>
                  <a:latin typeface="+mj-ea"/>
                  <a:ea typeface="+mj-ea"/>
                  <a:cs typeface="+mn-ea"/>
                  <a:sym typeface="+mn-lt"/>
                </a:rPr>
                <a:t>IP</a:t>
              </a:r>
              <a:r>
                <a:rPr lang="zh-CN" altLang="en-US" sz="3600" b="1" dirty="0">
                  <a:solidFill>
                    <a:schemeClr val="bg1"/>
                  </a:solidFill>
                  <a:latin typeface="+mj-ea"/>
                  <a:ea typeface="+mj-ea"/>
                  <a:cs typeface="+mn-ea"/>
                  <a:sym typeface="+mn-lt"/>
                </a:rPr>
                <a:t>地址</a:t>
              </a:r>
            </a:p>
          </p:txBody>
        </p:sp>
      </p:grpSp>
      <p:sp>
        <p:nvSpPr>
          <p:cNvPr id="7" name="文本框 6"/>
          <p:cNvSpPr txBox="1"/>
          <p:nvPr/>
        </p:nvSpPr>
        <p:spPr>
          <a:xfrm>
            <a:off x="5456183" y="2935385"/>
            <a:ext cx="758283" cy="1107996"/>
          </a:xfrm>
          <a:prstGeom prst="rect">
            <a:avLst/>
          </a:prstGeom>
          <a:noFill/>
        </p:spPr>
        <p:txBody>
          <a:bodyPr wrap="square" rtlCol="0">
            <a:spAutoFit/>
          </a:bodyPr>
          <a:lstStyle/>
          <a:p>
            <a:r>
              <a:rPr lang="zh-CN" altLang="en-US" sz="6600" b="1" dirty="0">
                <a:solidFill>
                  <a:srgbClr val="1F25A0"/>
                </a:solidFill>
                <a:latin typeface="HanWangCC02" panose="02020500000000000000" pitchFamily="18" charset="-120"/>
                <a:ea typeface="HanWangCC02" panose="02020500000000000000" pitchFamily="18" charset="-120"/>
              </a:rPr>
              <a:t>？</a:t>
            </a:r>
          </a:p>
        </p:txBody>
      </p:sp>
      <p:grpSp>
        <p:nvGrpSpPr>
          <p:cNvPr id="262" name="组合 261"/>
          <p:cNvGrpSpPr/>
          <p:nvPr/>
        </p:nvGrpSpPr>
        <p:grpSpPr>
          <a:xfrm>
            <a:off x="4859290" y="1729226"/>
            <a:ext cx="2394792" cy="629513"/>
            <a:chOff x="2863891" y="2533650"/>
            <a:chExt cx="4565609" cy="1200150"/>
          </a:xfrm>
        </p:grpSpPr>
        <p:sp>
          <p:nvSpPr>
            <p:cNvPr id="268" name="矩形: 圆角 10"/>
            <p:cNvSpPr/>
            <p:nvPr/>
          </p:nvSpPr>
          <p:spPr>
            <a:xfrm>
              <a:off x="2863891" y="2533650"/>
              <a:ext cx="456560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圆角 23"/>
            <p:cNvSpPr/>
            <p:nvPr/>
          </p:nvSpPr>
          <p:spPr>
            <a:xfrm>
              <a:off x="2938754" y="2603030"/>
              <a:ext cx="44131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文本框 276"/>
          <p:cNvSpPr txBox="1"/>
          <p:nvPr/>
        </p:nvSpPr>
        <p:spPr>
          <a:xfrm>
            <a:off x="5116181" y="1779213"/>
            <a:ext cx="1899280" cy="553998"/>
          </a:xfrm>
          <a:prstGeom prst="rect">
            <a:avLst/>
          </a:prstGeom>
          <a:noFill/>
        </p:spPr>
        <p:txBody>
          <a:bodyPr wrap="square" rtlCol="0">
            <a:spAutoFit/>
          </a:bodyPr>
          <a:lstStyle/>
          <a:p>
            <a:r>
              <a:rPr lang="en-US" altLang="zh-CN" sz="3000" dirty="0">
                <a:latin typeface="思源黑体 CN Medium" panose="020B0600000000000000" pitchFamily="34" charset="-122"/>
                <a:ea typeface="思源黑体 CN Medium" panose="020B0600000000000000" pitchFamily="34" charset="-122"/>
              </a:rPr>
              <a:t>DNS</a:t>
            </a:r>
            <a:r>
              <a:rPr lang="zh-CN" altLang="en-US" sz="3000" dirty="0">
                <a:latin typeface="思源黑体 CN Medium" panose="020B0600000000000000" pitchFamily="34" charset="-122"/>
                <a:ea typeface="思源黑体 CN Medium" panose="020B0600000000000000" pitchFamily="34" charset="-122"/>
              </a:rPr>
              <a:t>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anim calcmode="lin" valueType="num">
                                      <p:cBhvr>
                                        <p:cTn id="9" dur="500" fill="hold"/>
                                        <p:tgtEl>
                                          <p:spTgt spid="183"/>
                                        </p:tgtEl>
                                        <p:attrNameLst>
                                          <p:attrName>style.rotation</p:attrName>
                                        </p:attrNameLst>
                                      </p:cBhvr>
                                      <p:tavLst>
                                        <p:tav tm="0">
                                          <p:val>
                                            <p:fltVal val="90"/>
                                          </p:val>
                                        </p:tav>
                                        <p:tav tm="100000">
                                          <p:val>
                                            <p:fltVal val="0"/>
                                          </p:val>
                                        </p:tav>
                                      </p:tavLst>
                                    </p:anim>
                                    <p:animEffect transition="in" filter="fade">
                                      <p:cBhvr>
                                        <p:cTn id="10" dur="500"/>
                                        <p:tgtEl>
                                          <p:spTgt spid="18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29"/>
                                        </p:tgtEl>
                                        <p:attrNameLst>
                                          <p:attrName>style.visibility</p:attrName>
                                        </p:attrNameLst>
                                      </p:cBhvr>
                                      <p:to>
                                        <p:strVal val="visible"/>
                                      </p:to>
                                    </p:set>
                                    <p:anim calcmode="lin" valueType="num">
                                      <p:cBhvr>
                                        <p:cTn id="13" dur="500" fill="hold"/>
                                        <p:tgtEl>
                                          <p:spTgt spid="229"/>
                                        </p:tgtEl>
                                        <p:attrNameLst>
                                          <p:attrName>ppt_w</p:attrName>
                                        </p:attrNameLst>
                                      </p:cBhvr>
                                      <p:tavLst>
                                        <p:tav tm="0">
                                          <p:val>
                                            <p:fltVal val="0"/>
                                          </p:val>
                                        </p:tav>
                                        <p:tav tm="100000">
                                          <p:val>
                                            <p:strVal val="#ppt_w"/>
                                          </p:val>
                                        </p:tav>
                                      </p:tavLst>
                                    </p:anim>
                                    <p:anim calcmode="lin" valueType="num">
                                      <p:cBhvr>
                                        <p:cTn id="14" dur="500" fill="hold"/>
                                        <p:tgtEl>
                                          <p:spTgt spid="229"/>
                                        </p:tgtEl>
                                        <p:attrNameLst>
                                          <p:attrName>ppt_h</p:attrName>
                                        </p:attrNameLst>
                                      </p:cBhvr>
                                      <p:tavLst>
                                        <p:tav tm="0">
                                          <p:val>
                                            <p:fltVal val="0"/>
                                          </p:val>
                                        </p:tav>
                                        <p:tav tm="100000">
                                          <p:val>
                                            <p:strVal val="#ppt_h"/>
                                          </p:val>
                                        </p:tav>
                                      </p:tavLst>
                                    </p:anim>
                                    <p:anim calcmode="lin" valueType="num">
                                      <p:cBhvr>
                                        <p:cTn id="15" dur="500" fill="hold"/>
                                        <p:tgtEl>
                                          <p:spTgt spid="229"/>
                                        </p:tgtEl>
                                        <p:attrNameLst>
                                          <p:attrName>style.rotation</p:attrName>
                                        </p:attrNameLst>
                                      </p:cBhvr>
                                      <p:tavLst>
                                        <p:tav tm="0">
                                          <p:val>
                                            <p:fltVal val="90"/>
                                          </p:val>
                                        </p:tav>
                                        <p:tav tm="100000">
                                          <p:val>
                                            <p:fltVal val="0"/>
                                          </p:val>
                                        </p:tav>
                                      </p:tavLst>
                                    </p:anim>
                                    <p:animEffect transition="in" filter="fade">
                                      <p:cBhvr>
                                        <p:cTn id="16" dur="500"/>
                                        <p:tgtEl>
                                          <p:spTgt spid="22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13"/>
                                        </p:tgtEl>
                                        <p:attrNameLst>
                                          <p:attrName>style.visibility</p:attrName>
                                        </p:attrNameLst>
                                      </p:cBhvr>
                                      <p:to>
                                        <p:strVal val="visible"/>
                                      </p:to>
                                    </p:set>
                                    <p:animEffect transition="in" filter="wipe(left)">
                                      <p:cBhvr>
                                        <p:cTn id="20" dur="500"/>
                                        <p:tgtEl>
                                          <p:spTgt spid="213"/>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214"/>
                                        </p:tgtEl>
                                        <p:attrNameLst>
                                          <p:attrName>style.visibility</p:attrName>
                                        </p:attrNameLst>
                                      </p:cBhvr>
                                      <p:to>
                                        <p:strVal val="visible"/>
                                      </p:to>
                                    </p:set>
                                    <p:anim calcmode="lin" valueType="num">
                                      <p:cBhvr>
                                        <p:cTn id="24" dur="500" fill="hold"/>
                                        <p:tgtEl>
                                          <p:spTgt spid="214"/>
                                        </p:tgtEl>
                                        <p:attrNameLst>
                                          <p:attrName>ppt_w</p:attrName>
                                        </p:attrNameLst>
                                      </p:cBhvr>
                                      <p:tavLst>
                                        <p:tav tm="0">
                                          <p:val>
                                            <p:fltVal val="0"/>
                                          </p:val>
                                        </p:tav>
                                        <p:tav tm="100000">
                                          <p:val>
                                            <p:strVal val="#ppt_w"/>
                                          </p:val>
                                        </p:tav>
                                      </p:tavLst>
                                    </p:anim>
                                    <p:anim calcmode="lin" valueType="num">
                                      <p:cBhvr>
                                        <p:cTn id="25" dur="500" fill="hold"/>
                                        <p:tgtEl>
                                          <p:spTgt spid="214"/>
                                        </p:tgtEl>
                                        <p:attrNameLst>
                                          <p:attrName>ppt_h</p:attrName>
                                        </p:attrNameLst>
                                      </p:cBhvr>
                                      <p:tavLst>
                                        <p:tav tm="0">
                                          <p:val>
                                            <p:fltVal val="0"/>
                                          </p:val>
                                        </p:tav>
                                        <p:tav tm="100000">
                                          <p:val>
                                            <p:strVal val="#ppt_h"/>
                                          </p:val>
                                        </p:tav>
                                      </p:tavLst>
                                    </p:anim>
                                    <p:animEffect transition="in" filter="fade">
                                      <p:cBhvr>
                                        <p:cTn id="26" dur="500"/>
                                        <p:tgtEl>
                                          <p:spTgt spid="214"/>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219"/>
                                        </p:tgtEl>
                                        <p:attrNameLst>
                                          <p:attrName>style.visibility</p:attrName>
                                        </p:attrNameLst>
                                      </p:cBhvr>
                                      <p:to>
                                        <p:strVal val="visible"/>
                                      </p:to>
                                    </p:set>
                                    <p:anim calcmode="lin" valueType="num">
                                      <p:cBhvr>
                                        <p:cTn id="30" dur="500" fill="hold"/>
                                        <p:tgtEl>
                                          <p:spTgt spid="219"/>
                                        </p:tgtEl>
                                        <p:attrNameLst>
                                          <p:attrName>ppt_w</p:attrName>
                                        </p:attrNameLst>
                                      </p:cBhvr>
                                      <p:tavLst>
                                        <p:tav tm="0">
                                          <p:val>
                                            <p:fltVal val="0"/>
                                          </p:val>
                                        </p:tav>
                                        <p:tav tm="100000">
                                          <p:val>
                                            <p:strVal val="#ppt_w"/>
                                          </p:val>
                                        </p:tav>
                                      </p:tavLst>
                                    </p:anim>
                                    <p:anim calcmode="lin" valueType="num">
                                      <p:cBhvr>
                                        <p:cTn id="31" dur="500" fill="hold"/>
                                        <p:tgtEl>
                                          <p:spTgt spid="219"/>
                                        </p:tgtEl>
                                        <p:attrNameLst>
                                          <p:attrName>ppt_h</p:attrName>
                                        </p:attrNameLst>
                                      </p:cBhvr>
                                      <p:tavLst>
                                        <p:tav tm="0">
                                          <p:val>
                                            <p:fltVal val="0"/>
                                          </p:val>
                                        </p:tav>
                                        <p:tav tm="100000">
                                          <p:val>
                                            <p:strVal val="#ppt_h"/>
                                          </p:val>
                                        </p:tav>
                                      </p:tavLst>
                                    </p:anim>
                                    <p:animEffect transition="in" filter="fade">
                                      <p:cBhvr>
                                        <p:cTn id="32" dur="500"/>
                                        <p:tgtEl>
                                          <p:spTgt spid="219"/>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224"/>
                                        </p:tgtEl>
                                        <p:attrNameLst>
                                          <p:attrName>style.visibility</p:attrName>
                                        </p:attrNameLst>
                                      </p:cBhvr>
                                      <p:to>
                                        <p:strVal val="visible"/>
                                      </p:to>
                                    </p:set>
                                    <p:anim calcmode="lin" valueType="num">
                                      <p:cBhvr>
                                        <p:cTn id="36" dur="500" fill="hold"/>
                                        <p:tgtEl>
                                          <p:spTgt spid="224"/>
                                        </p:tgtEl>
                                        <p:attrNameLst>
                                          <p:attrName>ppt_w</p:attrName>
                                        </p:attrNameLst>
                                      </p:cBhvr>
                                      <p:tavLst>
                                        <p:tav tm="0">
                                          <p:val>
                                            <p:fltVal val="0"/>
                                          </p:val>
                                        </p:tav>
                                        <p:tav tm="100000">
                                          <p:val>
                                            <p:strVal val="#ppt_w"/>
                                          </p:val>
                                        </p:tav>
                                      </p:tavLst>
                                    </p:anim>
                                    <p:anim calcmode="lin" valueType="num">
                                      <p:cBhvr>
                                        <p:cTn id="37" dur="500" fill="hold"/>
                                        <p:tgtEl>
                                          <p:spTgt spid="224"/>
                                        </p:tgtEl>
                                        <p:attrNameLst>
                                          <p:attrName>ppt_h</p:attrName>
                                        </p:attrNameLst>
                                      </p:cBhvr>
                                      <p:tavLst>
                                        <p:tav tm="0">
                                          <p:val>
                                            <p:fltVal val="0"/>
                                          </p:val>
                                        </p:tav>
                                        <p:tav tm="100000">
                                          <p:val>
                                            <p:strVal val="#ppt_h"/>
                                          </p:val>
                                        </p:tav>
                                      </p:tavLst>
                                    </p:anim>
                                    <p:animEffect transition="in" filter="fade">
                                      <p:cBhvr>
                                        <p:cTn id="38" dur="5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1000"/>
                                        <p:tgtEl>
                                          <p:spTgt spid="229"/>
                                        </p:tgtEl>
                                      </p:cBhvr>
                                    </p:animEffect>
                                    <p:anim calcmode="lin" valueType="num">
                                      <p:cBhvr>
                                        <p:cTn id="43" dur="1000"/>
                                        <p:tgtEl>
                                          <p:spTgt spid="229"/>
                                        </p:tgtEl>
                                        <p:attrNameLst>
                                          <p:attrName>ppt_x</p:attrName>
                                        </p:attrNameLst>
                                      </p:cBhvr>
                                      <p:tavLst>
                                        <p:tav tm="0">
                                          <p:val>
                                            <p:strVal val="ppt_x"/>
                                          </p:val>
                                        </p:tav>
                                        <p:tav tm="100000">
                                          <p:val>
                                            <p:strVal val="ppt_x"/>
                                          </p:val>
                                        </p:tav>
                                      </p:tavLst>
                                    </p:anim>
                                    <p:anim calcmode="lin" valueType="num">
                                      <p:cBhvr>
                                        <p:cTn id="44" dur="1000"/>
                                        <p:tgtEl>
                                          <p:spTgt spid="229"/>
                                        </p:tgtEl>
                                        <p:attrNameLst>
                                          <p:attrName>ppt_y</p:attrName>
                                        </p:attrNameLst>
                                      </p:cBhvr>
                                      <p:tavLst>
                                        <p:tav tm="0">
                                          <p:val>
                                            <p:strVal val="ppt_y"/>
                                          </p:val>
                                        </p:tav>
                                        <p:tav tm="100000">
                                          <p:val>
                                            <p:strVal val="ppt_y+.1"/>
                                          </p:val>
                                        </p:tav>
                                      </p:tavLst>
                                    </p:anim>
                                    <p:set>
                                      <p:cBhvr>
                                        <p:cTn id="45" dur="1" fill="hold">
                                          <p:stCondLst>
                                            <p:cond delay="999"/>
                                          </p:stCondLst>
                                        </p:cTn>
                                        <p:tgtEl>
                                          <p:spTgt spid="229"/>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000"/>
                                        <p:tgtEl>
                                          <p:spTgt spid="214"/>
                                        </p:tgtEl>
                                      </p:cBhvr>
                                    </p:animEffect>
                                    <p:anim calcmode="lin" valueType="num">
                                      <p:cBhvr>
                                        <p:cTn id="48" dur="1000"/>
                                        <p:tgtEl>
                                          <p:spTgt spid="214"/>
                                        </p:tgtEl>
                                        <p:attrNameLst>
                                          <p:attrName>ppt_x</p:attrName>
                                        </p:attrNameLst>
                                      </p:cBhvr>
                                      <p:tavLst>
                                        <p:tav tm="0">
                                          <p:val>
                                            <p:strVal val="ppt_x"/>
                                          </p:val>
                                        </p:tav>
                                        <p:tav tm="100000">
                                          <p:val>
                                            <p:strVal val="ppt_x"/>
                                          </p:val>
                                        </p:tav>
                                      </p:tavLst>
                                    </p:anim>
                                    <p:anim calcmode="lin" valueType="num">
                                      <p:cBhvr>
                                        <p:cTn id="49" dur="1000"/>
                                        <p:tgtEl>
                                          <p:spTgt spid="214"/>
                                        </p:tgtEl>
                                        <p:attrNameLst>
                                          <p:attrName>ppt_y</p:attrName>
                                        </p:attrNameLst>
                                      </p:cBhvr>
                                      <p:tavLst>
                                        <p:tav tm="0">
                                          <p:val>
                                            <p:strVal val="ppt_y"/>
                                          </p:val>
                                        </p:tav>
                                        <p:tav tm="100000">
                                          <p:val>
                                            <p:strVal val="ppt_y+.1"/>
                                          </p:val>
                                        </p:tav>
                                      </p:tavLst>
                                    </p:anim>
                                    <p:set>
                                      <p:cBhvr>
                                        <p:cTn id="50" dur="1" fill="hold">
                                          <p:stCondLst>
                                            <p:cond delay="999"/>
                                          </p:stCondLst>
                                        </p:cTn>
                                        <p:tgtEl>
                                          <p:spTgt spid="214"/>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219"/>
                                        </p:tgtEl>
                                      </p:cBhvr>
                                    </p:animEffect>
                                    <p:anim calcmode="lin" valueType="num">
                                      <p:cBhvr>
                                        <p:cTn id="53" dur="1000"/>
                                        <p:tgtEl>
                                          <p:spTgt spid="219"/>
                                        </p:tgtEl>
                                        <p:attrNameLst>
                                          <p:attrName>ppt_x</p:attrName>
                                        </p:attrNameLst>
                                      </p:cBhvr>
                                      <p:tavLst>
                                        <p:tav tm="0">
                                          <p:val>
                                            <p:strVal val="ppt_x"/>
                                          </p:val>
                                        </p:tav>
                                        <p:tav tm="100000">
                                          <p:val>
                                            <p:strVal val="ppt_x"/>
                                          </p:val>
                                        </p:tav>
                                      </p:tavLst>
                                    </p:anim>
                                    <p:anim calcmode="lin" valueType="num">
                                      <p:cBhvr>
                                        <p:cTn id="54" dur="1000"/>
                                        <p:tgtEl>
                                          <p:spTgt spid="219"/>
                                        </p:tgtEl>
                                        <p:attrNameLst>
                                          <p:attrName>ppt_y</p:attrName>
                                        </p:attrNameLst>
                                      </p:cBhvr>
                                      <p:tavLst>
                                        <p:tav tm="0">
                                          <p:val>
                                            <p:strVal val="ppt_y"/>
                                          </p:val>
                                        </p:tav>
                                        <p:tav tm="100000">
                                          <p:val>
                                            <p:strVal val="ppt_y+.1"/>
                                          </p:val>
                                        </p:tav>
                                      </p:tavLst>
                                    </p:anim>
                                    <p:set>
                                      <p:cBhvr>
                                        <p:cTn id="55" dur="1" fill="hold">
                                          <p:stCondLst>
                                            <p:cond delay="999"/>
                                          </p:stCondLst>
                                        </p:cTn>
                                        <p:tgtEl>
                                          <p:spTgt spid="219"/>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224"/>
                                        </p:tgtEl>
                                      </p:cBhvr>
                                    </p:animEffect>
                                    <p:anim calcmode="lin" valueType="num">
                                      <p:cBhvr>
                                        <p:cTn id="58" dur="1000"/>
                                        <p:tgtEl>
                                          <p:spTgt spid="224"/>
                                        </p:tgtEl>
                                        <p:attrNameLst>
                                          <p:attrName>ppt_x</p:attrName>
                                        </p:attrNameLst>
                                      </p:cBhvr>
                                      <p:tavLst>
                                        <p:tav tm="0">
                                          <p:val>
                                            <p:strVal val="ppt_x"/>
                                          </p:val>
                                        </p:tav>
                                        <p:tav tm="100000">
                                          <p:val>
                                            <p:strVal val="ppt_x"/>
                                          </p:val>
                                        </p:tav>
                                      </p:tavLst>
                                    </p:anim>
                                    <p:anim calcmode="lin" valueType="num">
                                      <p:cBhvr>
                                        <p:cTn id="59" dur="1000"/>
                                        <p:tgtEl>
                                          <p:spTgt spid="224"/>
                                        </p:tgtEl>
                                        <p:attrNameLst>
                                          <p:attrName>ppt_y</p:attrName>
                                        </p:attrNameLst>
                                      </p:cBhvr>
                                      <p:tavLst>
                                        <p:tav tm="0">
                                          <p:val>
                                            <p:strVal val="ppt_y"/>
                                          </p:val>
                                        </p:tav>
                                        <p:tav tm="100000">
                                          <p:val>
                                            <p:strVal val="ppt_y+.1"/>
                                          </p:val>
                                        </p:tav>
                                      </p:tavLst>
                                    </p:anim>
                                    <p:set>
                                      <p:cBhvr>
                                        <p:cTn id="60" dur="1" fill="hold">
                                          <p:stCondLst>
                                            <p:cond delay="999"/>
                                          </p:stCondLst>
                                        </p:cTn>
                                        <p:tgtEl>
                                          <p:spTgt spid="224"/>
                                        </p:tgtEl>
                                        <p:attrNameLst>
                                          <p:attrName>style.visibility</p:attrName>
                                        </p:attrNameLst>
                                      </p:cBhvr>
                                      <p:to>
                                        <p:strVal val="hidden"/>
                                      </p:to>
                                    </p:set>
                                  </p:childTnLst>
                                </p:cTn>
                              </p:par>
                              <p:par>
                                <p:cTn id="61" presetID="31" presetClass="entr" presetSubtype="0" fill="hold" grpId="0" nodeType="withEffect">
                                  <p:stCondLst>
                                    <p:cond delay="0"/>
                                  </p:stCondLst>
                                  <p:childTnLst>
                                    <p:set>
                                      <p:cBhvr>
                                        <p:cTn id="62" dur="1" fill="hold">
                                          <p:stCondLst>
                                            <p:cond delay="0"/>
                                          </p:stCondLst>
                                        </p:cTn>
                                        <p:tgtEl>
                                          <p:spTgt spid="245"/>
                                        </p:tgtEl>
                                        <p:attrNameLst>
                                          <p:attrName>style.visibility</p:attrName>
                                        </p:attrNameLst>
                                      </p:cBhvr>
                                      <p:to>
                                        <p:strVal val="visible"/>
                                      </p:to>
                                    </p:set>
                                    <p:anim calcmode="lin" valueType="num">
                                      <p:cBhvr>
                                        <p:cTn id="63" dur="500" fill="hold"/>
                                        <p:tgtEl>
                                          <p:spTgt spid="245"/>
                                        </p:tgtEl>
                                        <p:attrNameLst>
                                          <p:attrName>ppt_w</p:attrName>
                                        </p:attrNameLst>
                                      </p:cBhvr>
                                      <p:tavLst>
                                        <p:tav tm="0">
                                          <p:val>
                                            <p:fltVal val="0"/>
                                          </p:val>
                                        </p:tav>
                                        <p:tav tm="100000">
                                          <p:val>
                                            <p:strVal val="#ppt_w"/>
                                          </p:val>
                                        </p:tav>
                                      </p:tavLst>
                                    </p:anim>
                                    <p:anim calcmode="lin" valueType="num">
                                      <p:cBhvr>
                                        <p:cTn id="64" dur="500" fill="hold"/>
                                        <p:tgtEl>
                                          <p:spTgt spid="245"/>
                                        </p:tgtEl>
                                        <p:attrNameLst>
                                          <p:attrName>ppt_h</p:attrName>
                                        </p:attrNameLst>
                                      </p:cBhvr>
                                      <p:tavLst>
                                        <p:tav tm="0">
                                          <p:val>
                                            <p:fltVal val="0"/>
                                          </p:val>
                                        </p:tav>
                                        <p:tav tm="100000">
                                          <p:val>
                                            <p:strVal val="#ppt_h"/>
                                          </p:val>
                                        </p:tav>
                                      </p:tavLst>
                                    </p:anim>
                                    <p:anim calcmode="lin" valueType="num">
                                      <p:cBhvr>
                                        <p:cTn id="65" dur="500" fill="hold"/>
                                        <p:tgtEl>
                                          <p:spTgt spid="245"/>
                                        </p:tgtEl>
                                        <p:attrNameLst>
                                          <p:attrName>style.rotation</p:attrName>
                                        </p:attrNameLst>
                                      </p:cBhvr>
                                      <p:tavLst>
                                        <p:tav tm="0">
                                          <p:val>
                                            <p:fltVal val="90"/>
                                          </p:val>
                                        </p:tav>
                                        <p:tav tm="100000">
                                          <p:val>
                                            <p:fltVal val="0"/>
                                          </p:val>
                                        </p:tav>
                                      </p:tavLst>
                                    </p:anim>
                                    <p:animEffect transition="in" filter="fade">
                                      <p:cBhvr>
                                        <p:cTn id="66" dur="500"/>
                                        <p:tgtEl>
                                          <p:spTgt spid="245"/>
                                        </p:tgtEl>
                                      </p:cBhvr>
                                    </p:animEffect>
                                  </p:childTnLst>
                                </p:cTn>
                              </p:par>
                            </p:childTnLst>
                          </p:cTn>
                        </p:par>
                        <p:par>
                          <p:cTn id="67" fill="hold">
                            <p:stCondLst>
                              <p:cond delay="1000"/>
                            </p:stCondLst>
                            <p:childTnLst>
                              <p:par>
                                <p:cTn id="68" presetID="53" presetClass="entr" presetSubtype="16" fill="hold" nodeType="afterEffect">
                                  <p:stCondLst>
                                    <p:cond delay="0"/>
                                  </p:stCondLst>
                                  <p:childTnLst>
                                    <p:set>
                                      <p:cBhvr>
                                        <p:cTn id="69" dur="1" fill="hold">
                                          <p:stCondLst>
                                            <p:cond delay="0"/>
                                          </p:stCondLst>
                                        </p:cTn>
                                        <p:tgtEl>
                                          <p:spTgt spid="230"/>
                                        </p:tgtEl>
                                        <p:attrNameLst>
                                          <p:attrName>style.visibility</p:attrName>
                                        </p:attrNameLst>
                                      </p:cBhvr>
                                      <p:to>
                                        <p:strVal val="visible"/>
                                      </p:to>
                                    </p:set>
                                    <p:anim calcmode="lin" valueType="num">
                                      <p:cBhvr>
                                        <p:cTn id="70" dur="500" fill="hold"/>
                                        <p:tgtEl>
                                          <p:spTgt spid="230"/>
                                        </p:tgtEl>
                                        <p:attrNameLst>
                                          <p:attrName>ppt_w</p:attrName>
                                        </p:attrNameLst>
                                      </p:cBhvr>
                                      <p:tavLst>
                                        <p:tav tm="0">
                                          <p:val>
                                            <p:fltVal val="0"/>
                                          </p:val>
                                        </p:tav>
                                        <p:tav tm="100000">
                                          <p:val>
                                            <p:strVal val="#ppt_w"/>
                                          </p:val>
                                        </p:tav>
                                      </p:tavLst>
                                    </p:anim>
                                    <p:anim calcmode="lin" valueType="num">
                                      <p:cBhvr>
                                        <p:cTn id="71" dur="500" fill="hold"/>
                                        <p:tgtEl>
                                          <p:spTgt spid="230"/>
                                        </p:tgtEl>
                                        <p:attrNameLst>
                                          <p:attrName>ppt_h</p:attrName>
                                        </p:attrNameLst>
                                      </p:cBhvr>
                                      <p:tavLst>
                                        <p:tav tm="0">
                                          <p:val>
                                            <p:fltVal val="0"/>
                                          </p:val>
                                        </p:tav>
                                        <p:tav tm="100000">
                                          <p:val>
                                            <p:strVal val="#ppt_h"/>
                                          </p:val>
                                        </p:tav>
                                      </p:tavLst>
                                    </p:anim>
                                    <p:animEffect transition="in" filter="fade">
                                      <p:cBhvr>
                                        <p:cTn id="72" dur="500"/>
                                        <p:tgtEl>
                                          <p:spTgt spid="230"/>
                                        </p:tgtEl>
                                      </p:cBhvr>
                                    </p:animEffect>
                                  </p:childTnLst>
                                </p:cTn>
                              </p:par>
                            </p:childTnLst>
                          </p:cTn>
                        </p:par>
                        <p:par>
                          <p:cTn id="73" fill="hold">
                            <p:stCondLst>
                              <p:cond delay="1500"/>
                            </p:stCondLst>
                            <p:childTnLst>
                              <p:par>
                                <p:cTn id="74" presetID="53" presetClass="entr" presetSubtype="16" fill="hold" nodeType="afterEffect">
                                  <p:stCondLst>
                                    <p:cond delay="0"/>
                                  </p:stCondLst>
                                  <p:childTnLst>
                                    <p:set>
                                      <p:cBhvr>
                                        <p:cTn id="75" dur="1" fill="hold">
                                          <p:stCondLst>
                                            <p:cond delay="0"/>
                                          </p:stCondLst>
                                        </p:cTn>
                                        <p:tgtEl>
                                          <p:spTgt spid="235"/>
                                        </p:tgtEl>
                                        <p:attrNameLst>
                                          <p:attrName>style.visibility</p:attrName>
                                        </p:attrNameLst>
                                      </p:cBhvr>
                                      <p:to>
                                        <p:strVal val="visible"/>
                                      </p:to>
                                    </p:set>
                                    <p:anim calcmode="lin" valueType="num">
                                      <p:cBhvr>
                                        <p:cTn id="76" dur="500" fill="hold"/>
                                        <p:tgtEl>
                                          <p:spTgt spid="235"/>
                                        </p:tgtEl>
                                        <p:attrNameLst>
                                          <p:attrName>ppt_w</p:attrName>
                                        </p:attrNameLst>
                                      </p:cBhvr>
                                      <p:tavLst>
                                        <p:tav tm="0">
                                          <p:val>
                                            <p:fltVal val="0"/>
                                          </p:val>
                                        </p:tav>
                                        <p:tav tm="100000">
                                          <p:val>
                                            <p:strVal val="#ppt_w"/>
                                          </p:val>
                                        </p:tav>
                                      </p:tavLst>
                                    </p:anim>
                                    <p:anim calcmode="lin" valueType="num">
                                      <p:cBhvr>
                                        <p:cTn id="77" dur="500" fill="hold"/>
                                        <p:tgtEl>
                                          <p:spTgt spid="235"/>
                                        </p:tgtEl>
                                        <p:attrNameLst>
                                          <p:attrName>ppt_h</p:attrName>
                                        </p:attrNameLst>
                                      </p:cBhvr>
                                      <p:tavLst>
                                        <p:tav tm="0">
                                          <p:val>
                                            <p:fltVal val="0"/>
                                          </p:val>
                                        </p:tav>
                                        <p:tav tm="100000">
                                          <p:val>
                                            <p:strVal val="#ppt_h"/>
                                          </p:val>
                                        </p:tav>
                                      </p:tavLst>
                                    </p:anim>
                                    <p:animEffect transition="in" filter="fade">
                                      <p:cBhvr>
                                        <p:cTn id="78" dur="500"/>
                                        <p:tgtEl>
                                          <p:spTgt spid="235"/>
                                        </p:tgtEl>
                                      </p:cBhvr>
                                    </p:animEffect>
                                  </p:childTnLst>
                                </p:cTn>
                              </p:par>
                            </p:childTnLst>
                          </p:cTn>
                        </p:par>
                        <p:par>
                          <p:cTn id="79" fill="hold">
                            <p:stCondLst>
                              <p:cond delay="2000"/>
                            </p:stCondLst>
                            <p:childTnLst>
                              <p:par>
                                <p:cTn id="80" presetID="53" presetClass="entr" presetSubtype="16" fill="hold" nodeType="afterEffect">
                                  <p:stCondLst>
                                    <p:cond delay="0"/>
                                  </p:stCondLst>
                                  <p:childTnLst>
                                    <p:set>
                                      <p:cBhvr>
                                        <p:cTn id="81" dur="1" fill="hold">
                                          <p:stCondLst>
                                            <p:cond delay="0"/>
                                          </p:stCondLst>
                                        </p:cTn>
                                        <p:tgtEl>
                                          <p:spTgt spid="240"/>
                                        </p:tgtEl>
                                        <p:attrNameLst>
                                          <p:attrName>style.visibility</p:attrName>
                                        </p:attrNameLst>
                                      </p:cBhvr>
                                      <p:to>
                                        <p:strVal val="visible"/>
                                      </p:to>
                                    </p:set>
                                    <p:anim calcmode="lin" valueType="num">
                                      <p:cBhvr>
                                        <p:cTn id="82" dur="500" fill="hold"/>
                                        <p:tgtEl>
                                          <p:spTgt spid="240"/>
                                        </p:tgtEl>
                                        <p:attrNameLst>
                                          <p:attrName>ppt_w</p:attrName>
                                        </p:attrNameLst>
                                      </p:cBhvr>
                                      <p:tavLst>
                                        <p:tav tm="0">
                                          <p:val>
                                            <p:fltVal val="0"/>
                                          </p:val>
                                        </p:tav>
                                        <p:tav tm="100000">
                                          <p:val>
                                            <p:strVal val="#ppt_w"/>
                                          </p:val>
                                        </p:tav>
                                      </p:tavLst>
                                    </p:anim>
                                    <p:anim calcmode="lin" valueType="num">
                                      <p:cBhvr>
                                        <p:cTn id="83" dur="500" fill="hold"/>
                                        <p:tgtEl>
                                          <p:spTgt spid="240"/>
                                        </p:tgtEl>
                                        <p:attrNameLst>
                                          <p:attrName>ppt_h</p:attrName>
                                        </p:attrNameLst>
                                      </p:cBhvr>
                                      <p:tavLst>
                                        <p:tav tm="0">
                                          <p:val>
                                            <p:fltVal val="0"/>
                                          </p:val>
                                        </p:tav>
                                        <p:tav tm="100000">
                                          <p:val>
                                            <p:strVal val="#ppt_h"/>
                                          </p:val>
                                        </p:tav>
                                      </p:tavLst>
                                    </p:anim>
                                    <p:animEffect transition="in" filter="fade">
                                      <p:cBhvr>
                                        <p:cTn id="84" dur="500"/>
                                        <p:tgtEl>
                                          <p:spTgt spid="240"/>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p:cTn id="89" dur="500" fill="hold"/>
                                        <p:tgtEl>
                                          <p:spTgt spid="4"/>
                                        </p:tgtEl>
                                        <p:attrNameLst>
                                          <p:attrName>ppt_w</p:attrName>
                                        </p:attrNameLst>
                                      </p:cBhvr>
                                      <p:tavLst>
                                        <p:tav tm="0">
                                          <p:val>
                                            <p:fltVal val="0"/>
                                          </p:val>
                                        </p:tav>
                                        <p:tav tm="100000">
                                          <p:val>
                                            <p:strVal val="#ppt_w"/>
                                          </p:val>
                                        </p:tav>
                                      </p:tavLst>
                                    </p:anim>
                                    <p:anim calcmode="lin" valueType="num">
                                      <p:cBhvr>
                                        <p:cTn id="90" dur="500" fill="hold"/>
                                        <p:tgtEl>
                                          <p:spTgt spid="4"/>
                                        </p:tgtEl>
                                        <p:attrNameLst>
                                          <p:attrName>ppt_h</p:attrName>
                                        </p:attrNameLst>
                                      </p:cBhvr>
                                      <p:tavLst>
                                        <p:tav tm="0">
                                          <p:val>
                                            <p:fltVal val="0"/>
                                          </p:val>
                                        </p:tav>
                                        <p:tav tm="100000">
                                          <p:val>
                                            <p:strVal val="#ppt_h"/>
                                          </p:val>
                                        </p:tav>
                                      </p:tavLst>
                                    </p:anim>
                                    <p:animEffect transition="in" filter="fade">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46"/>
                                        </p:tgtEl>
                                        <p:attrNameLst>
                                          <p:attrName>style.visibility</p:attrName>
                                        </p:attrNameLst>
                                      </p:cBhvr>
                                      <p:to>
                                        <p:strVal val="visible"/>
                                      </p:to>
                                    </p:set>
                                    <p:anim calcmode="lin" valueType="num">
                                      <p:cBhvr>
                                        <p:cTn id="96" dur="500" fill="hold"/>
                                        <p:tgtEl>
                                          <p:spTgt spid="246"/>
                                        </p:tgtEl>
                                        <p:attrNameLst>
                                          <p:attrName>ppt_w</p:attrName>
                                        </p:attrNameLst>
                                      </p:cBhvr>
                                      <p:tavLst>
                                        <p:tav tm="0">
                                          <p:val>
                                            <p:fltVal val="0"/>
                                          </p:val>
                                        </p:tav>
                                        <p:tav tm="100000">
                                          <p:val>
                                            <p:strVal val="#ppt_w"/>
                                          </p:val>
                                        </p:tav>
                                      </p:tavLst>
                                    </p:anim>
                                    <p:anim calcmode="lin" valueType="num">
                                      <p:cBhvr>
                                        <p:cTn id="97" dur="500" fill="hold"/>
                                        <p:tgtEl>
                                          <p:spTgt spid="246"/>
                                        </p:tgtEl>
                                        <p:attrNameLst>
                                          <p:attrName>ppt_h</p:attrName>
                                        </p:attrNameLst>
                                      </p:cBhvr>
                                      <p:tavLst>
                                        <p:tav tm="0">
                                          <p:val>
                                            <p:fltVal val="0"/>
                                          </p:val>
                                        </p:tav>
                                        <p:tav tm="100000">
                                          <p:val>
                                            <p:strVal val="#ppt_h"/>
                                          </p:val>
                                        </p:tav>
                                      </p:tavLst>
                                    </p:anim>
                                    <p:animEffect transition="in" filter="fade">
                                      <p:cBhvr>
                                        <p:cTn id="98" dur="500"/>
                                        <p:tgtEl>
                                          <p:spTgt spid="246"/>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xit" presetSubtype="0" fill="hold" nodeType="clickEffect">
                                  <p:stCondLst>
                                    <p:cond delay="0"/>
                                  </p:stCondLst>
                                  <p:childTnLst>
                                    <p:animEffect transition="out" filter="fade">
                                      <p:cBhvr>
                                        <p:cTn id="102" dur="1000"/>
                                        <p:tgtEl>
                                          <p:spTgt spid="183"/>
                                        </p:tgtEl>
                                      </p:cBhvr>
                                    </p:animEffect>
                                    <p:anim calcmode="lin" valueType="num">
                                      <p:cBhvr>
                                        <p:cTn id="103" dur="1000"/>
                                        <p:tgtEl>
                                          <p:spTgt spid="183"/>
                                        </p:tgtEl>
                                        <p:attrNameLst>
                                          <p:attrName>ppt_x</p:attrName>
                                        </p:attrNameLst>
                                      </p:cBhvr>
                                      <p:tavLst>
                                        <p:tav tm="0">
                                          <p:val>
                                            <p:strVal val="ppt_x"/>
                                          </p:val>
                                        </p:tav>
                                        <p:tav tm="100000">
                                          <p:val>
                                            <p:strVal val="ppt_x"/>
                                          </p:val>
                                        </p:tav>
                                      </p:tavLst>
                                    </p:anim>
                                    <p:anim calcmode="lin" valueType="num">
                                      <p:cBhvr>
                                        <p:cTn id="104" dur="1000"/>
                                        <p:tgtEl>
                                          <p:spTgt spid="183"/>
                                        </p:tgtEl>
                                        <p:attrNameLst>
                                          <p:attrName>ppt_y</p:attrName>
                                        </p:attrNameLst>
                                      </p:cBhvr>
                                      <p:tavLst>
                                        <p:tav tm="0">
                                          <p:val>
                                            <p:strVal val="ppt_y"/>
                                          </p:val>
                                        </p:tav>
                                        <p:tav tm="100000">
                                          <p:val>
                                            <p:strVal val="ppt_y+.1"/>
                                          </p:val>
                                        </p:tav>
                                      </p:tavLst>
                                    </p:anim>
                                    <p:set>
                                      <p:cBhvr>
                                        <p:cTn id="105" dur="1" fill="hold">
                                          <p:stCondLst>
                                            <p:cond delay="999"/>
                                          </p:stCondLst>
                                        </p:cTn>
                                        <p:tgtEl>
                                          <p:spTgt spid="183"/>
                                        </p:tgtEl>
                                        <p:attrNameLst>
                                          <p:attrName>style.visibility</p:attrName>
                                        </p:attrNameLst>
                                      </p:cBhvr>
                                      <p:to>
                                        <p:strVal val="hidden"/>
                                      </p:to>
                                    </p:set>
                                  </p:childTnLst>
                                </p:cTn>
                              </p:par>
                              <p:par>
                                <p:cTn id="106" presetID="42" presetClass="exit" presetSubtype="0" fill="hold" grpId="1" nodeType="withEffect">
                                  <p:stCondLst>
                                    <p:cond delay="0"/>
                                  </p:stCondLst>
                                  <p:childTnLst>
                                    <p:animEffect transition="out" filter="fade">
                                      <p:cBhvr>
                                        <p:cTn id="107" dur="1000"/>
                                        <p:tgtEl>
                                          <p:spTgt spid="213"/>
                                        </p:tgtEl>
                                      </p:cBhvr>
                                    </p:animEffect>
                                    <p:anim calcmode="lin" valueType="num">
                                      <p:cBhvr>
                                        <p:cTn id="108" dur="1000"/>
                                        <p:tgtEl>
                                          <p:spTgt spid="213"/>
                                        </p:tgtEl>
                                        <p:attrNameLst>
                                          <p:attrName>ppt_x</p:attrName>
                                        </p:attrNameLst>
                                      </p:cBhvr>
                                      <p:tavLst>
                                        <p:tav tm="0">
                                          <p:val>
                                            <p:strVal val="ppt_x"/>
                                          </p:val>
                                        </p:tav>
                                        <p:tav tm="100000">
                                          <p:val>
                                            <p:strVal val="ppt_x"/>
                                          </p:val>
                                        </p:tav>
                                      </p:tavLst>
                                    </p:anim>
                                    <p:anim calcmode="lin" valueType="num">
                                      <p:cBhvr>
                                        <p:cTn id="109" dur="1000"/>
                                        <p:tgtEl>
                                          <p:spTgt spid="213"/>
                                        </p:tgtEl>
                                        <p:attrNameLst>
                                          <p:attrName>ppt_y</p:attrName>
                                        </p:attrNameLst>
                                      </p:cBhvr>
                                      <p:tavLst>
                                        <p:tav tm="0">
                                          <p:val>
                                            <p:strVal val="ppt_y"/>
                                          </p:val>
                                        </p:tav>
                                        <p:tav tm="100000">
                                          <p:val>
                                            <p:strVal val="ppt_y+.1"/>
                                          </p:val>
                                        </p:tav>
                                      </p:tavLst>
                                    </p:anim>
                                    <p:set>
                                      <p:cBhvr>
                                        <p:cTn id="110" dur="1" fill="hold">
                                          <p:stCondLst>
                                            <p:cond delay="999"/>
                                          </p:stCondLst>
                                        </p:cTn>
                                        <p:tgtEl>
                                          <p:spTgt spid="213"/>
                                        </p:tgtEl>
                                        <p:attrNameLst>
                                          <p:attrName>style.visibility</p:attrName>
                                        </p:attrNameLst>
                                      </p:cBhvr>
                                      <p:to>
                                        <p:strVal val="hidden"/>
                                      </p:to>
                                    </p:set>
                                  </p:childTnLst>
                                </p:cTn>
                              </p:par>
                              <p:par>
                                <p:cTn id="111" presetID="42" presetClass="exit" presetSubtype="0" fill="hold" grpId="1" nodeType="withEffect">
                                  <p:stCondLst>
                                    <p:cond delay="0"/>
                                  </p:stCondLst>
                                  <p:childTnLst>
                                    <p:animEffect transition="out" filter="fade">
                                      <p:cBhvr>
                                        <p:cTn id="112" dur="1000"/>
                                        <p:tgtEl>
                                          <p:spTgt spid="245"/>
                                        </p:tgtEl>
                                      </p:cBhvr>
                                    </p:animEffect>
                                    <p:anim calcmode="lin" valueType="num">
                                      <p:cBhvr>
                                        <p:cTn id="113" dur="1000"/>
                                        <p:tgtEl>
                                          <p:spTgt spid="245"/>
                                        </p:tgtEl>
                                        <p:attrNameLst>
                                          <p:attrName>ppt_x</p:attrName>
                                        </p:attrNameLst>
                                      </p:cBhvr>
                                      <p:tavLst>
                                        <p:tav tm="0">
                                          <p:val>
                                            <p:strVal val="ppt_x"/>
                                          </p:val>
                                        </p:tav>
                                        <p:tav tm="100000">
                                          <p:val>
                                            <p:strVal val="ppt_x"/>
                                          </p:val>
                                        </p:tav>
                                      </p:tavLst>
                                    </p:anim>
                                    <p:anim calcmode="lin" valueType="num">
                                      <p:cBhvr>
                                        <p:cTn id="114" dur="1000"/>
                                        <p:tgtEl>
                                          <p:spTgt spid="245"/>
                                        </p:tgtEl>
                                        <p:attrNameLst>
                                          <p:attrName>ppt_y</p:attrName>
                                        </p:attrNameLst>
                                      </p:cBhvr>
                                      <p:tavLst>
                                        <p:tav tm="0">
                                          <p:val>
                                            <p:strVal val="ppt_y"/>
                                          </p:val>
                                        </p:tav>
                                        <p:tav tm="100000">
                                          <p:val>
                                            <p:strVal val="ppt_y+.1"/>
                                          </p:val>
                                        </p:tav>
                                      </p:tavLst>
                                    </p:anim>
                                    <p:set>
                                      <p:cBhvr>
                                        <p:cTn id="115" dur="1" fill="hold">
                                          <p:stCondLst>
                                            <p:cond delay="999"/>
                                          </p:stCondLst>
                                        </p:cTn>
                                        <p:tgtEl>
                                          <p:spTgt spid="245"/>
                                        </p:tgtEl>
                                        <p:attrNameLst>
                                          <p:attrName>style.visibility</p:attrName>
                                        </p:attrNameLst>
                                      </p:cBhvr>
                                      <p:to>
                                        <p:strVal val="hidden"/>
                                      </p:to>
                                    </p:set>
                                  </p:childTnLst>
                                </p:cTn>
                              </p:par>
                              <p:par>
                                <p:cTn id="116" presetID="42" presetClass="exit" presetSubtype="0" fill="hold" nodeType="withEffect">
                                  <p:stCondLst>
                                    <p:cond delay="0"/>
                                  </p:stCondLst>
                                  <p:childTnLst>
                                    <p:animEffect transition="out" filter="fade">
                                      <p:cBhvr>
                                        <p:cTn id="117" dur="1000"/>
                                        <p:tgtEl>
                                          <p:spTgt spid="230"/>
                                        </p:tgtEl>
                                      </p:cBhvr>
                                    </p:animEffect>
                                    <p:anim calcmode="lin" valueType="num">
                                      <p:cBhvr>
                                        <p:cTn id="118" dur="1000"/>
                                        <p:tgtEl>
                                          <p:spTgt spid="230"/>
                                        </p:tgtEl>
                                        <p:attrNameLst>
                                          <p:attrName>ppt_x</p:attrName>
                                        </p:attrNameLst>
                                      </p:cBhvr>
                                      <p:tavLst>
                                        <p:tav tm="0">
                                          <p:val>
                                            <p:strVal val="ppt_x"/>
                                          </p:val>
                                        </p:tav>
                                        <p:tav tm="100000">
                                          <p:val>
                                            <p:strVal val="ppt_x"/>
                                          </p:val>
                                        </p:tav>
                                      </p:tavLst>
                                    </p:anim>
                                    <p:anim calcmode="lin" valueType="num">
                                      <p:cBhvr>
                                        <p:cTn id="119" dur="1000"/>
                                        <p:tgtEl>
                                          <p:spTgt spid="230"/>
                                        </p:tgtEl>
                                        <p:attrNameLst>
                                          <p:attrName>ppt_y</p:attrName>
                                        </p:attrNameLst>
                                      </p:cBhvr>
                                      <p:tavLst>
                                        <p:tav tm="0">
                                          <p:val>
                                            <p:strVal val="ppt_y"/>
                                          </p:val>
                                        </p:tav>
                                        <p:tav tm="100000">
                                          <p:val>
                                            <p:strVal val="ppt_y+.1"/>
                                          </p:val>
                                        </p:tav>
                                      </p:tavLst>
                                    </p:anim>
                                    <p:set>
                                      <p:cBhvr>
                                        <p:cTn id="120" dur="1" fill="hold">
                                          <p:stCondLst>
                                            <p:cond delay="999"/>
                                          </p:stCondLst>
                                        </p:cTn>
                                        <p:tgtEl>
                                          <p:spTgt spid="230"/>
                                        </p:tgtEl>
                                        <p:attrNameLst>
                                          <p:attrName>style.visibility</p:attrName>
                                        </p:attrNameLst>
                                      </p:cBhvr>
                                      <p:to>
                                        <p:strVal val="hidden"/>
                                      </p:to>
                                    </p:set>
                                  </p:childTnLst>
                                </p:cTn>
                              </p:par>
                              <p:par>
                                <p:cTn id="121" presetID="42" presetClass="exit" presetSubtype="0" fill="hold" nodeType="withEffect">
                                  <p:stCondLst>
                                    <p:cond delay="0"/>
                                  </p:stCondLst>
                                  <p:childTnLst>
                                    <p:animEffect transition="out" filter="fade">
                                      <p:cBhvr>
                                        <p:cTn id="122" dur="1000"/>
                                        <p:tgtEl>
                                          <p:spTgt spid="235"/>
                                        </p:tgtEl>
                                      </p:cBhvr>
                                    </p:animEffect>
                                    <p:anim calcmode="lin" valueType="num">
                                      <p:cBhvr>
                                        <p:cTn id="123" dur="1000"/>
                                        <p:tgtEl>
                                          <p:spTgt spid="235"/>
                                        </p:tgtEl>
                                        <p:attrNameLst>
                                          <p:attrName>ppt_x</p:attrName>
                                        </p:attrNameLst>
                                      </p:cBhvr>
                                      <p:tavLst>
                                        <p:tav tm="0">
                                          <p:val>
                                            <p:strVal val="ppt_x"/>
                                          </p:val>
                                        </p:tav>
                                        <p:tav tm="100000">
                                          <p:val>
                                            <p:strVal val="ppt_x"/>
                                          </p:val>
                                        </p:tav>
                                      </p:tavLst>
                                    </p:anim>
                                    <p:anim calcmode="lin" valueType="num">
                                      <p:cBhvr>
                                        <p:cTn id="124" dur="1000"/>
                                        <p:tgtEl>
                                          <p:spTgt spid="235"/>
                                        </p:tgtEl>
                                        <p:attrNameLst>
                                          <p:attrName>ppt_y</p:attrName>
                                        </p:attrNameLst>
                                      </p:cBhvr>
                                      <p:tavLst>
                                        <p:tav tm="0">
                                          <p:val>
                                            <p:strVal val="ppt_y"/>
                                          </p:val>
                                        </p:tav>
                                        <p:tav tm="100000">
                                          <p:val>
                                            <p:strVal val="ppt_y+.1"/>
                                          </p:val>
                                        </p:tav>
                                      </p:tavLst>
                                    </p:anim>
                                    <p:set>
                                      <p:cBhvr>
                                        <p:cTn id="125" dur="1" fill="hold">
                                          <p:stCondLst>
                                            <p:cond delay="999"/>
                                          </p:stCondLst>
                                        </p:cTn>
                                        <p:tgtEl>
                                          <p:spTgt spid="235"/>
                                        </p:tgtEl>
                                        <p:attrNameLst>
                                          <p:attrName>style.visibility</p:attrName>
                                        </p:attrNameLst>
                                      </p:cBhvr>
                                      <p:to>
                                        <p:strVal val="hidden"/>
                                      </p:to>
                                    </p:set>
                                  </p:childTnLst>
                                </p:cTn>
                              </p:par>
                              <p:par>
                                <p:cTn id="126" presetID="42" presetClass="exit" presetSubtype="0" fill="hold" nodeType="withEffect">
                                  <p:stCondLst>
                                    <p:cond delay="0"/>
                                  </p:stCondLst>
                                  <p:childTnLst>
                                    <p:animEffect transition="out" filter="fade">
                                      <p:cBhvr>
                                        <p:cTn id="127" dur="1000"/>
                                        <p:tgtEl>
                                          <p:spTgt spid="240"/>
                                        </p:tgtEl>
                                      </p:cBhvr>
                                    </p:animEffect>
                                    <p:anim calcmode="lin" valueType="num">
                                      <p:cBhvr>
                                        <p:cTn id="128" dur="1000"/>
                                        <p:tgtEl>
                                          <p:spTgt spid="240"/>
                                        </p:tgtEl>
                                        <p:attrNameLst>
                                          <p:attrName>ppt_x</p:attrName>
                                        </p:attrNameLst>
                                      </p:cBhvr>
                                      <p:tavLst>
                                        <p:tav tm="0">
                                          <p:val>
                                            <p:strVal val="ppt_x"/>
                                          </p:val>
                                        </p:tav>
                                        <p:tav tm="100000">
                                          <p:val>
                                            <p:strVal val="ppt_x"/>
                                          </p:val>
                                        </p:tav>
                                      </p:tavLst>
                                    </p:anim>
                                    <p:anim calcmode="lin" valueType="num">
                                      <p:cBhvr>
                                        <p:cTn id="129" dur="1000"/>
                                        <p:tgtEl>
                                          <p:spTgt spid="240"/>
                                        </p:tgtEl>
                                        <p:attrNameLst>
                                          <p:attrName>ppt_y</p:attrName>
                                        </p:attrNameLst>
                                      </p:cBhvr>
                                      <p:tavLst>
                                        <p:tav tm="0">
                                          <p:val>
                                            <p:strVal val="ppt_y"/>
                                          </p:val>
                                        </p:tav>
                                        <p:tav tm="100000">
                                          <p:val>
                                            <p:strVal val="ppt_y+.1"/>
                                          </p:val>
                                        </p:tav>
                                      </p:tavLst>
                                    </p:anim>
                                    <p:set>
                                      <p:cBhvr>
                                        <p:cTn id="130" dur="1" fill="hold">
                                          <p:stCondLst>
                                            <p:cond delay="999"/>
                                          </p:stCondLst>
                                        </p:cTn>
                                        <p:tgtEl>
                                          <p:spTgt spid="240"/>
                                        </p:tgtEl>
                                        <p:attrNameLst>
                                          <p:attrName>style.visibility</p:attrName>
                                        </p:attrNameLst>
                                      </p:cBhvr>
                                      <p:to>
                                        <p:strVal val="hidden"/>
                                      </p:to>
                                    </p:set>
                                  </p:childTnLst>
                                </p:cTn>
                              </p:par>
                              <p:par>
                                <p:cTn id="131" presetID="42" presetClass="exit" presetSubtype="0" fill="hold" grpId="1" nodeType="withEffect">
                                  <p:stCondLst>
                                    <p:cond delay="0"/>
                                  </p:stCondLst>
                                  <p:childTnLst>
                                    <p:animEffect transition="out" filter="fade">
                                      <p:cBhvr>
                                        <p:cTn id="132" dur="1000"/>
                                        <p:tgtEl>
                                          <p:spTgt spid="4"/>
                                        </p:tgtEl>
                                      </p:cBhvr>
                                    </p:animEffect>
                                    <p:anim calcmode="lin" valueType="num">
                                      <p:cBhvr>
                                        <p:cTn id="133" dur="1000"/>
                                        <p:tgtEl>
                                          <p:spTgt spid="4"/>
                                        </p:tgtEl>
                                        <p:attrNameLst>
                                          <p:attrName>ppt_x</p:attrName>
                                        </p:attrNameLst>
                                      </p:cBhvr>
                                      <p:tavLst>
                                        <p:tav tm="0">
                                          <p:val>
                                            <p:strVal val="ppt_x"/>
                                          </p:val>
                                        </p:tav>
                                        <p:tav tm="100000">
                                          <p:val>
                                            <p:strVal val="ppt_x"/>
                                          </p:val>
                                        </p:tav>
                                      </p:tavLst>
                                    </p:anim>
                                    <p:anim calcmode="lin" valueType="num">
                                      <p:cBhvr>
                                        <p:cTn id="134" dur="1000"/>
                                        <p:tgtEl>
                                          <p:spTgt spid="4"/>
                                        </p:tgtEl>
                                        <p:attrNameLst>
                                          <p:attrName>ppt_y</p:attrName>
                                        </p:attrNameLst>
                                      </p:cBhvr>
                                      <p:tavLst>
                                        <p:tav tm="0">
                                          <p:val>
                                            <p:strVal val="ppt_y"/>
                                          </p:val>
                                        </p:tav>
                                        <p:tav tm="100000">
                                          <p:val>
                                            <p:strVal val="ppt_y+.1"/>
                                          </p:val>
                                        </p:tav>
                                      </p:tavLst>
                                    </p:anim>
                                    <p:set>
                                      <p:cBhvr>
                                        <p:cTn id="135" dur="1" fill="hold">
                                          <p:stCondLst>
                                            <p:cond delay="999"/>
                                          </p:stCondLst>
                                        </p:cTn>
                                        <p:tgtEl>
                                          <p:spTgt spid="4"/>
                                        </p:tgtEl>
                                        <p:attrNameLst>
                                          <p:attrName>style.visibility</p:attrName>
                                        </p:attrNameLst>
                                      </p:cBhvr>
                                      <p:to>
                                        <p:strVal val="hidden"/>
                                      </p:to>
                                    </p:set>
                                  </p:childTnLst>
                                </p:cTn>
                              </p:par>
                              <p:par>
                                <p:cTn id="136" presetID="42" presetClass="exit" presetSubtype="0" fill="hold" grpId="1" nodeType="withEffect">
                                  <p:stCondLst>
                                    <p:cond delay="0"/>
                                  </p:stCondLst>
                                  <p:childTnLst>
                                    <p:animEffect transition="out" filter="fade">
                                      <p:cBhvr>
                                        <p:cTn id="137" dur="1000"/>
                                        <p:tgtEl>
                                          <p:spTgt spid="246"/>
                                        </p:tgtEl>
                                      </p:cBhvr>
                                    </p:animEffect>
                                    <p:anim calcmode="lin" valueType="num">
                                      <p:cBhvr>
                                        <p:cTn id="138" dur="1000"/>
                                        <p:tgtEl>
                                          <p:spTgt spid="246"/>
                                        </p:tgtEl>
                                        <p:attrNameLst>
                                          <p:attrName>ppt_x</p:attrName>
                                        </p:attrNameLst>
                                      </p:cBhvr>
                                      <p:tavLst>
                                        <p:tav tm="0">
                                          <p:val>
                                            <p:strVal val="ppt_x"/>
                                          </p:val>
                                        </p:tav>
                                        <p:tav tm="100000">
                                          <p:val>
                                            <p:strVal val="ppt_x"/>
                                          </p:val>
                                        </p:tav>
                                      </p:tavLst>
                                    </p:anim>
                                    <p:anim calcmode="lin" valueType="num">
                                      <p:cBhvr>
                                        <p:cTn id="139" dur="1000"/>
                                        <p:tgtEl>
                                          <p:spTgt spid="246"/>
                                        </p:tgtEl>
                                        <p:attrNameLst>
                                          <p:attrName>ppt_y</p:attrName>
                                        </p:attrNameLst>
                                      </p:cBhvr>
                                      <p:tavLst>
                                        <p:tav tm="0">
                                          <p:val>
                                            <p:strVal val="ppt_y"/>
                                          </p:val>
                                        </p:tav>
                                        <p:tav tm="100000">
                                          <p:val>
                                            <p:strVal val="ppt_y+.1"/>
                                          </p:val>
                                        </p:tav>
                                      </p:tavLst>
                                    </p:anim>
                                    <p:set>
                                      <p:cBhvr>
                                        <p:cTn id="140" dur="1" fill="hold">
                                          <p:stCondLst>
                                            <p:cond delay="999"/>
                                          </p:stCondLst>
                                        </p:cTn>
                                        <p:tgtEl>
                                          <p:spTgt spid="246"/>
                                        </p:tgtEl>
                                        <p:attrNameLst>
                                          <p:attrName>style.visibility</p:attrName>
                                        </p:attrNameLst>
                                      </p:cBhvr>
                                      <p:to>
                                        <p:strVal val="hidden"/>
                                      </p:to>
                                    </p:set>
                                  </p:childTnLst>
                                </p:cTn>
                              </p:par>
                            </p:childTnLst>
                          </p:cTn>
                        </p:par>
                        <p:par>
                          <p:cTn id="141" fill="hold">
                            <p:stCondLst>
                              <p:cond delay="1000"/>
                            </p:stCondLst>
                            <p:childTnLst>
                              <p:par>
                                <p:cTn id="142" presetID="16" presetClass="entr" presetSubtype="37" fill="hold" nodeType="afterEffect">
                                  <p:stCondLst>
                                    <p:cond delay="0"/>
                                  </p:stCondLst>
                                  <p:childTnLst>
                                    <p:set>
                                      <p:cBhvr>
                                        <p:cTn id="143" dur="1" fill="hold">
                                          <p:stCondLst>
                                            <p:cond delay="0"/>
                                          </p:stCondLst>
                                        </p:cTn>
                                        <p:tgtEl>
                                          <p:spTgt spid="252"/>
                                        </p:tgtEl>
                                        <p:attrNameLst>
                                          <p:attrName>style.visibility</p:attrName>
                                        </p:attrNameLst>
                                      </p:cBhvr>
                                      <p:to>
                                        <p:strVal val="visible"/>
                                      </p:to>
                                    </p:set>
                                    <p:animEffect transition="in" filter="barn(outVertical)">
                                      <p:cBhvr>
                                        <p:cTn id="144" dur="500"/>
                                        <p:tgtEl>
                                          <p:spTgt spid="252"/>
                                        </p:tgtEl>
                                      </p:cBhvr>
                                    </p:animEffect>
                                  </p:childTnLst>
                                </p:cTn>
                              </p:par>
                              <p:par>
                                <p:cTn id="145" presetID="16" presetClass="entr" presetSubtype="37" fill="hold" nodeType="withEffect">
                                  <p:stCondLst>
                                    <p:cond delay="0"/>
                                  </p:stCondLst>
                                  <p:childTnLst>
                                    <p:set>
                                      <p:cBhvr>
                                        <p:cTn id="146" dur="1" fill="hold">
                                          <p:stCondLst>
                                            <p:cond delay="0"/>
                                          </p:stCondLst>
                                        </p:cTn>
                                        <p:tgtEl>
                                          <p:spTgt spid="257"/>
                                        </p:tgtEl>
                                        <p:attrNameLst>
                                          <p:attrName>style.visibility</p:attrName>
                                        </p:attrNameLst>
                                      </p:cBhvr>
                                      <p:to>
                                        <p:strVal val="visible"/>
                                      </p:to>
                                    </p:set>
                                    <p:animEffect transition="in" filter="barn(outVertical)">
                                      <p:cBhvr>
                                        <p:cTn id="147" dur="500"/>
                                        <p:tgtEl>
                                          <p:spTgt spid="257"/>
                                        </p:tgtEl>
                                      </p:cBhvr>
                                    </p:animEffect>
                                  </p:childTnLst>
                                </p:cTn>
                              </p:par>
                              <p:par>
                                <p:cTn id="148" presetID="26" presetClass="emph" presetSubtype="0" fill="hold" nodeType="withEffect">
                                  <p:stCondLst>
                                    <p:cond delay="0"/>
                                  </p:stCondLst>
                                  <p:childTnLst>
                                    <p:animEffect transition="out" filter="fade">
                                      <p:cBhvr>
                                        <p:cTn id="149" dur="500" tmFilter="0, 0; .2, .5; .8, .5; 1, 0"/>
                                        <p:tgtEl>
                                          <p:spTgt spid="252"/>
                                        </p:tgtEl>
                                      </p:cBhvr>
                                    </p:animEffect>
                                    <p:animScale>
                                      <p:cBhvr>
                                        <p:cTn id="150" dur="250" autoRev="1" fill="hold"/>
                                        <p:tgtEl>
                                          <p:spTgt spid="252"/>
                                        </p:tgtEl>
                                      </p:cBhvr>
                                      <p:by x="105000" y="105000"/>
                                    </p:animScale>
                                  </p:childTnLst>
                                </p:cTn>
                              </p:par>
                              <p:par>
                                <p:cTn id="151" presetID="26" presetClass="emph" presetSubtype="0" fill="hold" nodeType="withEffect">
                                  <p:stCondLst>
                                    <p:cond delay="0"/>
                                  </p:stCondLst>
                                  <p:childTnLst>
                                    <p:animEffect transition="out" filter="fade">
                                      <p:cBhvr>
                                        <p:cTn id="152" dur="500" tmFilter="0, 0; .2, .5; .8, .5; 1, 0"/>
                                        <p:tgtEl>
                                          <p:spTgt spid="257"/>
                                        </p:tgtEl>
                                      </p:cBhvr>
                                    </p:animEffect>
                                    <p:animScale>
                                      <p:cBhvr>
                                        <p:cTn id="153" dur="250" autoRev="1" fill="hold"/>
                                        <p:tgtEl>
                                          <p:spTgt spid="257"/>
                                        </p:tgtEl>
                                      </p:cBhvr>
                                      <p:by x="105000" y="105000"/>
                                    </p:animScale>
                                  </p:childTnLst>
                                </p:cTn>
                              </p:par>
                            </p:childTnLst>
                          </p:cTn>
                        </p:par>
                      </p:childTnLst>
                    </p:cTn>
                  </p:par>
                  <p:par>
                    <p:cTn id="154" fill="hold">
                      <p:stCondLst>
                        <p:cond delay="indefinite"/>
                      </p:stCondLst>
                      <p:childTnLst>
                        <p:par>
                          <p:cTn id="155" fill="hold">
                            <p:stCondLst>
                              <p:cond delay="0"/>
                            </p:stCondLst>
                            <p:childTnLst>
                              <p:par>
                                <p:cTn id="156" presetID="35" presetClass="path" presetSubtype="0" accel="50000" decel="50000" fill="hold" nodeType="clickEffect">
                                  <p:stCondLst>
                                    <p:cond delay="0"/>
                                  </p:stCondLst>
                                  <p:childTnLst>
                                    <p:animMotion origin="layout" path="M -3.95833E-6 4.81481E-6 L -0.17682 0.10439 " pathEditMode="relative" rAng="0" ptsTypes="AA">
                                      <p:cBhvr>
                                        <p:cTn id="157" dur="1000" fill="hold"/>
                                        <p:tgtEl>
                                          <p:spTgt spid="252"/>
                                        </p:tgtEl>
                                        <p:attrNameLst>
                                          <p:attrName>ppt_x</p:attrName>
                                          <p:attrName>ppt_y</p:attrName>
                                        </p:attrNameLst>
                                      </p:cBhvr>
                                      <p:rCtr x="-8841" y="5208"/>
                                    </p:animMotion>
                                  </p:childTnLst>
                                </p:cTn>
                              </p:par>
                              <p:par>
                                <p:cTn id="158" presetID="63" presetClass="path" presetSubtype="0" accel="50000" decel="50000" fill="hold" nodeType="withEffect">
                                  <p:stCondLst>
                                    <p:cond delay="0"/>
                                  </p:stCondLst>
                                  <p:childTnLst>
                                    <p:animMotion origin="layout" path="M -3.95833E-6 -1.11111E-6 L 0.15743 -0.09583 " pathEditMode="relative" rAng="0" ptsTypes="AA">
                                      <p:cBhvr>
                                        <p:cTn id="159" dur="1000" fill="hold"/>
                                        <p:tgtEl>
                                          <p:spTgt spid="257"/>
                                        </p:tgtEl>
                                        <p:attrNameLst>
                                          <p:attrName>ppt_x</p:attrName>
                                          <p:attrName>ppt_y</p:attrName>
                                        </p:attrNameLst>
                                      </p:cBhvr>
                                      <p:rCtr x="7865" y="-4792"/>
                                    </p:animMotion>
                                  </p:childTnLst>
                                </p:cTn>
                              </p:par>
                            </p:childTnLst>
                          </p:cTn>
                        </p:par>
                        <p:par>
                          <p:cTn id="160" fill="hold">
                            <p:stCondLst>
                              <p:cond delay="1000"/>
                            </p:stCondLst>
                            <p:childTnLst>
                              <p:par>
                                <p:cTn id="161" presetID="53" presetClass="entr" presetSubtype="16" fill="hold" nodeType="afterEffect">
                                  <p:stCondLst>
                                    <p:cond delay="0"/>
                                  </p:stCondLst>
                                  <p:childTnLst>
                                    <p:set>
                                      <p:cBhvr>
                                        <p:cTn id="162" dur="1" fill="hold">
                                          <p:stCondLst>
                                            <p:cond delay="0"/>
                                          </p:stCondLst>
                                        </p:cTn>
                                        <p:tgtEl>
                                          <p:spTgt spid="247"/>
                                        </p:tgtEl>
                                        <p:attrNameLst>
                                          <p:attrName>style.visibility</p:attrName>
                                        </p:attrNameLst>
                                      </p:cBhvr>
                                      <p:to>
                                        <p:strVal val="visible"/>
                                      </p:to>
                                    </p:set>
                                    <p:anim calcmode="lin" valueType="num">
                                      <p:cBhvr>
                                        <p:cTn id="163" dur="100" fill="hold"/>
                                        <p:tgtEl>
                                          <p:spTgt spid="247"/>
                                        </p:tgtEl>
                                        <p:attrNameLst>
                                          <p:attrName>ppt_w</p:attrName>
                                        </p:attrNameLst>
                                      </p:cBhvr>
                                      <p:tavLst>
                                        <p:tav tm="0">
                                          <p:val>
                                            <p:fltVal val="0"/>
                                          </p:val>
                                        </p:tav>
                                        <p:tav tm="100000">
                                          <p:val>
                                            <p:strVal val="#ppt_w"/>
                                          </p:val>
                                        </p:tav>
                                      </p:tavLst>
                                    </p:anim>
                                    <p:anim calcmode="lin" valueType="num">
                                      <p:cBhvr>
                                        <p:cTn id="164" dur="100" fill="hold"/>
                                        <p:tgtEl>
                                          <p:spTgt spid="247"/>
                                        </p:tgtEl>
                                        <p:attrNameLst>
                                          <p:attrName>ppt_h</p:attrName>
                                        </p:attrNameLst>
                                      </p:cBhvr>
                                      <p:tavLst>
                                        <p:tav tm="0">
                                          <p:val>
                                            <p:fltVal val="0"/>
                                          </p:val>
                                        </p:tav>
                                        <p:tav tm="100000">
                                          <p:val>
                                            <p:strVal val="#ppt_h"/>
                                          </p:val>
                                        </p:tav>
                                      </p:tavLst>
                                    </p:anim>
                                    <p:animEffect transition="in" filter="fade">
                                      <p:cBhvr>
                                        <p:cTn id="165" dur="100"/>
                                        <p:tgtEl>
                                          <p:spTgt spid="247"/>
                                        </p:tgtEl>
                                      </p:cBhvr>
                                    </p:animEffect>
                                  </p:childTnLst>
                                </p:cTn>
                              </p:par>
                              <p:par>
                                <p:cTn id="166" presetID="6" presetClass="emph" presetSubtype="0" fill="hold" nodeType="withEffect">
                                  <p:stCondLst>
                                    <p:cond delay="100"/>
                                  </p:stCondLst>
                                  <p:childTnLst>
                                    <p:animScale>
                                      <p:cBhvr>
                                        <p:cTn id="167" dur="100" fill="hold"/>
                                        <p:tgtEl>
                                          <p:spTgt spid="247"/>
                                        </p:tgtEl>
                                      </p:cBhvr>
                                      <p:by x="110000" y="110000"/>
                                    </p:animScale>
                                  </p:childTnLst>
                                </p:cTn>
                              </p:par>
                              <p:par>
                                <p:cTn id="168" presetID="6" presetClass="emph" presetSubtype="0" fill="hold" nodeType="withEffect">
                                  <p:stCondLst>
                                    <p:cond delay="200"/>
                                  </p:stCondLst>
                                  <p:childTnLst>
                                    <p:animScale>
                                      <p:cBhvr>
                                        <p:cTn id="169" dur="200" fill="hold"/>
                                        <p:tgtEl>
                                          <p:spTgt spid="247"/>
                                        </p:tgtEl>
                                      </p:cBhvr>
                                      <p:by x="90000" y="90000"/>
                                    </p:animScale>
                                  </p:childTnLst>
                                </p:cTn>
                              </p:par>
                              <p:par>
                                <p:cTn id="170" presetID="6" presetClass="emph" presetSubtype="0" fill="hold" nodeType="withEffect">
                                  <p:stCondLst>
                                    <p:cond delay="400"/>
                                  </p:stCondLst>
                                  <p:childTnLst>
                                    <p:animScale>
                                      <p:cBhvr>
                                        <p:cTn id="171" dur="100" fill="hold"/>
                                        <p:tgtEl>
                                          <p:spTgt spid="247"/>
                                        </p:tgtEl>
                                      </p:cBhvr>
                                      <p:by x="105000" y="105000"/>
                                    </p:animScale>
                                  </p:childTnLst>
                                </p:cTn>
                              </p:par>
                              <p:par>
                                <p:cTn id="172" presetID="6" presetClass="emph" presetSubtype="0" fill="hold" nodeType="withEffect">
                                  <p:stCondLst>
                                    <p:cond delay="500"/>
                                  </p:stCondLst>
                                  <p:childTnLst>
                                    <p:animScale>
                                      <p:cBhvr>
                                        <p:cTn id="173" dur="200" fill="hold"/>
                                        <p:tgtEl>
                                          <p:spTgt spid="247"/>
                                        </p:tgtEl>
                                      </p:cBhvr>
                                      <p:by x="95000" y="95000"/>
                                    </p:animScale>
                                  </p:childTnLst>
                                </p:cTn>
                              </p:par>
                            </p:childTnLst>
                          </p:cTn>
                        </p:par>
                        <p:par>
                          <p:cTn id="174" fill="hold">
                            <p:stCondLst>
                              <p:cond delay="1500"/>
                            </p:stCondLst>
                            <p:childTnLst>
                              <p:par>
                                <p:cTn id="175" presetID="53" presetClass="entr" presetSubtype="16" fill="hold" grpId="0" nodeType="afterEffect">
                                  <p:stCondLst>
                                    <p:cond delay="0"/>
                                  </p:stCondLst>
                                  <p:childTnLst>
                                    <p:set>
                                      <p:cBhvr>
                                        <p:cTn id="176" dur="1" fill="hold">
                                          <p:stCondLst>
                                            <p:cond delay="0"/>
                                          </p:stCondLst>
                                        </p:cTn>
                                        <p:tgtEl>
                                          <p:spTgt spid="7"/>
                                        </p:tgtEl>
                                        <p:attrNameLst>
                                          <p:attrName>style.visibility</p:attrName>
                                        </p:attrNameLst>
                                      </p:cBhvr>
                                      <p:to>
                                        <p:strVal val="visible"/>
                                      </p:to>
                                    </p:set>
                                    <p:anim calcmode="lin" valueType="num">
                                      <p:cBhvr>
                                        <p:cTn id="177" dur="100" fill="hold"/>
                                        <p:tgtEl>
                                          <p:spTgt spid="7"/>
                                        </p:tgtEl>
                                        <p:attrNameLst>
                                          <p:attrName>ppt_w</p:attrName>
                                        </p:attrNameLst>
                                      </p:cBhvr>
                                      <p:tavLst>
                                        <p:tav tm="0">
                                          <p:val>
                                            <p:fltVal val="0"/>
                                          </p:val>
                                        </p:tav>
                                        <p:tav tm="100000">
                                          <p:val>
                                            <p:strVal val="#ppt_w"/>
                                          </p:val>
                                        </p:tav>
                                      </p:tavLst>
                                    </p:anim>
                                    <p:anim calcmode="lin" valueType="num">
                                      <p:cBhvr>
                                        <p:cTn id="178" dur="100" fill="hold"/>
                                        <p:tgtEl>
                                          <p:spTgt spid="7"/>
                                        </p:tgtEl>
                                        <p:attrNameLst>
                                          <p:attrName>ppt_h</p:attrName>
                                        </p:attrNameLst>
                                      </p:cBhvr>
                                      <p:tavLst>
                                        <p:tav tm="0">
                                          <p:val>
                                            <p:fltVal val="0"/>
                                          </p:val>
                                        </p:tav>
                                        <p:tav tm="100000">
                                          <p:val>
                                            <p:strVal val="#ppt_h"/>
                                          </p:val>
                                        </p:tav>
                                      </p:tavLst>
                                    </p:anim>
                                    <p:animEffect transition="in" filter="fade">
                                      <p:cBhvr>
                                        <p:cTn id="179" dur="100"/>
                                        <p:tgtEl>
                                          <p:spTgt spid="7"/>
                                        </p:tgtEl>
                                      </p:cBhvr>
                                    </p:animEffect>
                                  </p:childTnLst>
                                </p:cTn>
                              </p:par>
                              <p:par>
                                <p:cTn id="180" presetID="6" presetClass="emph" presetSubtype="0" fill="hold" grpId="1" nodeType="withEffect">
                                  <p:stCondLst>
                                    <p:cond delay="100"/>
                                  </p:stCondLst>
                                  <p:childTnLst>
                                    <p:animScale>
                                      <p:cBhvr>
                                        <p:cTn id="181" dur="100" fill="hold"/>
                                        <p:tgtEl>
                                          <p:spTgt spid="7"/>
                                        </p:tgtEl>
                                      </p:cBhvr>
                                      <p:by x="110000" y="110000"/>
                                    </p:animScale>
                                  </p:childTnLst>
                                </p:cTn>
                              </p:par>
                              <p:par>
                                <p:cTn id="182" presetID="6" presetClass="emph" presetSubtype="0" fill="hold" grpId="2" nodeType="withEffect">
                                  <p:stCondLst>
                                    <p:cond delay="200"/>
                                  </p:stCondLst>
                                  <p:childTnLst>
                                    <p:animScale>
                                      <p:cBhvr>
                                        <p:cTn id="183" dur="200" fill="hold"/>
                                        <p:tgtEl>
                                          <p:spTgt spid="7"/>
                                        </p:tgtEl>
                                      </p:cBhvr>
                                      <p:by x="90000" y="90000"/>
                                    </p:animScale>
                                  </p:childTnLst>
                                </p:cTn>
                              </p:par>
                              <p:par>
                                <p:cTn id="184" presetID="6" presetClass="emph" presetSubtype="0" fill="hold" grpId="3" nodeType="withEffect">
                                  <p:stCondLst>
                                    <p:cond delay="400"/>
                                  </p:stCondLst>
                                  <p:childTnLst>
                                    <p:animScale>
                                      <p:cBhvr>
                                        <p:cTn id="185" dur="100" fill="hold"/>
                                        <p:tgtEl>
                                          <p:spTgt spid="7"/>
                                        </p:tgtEl>
                                      </p:cBhvr>
                                      <p:by x="105000" y="105000"/>
                                    </p:animScale>
                                  </p:childTnLst>
                                </p:cTn>
                              </p:par>
                              <p:par>
                                <p:cTn id="186" presetID="6" presetClass="emph" presetSubtype="0" fill="hold" grpId="4" nodeType="withEffect">
                                  <p:stCondLst>
                                    <p:cond delay="500"/>
                                  </p:stCondLst>
                                  <p:childTnLst>
                                    <p:animScale>
                                      <p:cBhvr>
                                        <p:cTn id="187" dur="200" fill="hold"/>
                                        <p:tgtEl>
                                          <p:spTgt spid="7"/>
                                        </p:tgtEl>
                                      </p:cBhvr>
                                      <p:by x="95000" y="95000"/>
                                    </p:animScale>
                                  </p:childTnLst>
                                </p:cTn>
                              </p:par>
                            </p:childTnLst>
                          </p:cTn>
                        </p:par>
                      </p:childTnLst>
                    </p:cTn>
                  </p:par>
                  <p:par>
                    <p:cTn id="188" fill="hold">
                      <p:stCondLst>
                        <p:cond delay="indefinite"/>
                      </p:stCondLst>
                      <p:childTnLst>
                        <p:par>
                          <p:cTn id="189" fill="hold">
                            <p:stCondLst>
                              <p:cond delay="0"/>
                            </p:stCondLst>
                            <p:childTnLst>
                              <p:par>
                                <p:cTn id="190" presetID="12" presetClass="entr" presetSubtype="8" fill="hold" nodeType="clickEffect">
                                  <p:stCondLst>
                                    <p:cond delay="0"/>
                                  </p:stCondLst>
                                  <p:childTnLst>
                                    <p:set>
                                      <p:cBhvr>
                                        <p:cTn id="191" dur="1" fill="hold">
                                          <p:stCondLst>
                                            <p:cond delay="0"/>
                                          </p:stCondLst>
                                        </p:cTn>
                                        <p:tgtEl>
                                          <p:spTgt spid="262"/>
                                        </p:tgtEl>
                                        <p:attrNameLst>
                                          <p:attrName>style.visibility</p:attrName>
                                        </p:attrNameLst>
                                      </p:cBhvr>
                                      <p:to>
                                        <p:strVal val="visible"/>
                                      </p:to>
                                    </p:set>
                                    <p:anim calcmode="lin" valueType="num">
                                      <p:cBhvr additive="base">
                                        <p:cTn id="192" dur="500"/>
                                        <p:tgtEl>
                                          <p:spTgt spid="262"/>
                                        </p:tgtEl>
                                        <p:attrNameLst>
                                          <p:attrName>ppt_x</p:attrName>
                                        </p:attrNameLst>
                                      </p:cBhvr>
                                      <p:tavLst>
                                        <p:tav tm="0">
                                          <p:val>
                                            <p:strVal val="#ppt_x-#ppt_w*1.125000"/>
                                          </p:val>
                                        </p:tav>
                                        <p:tav tm="100000">
                                          <p:val>
                                            <p:strVal val="#ppt_x"/>
                                          </p:val>
                                        </p:tav>
                                      </p:tavLst>
                                    </p:anim>
                                    <p:animEffect transition="in" filter="wipe(right)">
                                      <p:cBhvr>
                                        <p:cTn id="193" dur="500"/>
                                        <p:tgtEl>
                                          <p:spTgt spid="262"/>
                                        </p:tgtEl>
                                      </p:cBhvr>
                                    </p:animEffect>
                                  </p:childTnLst>
                                </p:cTn>
                              </p:par>
                              <p:par>
                                <p:cTn id="194" presetID="12" presetClass="entr" presetSubtype="8" fill="hold" grpId="0" nodeType="withEffect">
                                  <p:stCondLst>
                                    <p:cond delay="0"/>
                                  </p:stCondLst>
                                  <p:childTnLst>
                                    <p:set>
                                      <p:cBhvr>
                                        <p:cTn id="195" dur="1" fill="hold">
                                          <p:stCondLst>
                                            <p:cond delay="0"/>
                                          </p:stCondLst>
                                        </p:cTn>
                                        <p:tgtEl>
                                          <p:spTgt spid="277"/>
                                        </p:tgtEl>
                                        <p:attrNameLst>
                                          <p:attrName>style.visibility</p:attrName>
                                        </p:attrNameLst>
                                      </p:cBhvr>
                                      <p:to>
                                        <p:strVal val="visible"/>
                                      </p:to>
                                    </p:set>
                                    <p:anim calcmode="lin" valueType="num">
                                      <p:cBhvr additive="base">
                                        <p:cTn id="196" dur="500"/>
                                        <p:tgtEl>
                                          <p:spTgt spid="277"/>
                                        </p:tgtEl>
                                        <p:attrNameLst>
                                          <p:attrName>ppt_x</p:attrName>
                                        </p:attrNameLst>
                                      </p:cBhvr>
                                      <p:tavLst>
                                        <p:tav tm="0">
                                          <p:val>
                                            <p:strVal val="#ppt_x-#ppt_w*1.125000"/>
                                          </p:val>
                                        </p:tav>
                                        <p:tav tm="100000">
                                          <p:val>
                                            <p:strVal val="#ppt_x"/>
                                          </p:val>
                                        </p:tav>
                                      </p:tavLst>
                                    </p:anim>
                                    <p:animEffect transition="in" filter="wipe(right)">
                                      <p:cBhvr>
                                        <p:cTn id="197" dur="500"/>
                                        <p:tgtEl>
                                          <p:spTgt spid="277"/>
                                        </p:tgtEl>
                                      </p:cBhvr>
                                    </p:animEffect>
                                  </p:childTnLst>
                                </p:cTn>
                              </p:par>
                            </p:childTnLst>
                          </p:cTn>
                        </p:par>
                        <p:par>
                          <p:cTn id="198" fill="hold">
                            <p:stCondLst>
                              <p:cond delay="500"/>
                            </p:stCondLst>
                            <p:childTnLst>
                              <p:par>
                                <p:cTn id="199" presetID="3" presetClass="emph" presetSubtype="2" fill="hold" grpId="1" nodeType="afterEffect">
                                  <p:stCondLst>
                                    <p:cond delay="0"/>
                                  </p:stCondLst>
                                  <p:childTnLst>
                                    <p:animClr clrSpc="rgb" dir="cw">
                                      <p:cBhvr override="childStyle">
                                        <p:cTn id="200" dur="1000" fill="hold"/>
                                        <p:tgtEl>
                                          <p:spTgt spid="277"/>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3" grpId="1" animBg="1"/>
      <p:bldP spid="229" grpId="0"/>
      <p:bldP spid="229" grpId="1"/>
      <p:bldP spid="245" grpId="0"/>
      <p:bldP spid="245" grpId="1"/>
      <p:bldP spid="4" grpId="0"/>
      <p:bldP spid="4" grpId="1"/>
      <p:bldP spid="246" grpId="0"/>
      <p:bldP spid="246" grpId="1"/>
      <p:bldP spid="7" grpId="0"/>
      <p:bldP spid="7" grpId="1"/>
      <p:bldP spid="7" grpId="2"/>
      <p:bldP spid="7" grpId="3"/>
      <p:bldP spid="7" grpId="4"/>
      <p:bldP spid="277" grpId="0"/>
      <p:bldP spid="277"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4">
            <a:extLst>
              <a:ext uri="{FF2B5EF4-FFF2-40B4-BE49-F238E27FC236}">
                <a16:creationId xmlns:a16="http://schemas.microsoft.com/office/drawing/2014/main" id="{65788299-5138-7AB5-2AD5-549ECD40BE65}"/>
              </a:ext>
            </a:extLst>
          </p:cNvPr>
          <p:cNvSpPr>
            <a:spLocks noGrp="1"/>
          </p:cNvSpPr>
          <p:nvPr>
            <p:ph type="dt" sz="quarter" idx="10"/>
          </p:nvPr>
        </p:nvSpPr>
        <p:spPr/>
        <p:txBody>
          <a:bodyPr/>
          <a:lstStyle/>
          <a:p>
            <a:pPr>
              <a:defRPr/>
            </a:pPr>
            <a:fld id="{DF334E0D-6C7E-4AFC-B7A1-AC1A1AF6A6A2}" type="datetime2">
              <a:rPr lang="zh-CN" altLang="en-US"/>
              <a:pPr>
                <a:defRPr/>
              </a:pPr>
              <a:t>2024年11月29日</a:t>
            </a:fld>
            <a:endParaRPr lang="zh-CN" altLang="zh-CN"/>
          </a:p>
        </p:txBody>
      </p:sp>
      <p:sp>
        <p:nvSpPr>
          <p:cNvPr id="75779" name="页脚占位符 5">
            <a:extLst>
              <a:ext uri="{FF2B5EF4-FFF2-40B4-BE49-F238E27FC236}">
                <a16:creationId xmlns:a16="http://schemas.microsoft.com/office/drawing/2014/main" id="{C56FEDAA-5A93-8B69-BF9A-2BA4BE4C4F7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3197058-62CE-48CE-A67A-EDB0F02FF12C}" type="slidenum">
              <a:rPr lang="en-US" altLang="zh-CN">
                <a:latin typeface="Garamond" panose="02020404030301010803" pitchFamily="18" charset="0"/>
              </a:rPr>
              <a:pPr/>
              <a:t>93</a:t>
            </a:fld>
            <a:endParaRPr lang="en-US" altLang="zh-CN">
              <a:latin typeface="Garamond" panose="02020404030301010803" pitchFamily="18" charset="0"/>
            </a:endParaRPr>
          </a:p>
        </p:txBody>
      </p:sp>
      <p:sp>
        <p:nvSpPr>
          <p:cNvPr id="75781" name="Rectangle 4">
            <a:extLst>
              <a:ext uri="{FF2B5EF4-FFF2-40B4-BE49-F238E27FC236}">
                <a16:creationId xmlns:a16="http://schemas.microsoft.com/office/drawing/2014/main" id="{76EFD105-7C3A-9D12-E36F-72BA39688DEC}"/>
              </a:ext>
            </a:extLst>
          </p:cNvPr>
          <p:cNvSpPr>
            <a:spLocks noGrp="1" noChangeArrowheads="1"/>
          </p:cNvSpPr>
          <p:nvPr>
            <p:ph type="body" sz="half" idx="1"/>
          </p:nvPr>
        </p:nvSpPr>
        <p:spPr>
          <a:xfrm>
            <a:off x="1981200" y="1341439"/>
            <a:ext cx="4038600" cy="2592387"/>
          </a:xfrm>
        </p:spPr>
        <p:txBody>
          <a:bodyPr/>
          <a:lstStyle/>
          <a:p>
            <a:pPr eaLnBrk="1" hangingPunct="1"/>
            <a:r>
              <a:rPr lang="zh-CN" altLang="en-US" b="1">
                <a:ea typeface="楷体" panose="02010609060101010101" pitchFamily="49" charset="-122"/>
                <a:cs typeface="Arial" panose="020B0604020202020204" pitchFamily="34" charset="0"/>
              </a:rPr>
              <a:t>人类社会对人的识别</a:t>
            </a:r>
          </a:p>
          <a:p>
            <a:pPr lvl="1" eaLnBrk="1" hangingPunct="1"/>
            <a:r>
              <a:rPr lang="zh-CN" altLang="en-US">
                <a:ea typeface="楷体" panose="02010609060101010101" pitchFamily="49" charset="-122"/>
                <a:cs typeface="Arial" panose="020B0604020202020204" pitchFamily="34" charset="0"/>
              </a:rPr>
              <a:t>姓名</a:t>
            </a:r>
          </a:p>
          <a:p>
            <a:pPr lvl="1" eaLnBrk="1" hangingPunct="1"/>
            <a:r>
              <a:rPr lang="zh-CN" altLang="en-US">
                <a:ea typeface="楷体" panose="02010609060101010101" pitchFamily="49" charset="-122"/>
                <a:cs typeface="Arial" panose="020B0604020202020204" pitchFamily="34" charset="0"/>
              </a:rPr>
              <a:t>身份证号</a:t>
            </a:r>
          </a:p>
          <a:p>
            <a:pPr lvl="1" eaLnBrk="1" hangingPunct="1"/>
            <a:r>
              <a:rPr lang="zh-CN" altLang="en-US">
                <a:ea typeface="楷体" panose="02010609060101010101" pitchFamily="49" charset="-122"/>
                <a:cs typeface="Arial" panose="020B0604020202020204" pitchFamily="34" charset="0"/>
              </a:rPr>
              <a:t>护照号</a:t>
            </a:r>
          </a:p>
          <a:p>
            <a:pPr lvl="1" eaLnBrk="1" hangingPunct="1">
              <a:buFont typeface="Wingdings" panose="05000000000000000000" pitchFamily="2" charset="2"/>
              <a:buNone/>
            </a:pPr>
            <a:r>
              <a:rPr lang="zh-CN" altLang="en-US">
                <a:ea typeface="楷体" panose="02010609060101010101" pitchFamily="49" charset="-122"/>
                <a:cs typeface="Arial" panose="020B0604020202020204" pitchFamily="34" charset="0"/>
              </a:rPr>
              <a:t>   </a:t>
            </a:r>
            <a:r>
              <a:rPr lang="en-US" altLang="zh-CN">
                <a:ea typeface="楷体" panose="02010609060101010101" pitchFamily="49" charset="-122"/>
                <a:cs typeface="Arial" panose="020B0604020202020204" pitchFamily="34" charset="0"/>
              </a:rPr>
              <a:t>……</a:t>
            </a:r>
          </a:p>
        </p:txBody>
      </p:sp>
      <p:sp>
        <p:nvSpPr>
          <p:cNvPr id="215045" name="Rectangle 5">
            <a:extLst>
              <a:ext uri="{FF2B5EF4-FFF2-40B4-BE49-F238E27FC236}">
                <a16:creationId xmlns:a16="http://schemas.microsoft.com/office/drawing/2014/main" id="{21CF9BE9-B79C-D4C8-2AB6-D13CC8CD3F01}"/>
              </a:ext>
            </a:extLst>
          </p:cNvPr>
          <p:cNvSpPr>
            <a:spLocks noGrp="1" noChangeArrowheads="1"/>
          </p:cNvSpPr>
          <p:nvPr>
            <p:ph type="body" sz="half" idx="2"/>
          </p:nvPr>
        </p:nvSpPr>
        <p:spPr>
          <a:xfrm>
            <a:off x="6024564" y="1341438"/>
            <a:ext cx="4186237" cy="2303462"/>
          </a:xfrm>
        </p:spPr>
        <p:txBody>
          <a:bodyPr/>
          <a:lstStyle/>
          <a:p>
            <a:pPr eaLnBrk="1" hangingPunct="1"/>
            <a:r>
              <a:rPr lang="zh-CN" altLang="en-US" b="1">
                <a:ea typeface="楷体" panose="02010609060101010101" pitchFamily="49" charset="-122"/>
                <a:cs typeface="Arial" panose="020B0604020202020204" pitchFamily="34" charset="0"/>
              </a:rPr>
              <a:t>网络社会对机器的识别</a:t>
            </a:r>
          </a:p>
          <a:p>
            <a:pPr lvl="1" eaLnBrk="1" hangingPunct="1"/>
            <a:r>
              <a:rPr lang="en-US" altLang="zh-CN">
                <a:ea typeface="楷体" panose="02010609060101010101" pitchFamily="49" charset="-122"/>
                <a:cs typeface="Arial" panose="020B0604020202020204" pitchFamily="34" charset="0"/>
              </a:rPr>
              <a:t>MAC</a:t>
            </a:r>
            <a:r>
              <a:rPr lang="zh-CN" altLang="en-US">
                <a:ea typeface="楷体" panose="02010609060101010101" pitchFamily="49" charset="-122"/>
                <a:cs typeface="Arial" panose="020B0604020202020204" pitchFamily="34" charset="0"/>
              </a:rPr>
              <a:t>地址（</a:t>
            </a:r>
            <a:r>
              <a:rPr lang="en-US" altLang="zh-CN">
                <a:ea typeface="楷体" panose="02010609060101010101" pitchFamily="49" charset="-122"/>
                <a:cs typeface="Arial" panose="020B0604020202020204" pitchFamily="34" charset="0"/>
              </a:rPr>
              <a:t>48bit</a:t>
            </a:r>
            <a:r>
              <a:rPr lang="zh-CN" altLang="en-US">
                <a:ea typeface="楷体" panose="02010609060101010101" pitchFamily="49" charset="-122"/>
                <a:cs typeface="Arial" panose="020B0604020202020204" pitchFamily="34" charset="0"/>
              </a:rPr>
              <a:t>）</a:t>
            </a:r>
          </a:p>
          <a:p>
            <a:pPr lvl="1" eaLnBrk="1" hangingPunct="1"/>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r>
              <a:rPr lang="en-US" altLang="zh-CN">
                <a:ea typeface="楷体" panose="02010609060101010101" pitchFamily="49" charset="-122"/>
                <a:cs typeface="Arial" panose="020B0604020202020204" pitchFamily="34" charset="0"/>
              </a:rPr>
              <a:t>32bit</a:t>
            </a:r>
            <a:r>
              <a:rPr lang="zh-CN" altLang="en-US">
                <a:ea typeface="楷体" panose="02010609060101010101" pitchFamily="49" charset="-122"/>
                <a:cs typeface="Arial" panose="020B0604020202020204" pitchFamily="34" charset="0"/>
              </a:rPr>
              <a:t>）</a:t>
            </a:r>
          </a:p>
          <a:p>
            <a:pPr lvl="1" eaLnBrk="1" hangingPunct="1"/>
            <a:r>
              <a:rPr lang="zh-CN" altLang="en-US">
                <a:ea typeface="楷体" panose="02010609060101010101" pitchFamily="49" charset="-122"/>
                <a:cs typeface="Arial" panose="020B0604020202020204" pitchFamily="34" charset="0"/>
              </a:rPr>
              <a:t>域名（不定长）</a:t>
            </a:r>
          </a:p>
        </p:txBody>
      </p:sp>
      <p:grpSp>
        <p:nvGrpSpPr>
          <p:cNvPr id="75783" name="组合 10">
            <a:extLst>
              <a:ext uri="{FF2B5EF4-FFF2-40B4-BE49-F238E27FC236}">
                <a16:creationId xmlns:a16="http://schemas.microsoft.com/office/drawing/2014/main" id="{1C4B798F-92F3-7B6A-AF8D-1E2C504DF2F9}"/>
              </a:ext>
            </a:extLst>
          </p:cNvPr>
          <p:cNvGrpSpPr>
            <a:grpSpLocks/>
          </p:cNvGrpSpPr>
          <p:nvPr/>
        </p:nvGrpSpPr>
        <p:grpSpPr bwMode="auto">
          <a:xfrm>
            <a:off x="2809875" y="3357563"/>
            <a:ext cx="6648450" cy="1185862"/>
            <a:chOff x="785786" y="3357562"/>
            <a:chExt cx="6647974" cy="1185928"/>
          </a:xfrm>
        </p:grpSpPr>
        <p:sp>
          <p:nvSpPr>
            <p:cNvPr id="75785" name="Text Box 6">
              <a:extLst>
                <a:ext uri="{FF2B5EF4-FFF2-40B4-BE49-F238E27FC236}">
                  <a16:creationId xmlns:a16="http://schemas.microsoft.com/office/drawing/2014/main" id="{05215E39-D5AD-D3CB-EED1-1C1AB178BEA7}"/>
                </a:ext>
              </a:extLst>
            </p:cNvPr>
            <p:cNvSpPr txBox="1">
              <a:spLocks noChangeArrowheads="1"/>
            </p:cNvSpPr>
            <p:nvPr/>
          </p:nvSpPr>
          <p:spPr bwMode="auto">
            <a:xfrm>
              <a:off x="1785918" y="3357562"/>
              <a:ext cx="4245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b="1">
                  <a:solidFill>
                    <a:srgbClr val="0000FF"/>
                  </a:solidFill>
                  <a:ea typeface="楷体" panose="02010609060101010101" pitchFamily="49" charset="-122"/>
                  <a:cs typeface="Arial" panose="020B0604020202020204" pitchFamily="34" charset="0"/>
                </a:rPr>
                <a:t>IP </a:t>
              </a:r>
              <a:r>
                <a:rPr lang="zh-CN" altLang="en-US" sz="2000" b="1">
                  <a:solidFill>
                    <a:srgbClr val="0000FF"/>
                  </a:solidFill>
                  <a:ea typeface="楷体" panose="02010609060101010101" pitchFamily="49" charset="-122"/>
                  <a:cs typeface="Arial" panose="020B0604020202020204" pitchFamily="34" charset="0"/>
                </a:rPr>
                <a:t>地址和域名之间如何映射</a:t>
              </a:r>
              <a:r>
                <a:rPr lang="en-US" altLang="zh-CN" sz="2000" b="1">
                  <a:solidFill>
                    <a:srgbClr val="0000FF"/>
                  </a:solidFill>
                  <a:ea typeface="楷体" panose="02010609060101010101" pitchFamily="49" charset="-122"/>
                  <a:cs typeface="Arial" panose="020B0604020202020204" pitchFamily="34" charset="0"/>
                </a:rPr>
                <a:t>(</a:t>
              </a:r>
              <a:r>
                <a:rPr lang="zh-CN" altLang="en-US" sz="2000" b="1">
                  <a:solidFill>
                    <a:srgbClr val="0000FF"/>
                  </a:solidFill>
                  <a:ea typeface="楷体" panose="02010609060101010101" pitchFamily="49" charset="-122"/>
                  <a:cs typeface="Arial" panose="020B0604020202020204" pitchFamily="34" charset="0"/>
                </a:rPr>
                <a:t>转换</a:t>
              </a:r>
              <a:r>
                <a:rPr lang="en-US" altLang="zh-CN" sz="2000" b="1">
                  <a:solidFill>
                    <a:srgbClr val="0000FF"/>
                  </a:solidFill>
                  <a:ea typeface="楷体" panose="02010609060101010101" pitchFamily="49" charset="-122"/>
                  <a:cs typeface="Arial" panose="020B0604020202020204" pitchFamily="34" charset="0"/>
                </a:rPr>
                <a:t>) ?</a:t>
              </a:r>
              <a:endParaRPr lang="en-US" altLang="zh-CN" sz="2000">
                <a:solidFill>
                  <a:srgbClr val="0000FF"/>
                </a:solidFill>
                <a:ea typeface="楷体" panose="02010609060101010101" pitchFamily="49" charset="-122"/>
                <a:cs typeface="Arial" panose="020B0604020202020204" pitchFamily="34" charset="0"/>
              </a:endParaRPr>
            </a:p>
          </p:txBody>
        </p:sp>
        <p:sp>
          <p:nvSpPr>
            <p:cNvPr id="75786" name="Text Box 7">
              <a:extLst>
                <a:ext uri="{FF2B5EF4-FFF2-40B4-BE49-F238E27FC236}">
                  <a16:creationId xmlns:a16="http://schemas.microsoft.com/office/drawing/2014/main" id="{548B6868-A80F-648B-9D37-95459657489C}"/>
                </a:ext>
              </a:extLst>
            </p:cNvPr>
            <p:cNvSpPr txBox="1">
              <a:spLocks noChangeArrowheads="1"/>
            </p:cNvSpPr>
            <p:nvPr/>
          </p:nvSpPr>
          <p:spPr bwMode="auto">
            <a:xfrm>
              <a:off x="785786" y="4143380"/>
              <a:ext cx="6647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ea typeface="楷体" panose="02010609060101010101" pitchFamily="49" charset="-122"/>
                  <a:cs typeface="Arial" panose="020B0604020202020204" pitchFamily="34" charset="0"/>
                </a:rPr>
                <a:t>为此人类设计了</a:t>
              </a:r>
              <a:r>
                <a:rPr lang="en-US" altLang="zh-CN" sz="2000" b="1">
                  <a:solidFill>
                    <a:srgbClr val="FF0000"/>
                  </a:solidFill>
                  <a:ea typeface="楷体" panose="02010609060101010101" pitchFamily="49" charset="-122"/>
                  <a:cs typeface="Arial" panose="020B0604020202020204" pitchFamily="34" charset="0"/>
                </a:rPr>
                <a:t>DNS</a:t>
              </a:r>
              <a:r>
                <a:rPr lang="zh-CN" altLang="en-US" sz="2000" b="1">
                  <a:solidFill>
                    <a:srgbClr val="0000FF"/>
                  </a:solidFill>
                  <a:ea typeface="楷体" panose="02010609060101010101" pitchFamily="49" charset="-122"/>
                  <a:cs typeface="Arial" panose="020B0604020202020204" pitchFamily="34" charset="0"/>
                </a:rPr>
                <a:t>系统，用于</a:t>
              </a:r>
              <a:r>
                <a:rPr lang="en-US" altLang="zh-CN" sz="2000" b="1">
                  <a:solidFill>
                    <a:srgbClr val="0000FF"/>
                  </a:solidFill>
                  <a:ea typeface="楷体" panose="02010609060101010101" pitchFamily="49" charset="-122"/>
                  <a:cs typeface="Arial" panose="020B0604020202020204" pitchFamily="34" charset="0"/>
                </a:rPr>
                <a:t>IP</a:t>
              </a:r>
              <a:r>
                <a:rPr lang="zh-CN" altLang="en-US" sz="2000" b="1">
                  <a:solidFill>
                    <a:srgbClr val="0000FF"/>
                  </a:solidFill>
                  <a:ea typeface="楷体" panose="02010609060101010101" pitchFamily="49" charset="-122"/>
                  <a:cs typeface="Arial" panose="020B0604020202020204" pitchFamily="34" charset="0"/>
                </a:rPr>
                <a:t>地址和域名之间的转换</a:t>
              </a:r>
            </a:p>
          </p:txBody>
        </p:sp>
        <p:sp>
          <p:nvSpPr>
            <p:cNvPr id="75787" name="Line 8">
              <a:extLst>
                <a:ext uri="{FF2B5EF4-FFF2-40B4-BE49-F238E27FC236}">
                  <a16:creationId xmlns:a16="http://schemas.microsoft.com/office/drawing/2014/main" id="{71C4E114-9A61-4648-7E76-8384D6FA301C}"/>
                </a:ext>
              </a:extLst>
            </p:cNvPr>
            <p:cNvSpPr>
              <a:spLocks noChangeShapeType="1"/>
            </p:cNvSpPr>
            <p:nvPr/>
          </p:nvSpPr>
          <p:spPr bwMode="auto">
            <a:xfrm>
              <a:off x="3929058" y="3714752"/>
              <a:ext cx="0" cy="4333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5784" name="矩形 9">
            <a:extLst>
              <a:ext uri="{FF2B5EF4-FFF2-40B4-BE49-F238E27FC236}">
                <a16:creationId xmlns:a16="http://schemas.microsoft.com/office/drawing/2014/main" id="{45019D01-D41F-5956-6460-1F21B4EF1EF9}"/>
              </a:ext>
            </a:extLst>
          </p:cNvPr>
          <p:cNvSpPr>
            <a:spLocks noChangeArrowheads="1"/>
          </p:cNvSpPr>
          <p:nvPr/>
        </p:nvSpPr>
        <p:spPr bwMode="auto">
          <a:xfrm>
            <a:off x="1809751" y="4500564"/>
            <a:ext cx="907256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计算机通信是通过</a:t>
            </a:r>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地址和端口号来寻址（</a:t>
            </a:r>
            <a:r>
              <a:rPr lang="en-US" altLang="zh-CN" dirty="0">
                <a:latin typeface="楷体" panose="02010609060101010101" pitchFamily="49" charset="-122"/>
                <a:ea typeface="楷体" panose="02010609060101010101" pitchFamily="49" charset="-122"/>
              </a:rPr>
              <a:t>Socket=</a:t>
            </a:r>
            <a:r>
              <a:rPr lang="en-US" altLang="zh-CN" dirty="0" err="1">
                <a:latin typeface="楷体" panose="02010609060101010101" pitchFamily="49" charset="-122"/>
                <a:ea typeface="楷体" panose="02010609060101010101" pitchFamily="49" charset="-122"/>
              </a:rPr>
              <a:t>IP+Port</a:t>
            </a:r>
            <a:r>
              <a:rPr lang="zh-CN" altLang="en-US" dirty="0">
                <a:latin typeface="楷体" panose="02010609060101010101" pitchFamily="49" charset="-122"/>
                <a:ea typeface="楷体" panose="02010609060101010101" pitchFamily="49" charset="-122"/>
              </a:rPr>
              <a:t>），但人们不愿意记无意义的数值，愿意记有意义的名字</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域名。但真正开始通信前，需要把域名转换成</a:t>
            </a:r>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地址。</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当在浏览器地址栏输入</a:t>
            </a:r>
            <a:r>
              <a:rPr lang="en-US" altLang="zh-CN" dirty="0">
                <a:latin typeface="楷体" panose="02010609060101010101" pitchFamily="49" charset="-122"/>
                <a:ea typeface="楷体" panose="02010609060101010101" pitchFamily="49" charset="-122"/>
              </a:rPr>
              <a:t>:http://www.hust.edu.cn</a:t>
            </a:r>
            <a:r>
              <a:rPr lang="zh-CN" altLang="en-US" dirty="0">
                <a:latin typeface="楷体" panose="02010609060101010101" pitchFamily="49" charset="-122"/>
                <a:ea typeface="楷体" panose="02010609060101010101" pitchFamily="49" charset="-122"/>
              </a:rPr>
              <a:t>时，浏览器需要请求建立一个到</a:t>
            </a:r>
            <a:r>
              <a:rPr lang="en-US" altLang="zh-CN" dirty="0">
                <a:solidFill>
                  <a:srgbClr val="FF0000"/>
                </a:solidFill>
                <a:latin typeface="楷体" panose="02010609060101010101" pitchFamily="49" charset="-122"/>
                <a:ea typeface="楷体" panose="02010609060101010101" pitchFamily="49" charset="-122"/>
              </a:rPr>
              <a:t>www.hust.edu.cn</a:t>
            </a:r>
            <a:r>
              <a:rPr lang="zh-CN" altLang="en-US" dirty="0">
                <a:solidFill>
                  <a:srgbClr val="FF0000"/>
                </a:solidFill>
                <a:latin typeface="楷体" panose="02010609060101010101" pitchFamily="49" charset="-122"/>
                <a:ea typeface="楷体" panose="02010609060101010101" pitchFamily="49" charset="-122"/>
              </a:rPr>
              <a:t>的端口</a:t>
            </a:r>
            <a:r>
              <a:rPr lang="en-US" altLang="zh-CN" dirty="0">
                <a:solidFill>
                  <a:srgbClr val="FF0000"/>
                </a:solidFill>
                <a:latin typeface="楷体" panose="02010609060101010101" pitchFamily="49" charset="-122"/>
                <a:ea typeface="楷体" panose="02010609060101010101" pitchFamily="49" charset="-122"/>
              </a:rPr>
              <a:t>80</a:t>
            </a:r>
            <a:r>
              <a:rPr lang="zh-CN" altLang="en-US" dirty="0">
                <a:solidFill>
                  <a:srgbClr val="FF0000"/>
                </a:solidFill>
                <a:latin typeface="楷体" panose="02010609060101010101" pitchFamily="49" charset="-122"/>
                <a:ea typeface="楷体" panose="02010609060101010101" pitchFamily="49" charset="-122"/>
              </a:rPr>
              <a:t>的一个</a:t>
            </a:r>
            <a:r>
              <a:rPr lang="en-US" altLang="zh-CN" dirty="0">
                <a:solidFill>
                  <a:srgbClr val="FF0000"/>
                </a:solidFill>
                <a:latin typeface="楷体" panose="02010609060101010101" pitchFamily="49" charset="-122"/>
                <a:ea typeface="楷体" panose="02010609060101010101" pitchFamily="49" charset="-122"/>
              </a:rPr>
              <a:t>TCP</a:t>
            </a:r>
            <a:r>
              <a:rPr lang="zh-CN" altLang="en-US" dirty="0">
                <a:solidFill>
                  <a:srgbClr val="FF0000"/>
                </a:solidFill>
                <a:latin typeface="楷体" panose="02010609060101010101" pitchFamily="49" charset="-122"/>
                <a:ea typeface="楷体" panose="02010609060101010101" pitchFamily="49" charset="-122"/>
              </a:rPr>
              <a:t>连接，但建立</a:t>
            </a:r>
            <a:r>
              <a:rPr lang="en-US" altLang="zh-CN" dirty="0">
                <a:solidFill>
                  <a:srgbClr val="FF0000"/>
                </a:solidFill>
                <a:latin typeface="楷体" panose="02010609060101010101" pitchFamily="49" charset="-122"/>
                <a:ea typeface="楷体" panose="02010609060101010101" pitchFamily="49" charset="-122"/>
              </a:rPr>
              <a:t>TCP</a:t>
            </a:r>
            <a:r>
              <a:rPr lang="zh-CN" altLang="en-US"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Socket</a:t>
            </a:r>
            <a:r>
              <a:rPr lang="zh-CN" altLang="en-US" dirty="0">
                <a:solidFill>
                  <a:srgbClr val="FF0000"/>
                </a:solidFill>
                <a:latin typeface="楷体" panose="02010609060101010101" pitchFamily="49" charset="-122"/>
                <a:ea typeface="楷体" panose="02010609060101010101" pitchFamily="49" charset="-122"/>
              </a:rPr>
              <a:t>）连接需要服务器的</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和端口，因此需要把域名转换成</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（这一步我们虽然看不到，但的确发生了）</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15045">
                                            <p:txEl>
                                              <p:pRg st="0" end="0"/>
                                            </p:txEl>
                                          </p:spTgt>
                                        </p:tgtEl>
                                        <p:attrNameLst>
                                          <p:attrName>style.visibility</p:attrName>
                                        </p:attrNameLst>
                                      </p:cBhvr>
                                      <p:to>
                                        <p:strVal val="visible"/>
                                      </p:to>
                                    </p:set>
                                    <p:anim calcmode="discrete" valueType="clr">
                                      <p:cBhvr override="childStyle">
                                        <p:cTn id="7" dur="80"/>
                                        <p:tgtEl>
                                          <p:spTgt spid="21504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504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1504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15045">
                                            <p:txEl>
                                              <p:pRg st="1" end="1"/>
                                            </p:txEl>
                                          </p:spTgt>
                                        </p:tgtEl>
                                        <p:attrNameLst>
                                          <p:attrName>style.visibility</p:attrName>
                                        </p:attrNameLst>
                                      </p:cBhvr>
                                      <p:to>
                                        <p:strVal val="visible"/>
                                      </p:to>
                                    </p:set>
                                    <p:anim calcmode="discrete" valueType="clr">
                                      <p:cBhvr override="childStyle">
                                        <p:cTn id="14" dur="80"/>
                                        <p:tgtEl>
                                          <p:spTgt spid="21504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15045">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215045">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15045">
                                            <p:txEl>
                                              <p:pRg st="2" end="2"/>
                                            </p:txEl>
                                          </p:spTgt>
                                        </p:tgtEl>
                                        <p:attrNameLst>
                                          <p:attrName>style.visibility</p:attrName>
                                        </p:attrNameLst>
                                      </p:cBhvr>
                                      <p:to>
                                        <p:strVal val="visible"/>
                                      </p:to>
                                    </p:set>
                                    <p:anim calcmode="discrete" valueType="clr">
                                      <p:cBhvr override="childStyle">
                                        <p:cTn id="21" dur="80"/>
                                        <p:tgtEl>
                                          <p:spTgt spid="21504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15045">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215045">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215045">
                                            <p:txEl>
                                              <p:pRg st="3" end="3"/>
                                            </p:txEl>
                                          </p:spTgt>
                                        </p:tgtEl>
                                        <p:attrNameLst>
                                          <p:attrName>style.visibility</p:attrName>
                                        </p:attrNameLst>
                                      </p:cBhvr>
                                      <p:to>
                                        <p:strVal val="visible"/>
                                      </p:to>
                                    </p:set>
                                    <p:anim calcmode="discrete" valueType="clr">
                                      <p:cBhvr override="childStyle">
                                        <p:cTn id="28" dur="80"/>
                                        <p:tgtEl>
                                          <p:spTgt spid="21504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15045">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21504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4">
            <a:extLst>
              <a:ext uri="{FF2B5EF4-FFF2-40B4-BE49-F238E27FC236}">
                <a16:creationId xmlns:a16="http://schemas.microsoft.com/office/drawing/2014/main" id="{6B60DDEA-332B-C51E-E16E-A93988CA5CCA}"/>
              </a:ext>
            </a:extLst>
          </p:cNvPr>
          <p:cNvSpPr>
            <a:spLocks noGrp="1"/>
          </p:cNvSpPr>
          <p:nvPr>
            <p:ph type="dt" sz="quarter" idx="10"/>
          </p:nvPr>
        </p:nvSpPr>
        <p:spPr/>
        <p:txBody>
          <a:bodyPr/>
          <a:lstStyle/>
          <a:p>
            <a:pPr>
              <a:defRPr/>
            </a:pPr>
            <a:fld id="{DF334E0D-6C7E-4AFC-B7A1-AC1A1AF6A6A2}" type="datetime2">
              <a:rPr lang="zh-CN" altLang="en-US"/>
              <a:pPr>
                <a:defRPr/>
              </a:pPr>
              <a:t>2024年11月29日</a:t>
            </a:fld>
            <a:endParaRPr lang="zh-CN" altLang="zh-CN"/>
          </a:p>
        </p:txBody>
      </p:sp>
      <p:sp>
        <p:nvSpPr>
          <p:cNvPr id="76803" name="页脚占位符 5">
            <a:extLst>
              <a:ext uri="{FF2B5EF4-FFF2-40B4-BE49-F238E27FC236}">
                <a16:creationId xmlns:a16="http://schemas.microsoft.com/office/drawing/2014/main" id="{B9C6E6BE-8B10-BBF9-D94E-A2AA9695960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74D20D-A926-4619-BBD7-A27BE0312CB6}" type="slidenum">
              <a:rPr lang="en-US" altLang="zh-CN">
                <a:latin typeface="Garamond" panose="02020404030301010803" pitchFamily="18" charset="0"/>
              </a:rPr>
              <a:pPr/>
              <a:t>94</a:t>
            </a:fld>
            <a:endParaRPr lang="en-US" altLang="zh-CN">
              <a:latin typeface="Garamond" panose="02020404030301010803" pitchFamily="18" charset="0"/>
            </a:endParaRPr>
          </a:p>
        </p:txBody>
      </p:sp>
      <p:sp>
        <p:nvSpPr>
          <p:cNvPr id="14" name="Rectangle 4">
            <a:extLst>
              <a:ext uri="{FF2B5EF4-FFF2-40B4-BE49-F238E27FC236}">
                <a16:creationId xmlns:a16="http://schemas.microsoft.com/office/drawing/2014/main" id="{840502E6-5790-B544-61DD-B7C8389BA53E}"/>
              </a:ext>
            </a:extLst>
          </p:cNvPr>
          <p:cNvSpPr txBox="1">
            <a:spLocks noChangeArrowheads="1"/>
          </p:cNvSpPr>
          <p:nvPr/>
        </p:nvSpPr>
        <p:spPr bwMode="auto">
          <a:xfrm>
            <a:off x="1992314" y="1857375"/>
            <a:ext cx="7920037" cy="259238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defRPr/>
            </a:pPr>
            <a:r>
              <a:rPr lang="zh-CN" altLang="en-US" sz="2400" b="1" kern="0" dirty="0">
                <a:latin typeface="楷体" pitchFamily="49" charset="-122"/>
                <a:ea typeface="楷体" pitchFamily="49" charset="-122"/>
              </a:rPr>
              <a:t>人的通信地址有层次性</a:t>
            </a:r>
          </a:p>
          <a:p>
            <a:pPr marL="669925" lvl="1" indent="-325438">
              <a:spcBef>
                <a:spcPct val="20000"/>
              </a:spcBef>
              <a:buClr>
                <a:schemeClr val="accent2"/>
              </a:buClr>
              <a:buSzPct val="60000"/>
              <a:buFont typeface="Wingdings" pitchFamily="2" charset="2"/>
              <a:buChar char="q"/>
              <a:defRPr/>
            </a:pPr>
            <a:r>
              <a:rPr lang="zh-CN" altLang="en-US" sz="2400" kern="0" dirty="0">
                <a:latin typeface="楷体" pitchFamily="49" charset="-122"/>
                <a:ea typeface="楷体" pitchFamily="49" charset="-122"/>
              </a:rPr>
              <a:t>湖北武汉华中科技大学计算机学院应用系</a:t>
            </a:r>
            <a:endParaRPr lang="en-US" altLang="zh-CN" sz="2400" kern="0" dirty="0">
              <a:latin typeface="楷体" pitchFamily="49" charset="-122"/>
              <a:ea typeface="楷体" pitchFamily="49" charset="-122"/>
            </a:endParaRPr>
          </a:p>
          <a:p>
            <a:pPr marL="342900" indent="-342900">
              <a:spcBef>
                <a:spcPct val="20000"/>
              </a:spcBef>
              <a:buClr>
                <a:schemeClr val="accent1"/>
              </a:buClr>
              <a:buSzPct val="65000"/>
              <a:defRPr/>
            </a:pPr>
            <a:endParaRPr lang="en-US" altLang="zh-CN" sz="2800" b="1" kern="0" dirty="0">
              <a:latin typeface="楷体" pitchFamily="49" charset="-122"/>
              <a:ea typeface="楷体" pitchFamily="49" charset="-122"/>
            </a:endParaRPr>
          </a:p>
          <a:p>
            <a:pPr marL="342900" indent="-342900">
              <a:spcBef>
                <a:spcPct val="20000"/>
              </a:spcBef>
              <a:buClr>
                <a:schemeClr val="accent1"/>
              </a:buClr>
              <a:buSzPct val="65000"/>
              <a:buFont typeface="Wingdings" pitchFamily="2" charset="2"/>
              <a:buChar char="n"/>
              <a:defRPr/>
            </a:pPr>
            <a:endParaRPr lang="en-US" altLang="zh-CN" sz="2400" b="1" kern="0" dirty="0">
              <a:latin typeface="楷体" pitchFamily="49" charset="-122"/>
              <a:ea typeface="楷体" pitchFamily="49" charset="-122"/>
            </a:endParaRPr>
          </a:p>
          <a:p>
            <a:pPr marL="342900" indent="-342900">
              <a:spcBef>
                <a:spcPct val="20000"/>
              </a:spcBef>
              <a:buClr>
                <a:schemeClr val="accent1"/>
              </a:buClr>
              <a:buSzPct val="65000"/>
              <a:buFont typeface="Wingdings" pitchFamily="2" charset="2"/>
              <a:buChar char="n"/>
              <a:defRPr/>
            </a:pPr>
            <a:r>
              <a:rPr lang="zh-CN" altLang="en-US" sz="2400" b="1" kern="0" dirty="0">
                <a:latin typeface="楷体" pitchFamily="49" charset="-122"/>
                <a:ea typeface="楷体" pitchFamily="49" charset="-122"/>
              </a:rPr>
              <a:t>计算机域名也有层次性</a:t>
            </a:r>
          </a:p>
          <a:p>
            <a:pPr marL="669925" lvl="1" indent="-325438">
              <a:spcBef>
                <a:spcPct val="20000"/>
              </a:spcBef>
              <a:buClr>
                <a:schemeClr val="accent2"/>
              </a:buClr>
              <a:buSzPct val="60000"/>
              <a:buFont typeface="Wingdings" pitchFamily="2" charset="2"/>
              <a:buChar char="q"/>
              <a:defRPr/>
            </a:pPr>
            <a:r>
              <a:rPr lang="en-US" altLang="zh-CN" sz="2400" kern="0" dirty="0">
                <a:solidFill>
                  <a:srgbClr val="FF0000"/>
                </a:solidFill>
                <a:latin typeface="楷体" pitchFamily="49" charset="-122"/>
                <a:ea typeface="楷体" pitchFamily="49" charset="-122"/>
              </a:rPr>
              <a:t> www.hust.edu.cn</a:t>
            </a:r>
            <a:endParaRPr lang="zh-CN" altLang="en-US" sz="2400" kern="0" dirty="0">
              <a:solidFill>
                <a:srgbClr val="FF0000"/>
              </a:solidFill>
              <a:latin typeface="楷体" pitchFamily="49" charset="-122"/>
              <a:ea typeface="楷体" pitchFamily="49" charset="-122"/>
            </a:endParaRPr>
          </a:p>
          <a:p>
            <a:pPr marL="669925" lvl="1" indent="-325438">
              <a:spcBef>
                <a:spcPct val="20000"/>
              </a:spcBef>
              <a:buClr>
                <a:schemeClr val="accent2"/>
              </a:buClr>
              <a:buSzPct val="60000"/>
              <a:defRPr/>
            </a:pPr>
            <a:r>
              <a:rPr lang="zh-CN" altLang="en-US" sz="2400" kern="0" dirty="0">
                <a:latin typeface="楷体" pitchFamily="49" charset="-122"/>
                <a:ea typeface="楷体" pitchFamily="49" charset="-122"/>
              </a:rPr>
              <a:t>   </a:t>
            </a:r>
            <a:endParaRPr lang="en-US" altLang="zh-CN" sz="2400" kern="0" dirty="0">
              <a:latin typeface="楷体" pitchFamily="49" charset="-122"/>
              <a:ea typeface="楷体" pitchFamily="49" charset="-122"/>
            </a:endParaRPr>
          </a:p>
        </p:txBody>
      </p:sp>
      <p:sp>
        <p:nvSpPr>
          <p:cNvPr id="15" name="TextBox 14">
            <a:extLst>
              <a:ext uri="{FF2B5EF4-FFF2-40B4-BE49-F238E27FC236}">
                <a16:creationId xmlns:a16="http://schemas.microsoft.com/office/drawing/2014/main" id="{939570A4-DB09-A29F-B843-4AA382BAC940}"/>
              </a:ext>
            </a:extLst>
          </p:cNvPr>
          <p:cNvSpPr txBox="1">
            <a:spLocks noChangeArrowheads="1"/>
          </p:cNvSpPr>
          <p:nvPr/>
        </p:nvSpPr>
        <p:spPr bwMode="auto">
          <a:xfrm>
            <a:off x="2795589" y="31543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楷体" panose="02010609060101010101" pitchFamily="49" charset="-122"/>
                <a:ea typeface="楷体" panose="02010609060101010101" pitchFamily="49" charset="-122"/>
              </a:rPr>
              <a:t>省</a:t>
            </a:r>
          </a:p>
        </p:txBody>
      </p:sp>
      <p:sp>
        <p:nvSpPr>
          <p:cNvPr id="16" name="TextBox 15">
            <a:extLst>
              <a:ext uri="{FF2B5EF4-FFF2-40B4-BE49-F238E27FC236}">
                <a16:creationId xmlns:a16="http://schemas.microsoft.com/office/drawing/2014/main" id="{41EC4890-08E9-48AF-98B4-594F0A953D72}"/>
              </a:ext>
            </a:extLst>
          </p:cNvPr>
          <p:cNvSpPr txBox="1">
            <a:spLocks noChangeArrowheads="1"/>
          </p:cNvSpPr>
          <p:nvPr/>
        </p:nvSpPr>
        <p:spPr bwMode="auto">
          <a:xfrm>
            <a:off x="3421063" y="315436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楷体" panose="02010609060101010101" pitchFamily="49" charset="-122"/>
                <a:ea typeface="楷体" panose="02010609060101010101" pitchFamily="49" charset="-122"/>
              </a:rPr>
              <a:t>市</a:t>
            </a:r>
          </a:p>
        </p:txBody>
      </p:sp>
      <p:sp>
        <p:nvSpPr>
          <p:cNvPr id="17" name="TextBox 16">
            <a:extLst>
              <a:ext uri="{FF2B5EF4-FFF2-40B4-BE49-F238E27FC236}">
                <a16:creationId xmlns:a16="http://schemas.microsoft.com/office/drawing/2014/main" id="{1B4C7621-46A7-333B-5B62-19CD1E673E05}"/>
              </a:ext>
            </a:extLst>
          </p:cNvPr>
          <p:cNvSpPr txBox="1">
            <a:spLocks noChangeArrowheads="1"/>
          </p:cNvSpPr>
          <p:nvPr/>
        </p:nvSpPr>
        <p:spPr bwMode="auto">
          <a:xfrm>
            <a:off x="4570413" y="31543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楷体" panose="02010609060101010101" pitchFamily="49" charset="-122"/>
                <a:ea typeface="楷体" panose="02010609060101010101" pitchFamily="49" charset="-122"/>
              </a:rPr>
              <a:t>大学</a:t>
            </a:r>
          </a:p>
        </p:txBody>
      </p:sp>
      <p:sp>
        <p:nvSpPr>
          <p:cNvPr id="18" name="TextBox 17">
            <a:extLst>
              <a:ext uri="{FF2B5EF4-FFF2-40B4-BE49-F238E27FC236}">
                <a16:creationId xmlns:a16="http://schemas.microsoft.com/office/drawing/2014/main" id="{34CEC6A1-4CB0-0C14-4324-3A355F4403CA}"/>
              </a:ext>
            </a:extLst>
          </p:cNvPr>
          <p:cNvSpPr txBox="1">
            <a:spLocks noChangeArrowheads="1"/>
          </p:cNvSpPr>
          <p:nvPr/>
        </p:nvSpPr>
        <p:spPr bwMode="auto">
          <a:xfrm>
            <a:off x="6735763" y="31543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楷体" panose="02010609060101010101" pitchFamily="49" charset="-122"/>
                <a:ea typeface="楷体" panose="02010609060101010101" pitchFamily="49" charset="-122"/>
              </a:rPr>
              <a:t>院系</a:t>
            </a:r>
          </a:p>
        </p:txBody>
      </p:sp>
      <p:cxnSp>
        <p:nvCxnSpPr>
          <p:cNvPr id="19" name="直接连接符 18">
            <a:extLst>
              <a:ext uri="{FF2B5EF4-FFF2-40B4-BE49-F238E27FC236}">
                <a16:creationId xmlns:a16="http://schemas.microsoft.com/office/drawing/2014/main" id="{7738715F-A055-398C-CC60-430F8902FEF6}"/>
              </a:ext>
            </a:extLst>
          </p:cNvPr>
          <p:cNvCxnSpPr/>
          <p:nvPr/>
        </p:nvCxnSpPr>
        <p:spPr>
          <a:xfrm>
            <a:off x="2782889" y="2794000"/>
            <a:ext cx="50482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88E7CDB-37E6-4623-4A98-B2D5737A0F15}"/>
              </a:ext>
            </a:extLst>
          </p:cNvPr>
          <p:cNvCxnSpPr/>
          <p:nvPr/>
        </p:nvCxnSpPr>
        <p:spPr>
          <a:xfrm>
            <a:off x="3432175" y="2794000"/>
            <a:ext cx="50323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EF89C9E-FA64-762F-EBD0-A9315A164542}"/>
              </a:ext>
            </a:extLst>
          </p:cNvPr>
          <p:cNvCxnSpPr/>
          <p:nvPr/>
        </p:nvCxnSpPr>
        <p:spPr>
          <a:xfrm>
            <a:off x="4079876" y="2794000"/>
            <a:ext cx="165576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4ED0EE-4D97-EF8C-D532-1231719EC475}"/>
              </a:ext>
            </a:extLst>
          </p:cNvPr>
          <p:cNvCxnSpPr/>
          <p:nvPr/>
        </p:nvCxnSpPr>
        <p:spPr>
          <a:xfrm>
            <a:off x="5951539" y="2794000"/>
            <a:ext cx="223202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3701FE-43D5-365A-9406-C986140C314E}"/>
              </a:ext>
            </a:extLst>
          </p:cNvPr>
          <p:cNvCxnSpPr/>
          <p:nvPr/>
        </p:nvCxnSpPr>
        <p:spPr>
          <a:xfrm rot="5400000" flipH="1" flipV="1">
            <a:off x="2823369" y="3009106"/>
            <a:ext cx="431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03FD658-0225-551C-CE1F-19810D21BEED}"/>
              </a:ext>
            </a:extLst>
          </p:cNvPr>
          <p:cNvCxnSpPr/>
          <p:nvPr/>
        </p:nvCxnSpPr>
        <p:spPr>
          <a:xfrm rot="5400000" flipH="1" flipV="1">
            <a:off x="3447257" y="3009107"/>
            <a:ext cx="4318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107D742-4FE7-3890-03A0-0AB32413BF9C}"/>
              </a:ext>
            </a:extLst>
          </p:cNvPr>
          <p:cNvCxnSpPr/>
          <p:nvPr/>
        </p:nvCxnSpPr>
        <p:spPr>
          <a:xfrm rot="5400000" flipH="1" flipV="1">
            <a:off x="4728369" y="2993231"/>
            <a:ext cx="431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176BEDD-8624-5BA9-3EF6-A5C7A9A3F78A}"/>
              </a:ext>
            </a:extLst>
          </p:cNvPr>
          <p:cNvCxnSpPr/>
          <p:nvPr/>
        </p:nvCxnSpPr>
        <p:spPr>
          <a:xfrm rot="5400000" flipH="1" flipV="1">
            <a:off x="6847682" y="3009107"/>
            <a:ext cx="4318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62F66B2-5CA5-B44F-9D81-EA32382F1B2D}"/>
              </a:ext>
            </a:extLst>
          </p:cNvPr>
          <p:cNvCxnSpPr/>
          <p:nvPr/>
        </p:nvCxnSpPr>
        <p:spPr>
          <a:xfrm>
            <a:off x="4872039" y="4491038"/>
            <a:ext cx="28733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7C7E70-E93B-8E86-D2AD-9BDCC56A5A5B}"/>
              </a:ext>
            </a:extLst>
          </p:cNvPr>
          <p:cNvSpPr txBox="1">
            <a:spLocks noChangeArrowheads="1"/>
          </p:cNvSpPr>
          <p:nvPr/>
        </p:nvSpPr>
        <p:spPr bwMode="auto">
          <a:xfrm>
            <a:off x="4656138" y="4852988"/>
            <a:ext cx="696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楷体" panose="02010609060101010101" pitchFamily="49" charset="-122"/>
                <a:ea typeface="楷体" panose="02010609060101010101" pitchFamily="49" charset="-122"/>
              </a:rPr>
              <a:t>中国</a:t>
            </a:r>
          </a:p>
        </p:txBody>
      </p:sp>
      <p:sp>
        <p:nvSpPr>
          <p:cNvPr id="29" name="TextBox 28">
            <a:extLst>
              <a:ext uri="{FF2B5EF4-FFF2-40B4-BE49-F238E27FC236}">
                <a16:creationId xmlns:a16="http://schemas.microsoft.com/office/drawing/2014/main" id="{A9770BAA-15F0-04B0-C4DE-084C145B0F13}"/>
              </a:ext>
            </a:extLst>
          </p:cNvPr>
          <p:cNvSpPr txBox="1">
            <a:spLocks noChangeArrowheads="1"/>
          </p:cNvSpPr>
          <p:nvPr/>
        </p:nvSpPr>
        <p:spPr bwMode="auto">
          <a:xfrm>
            <a:off x="4167188" y="485775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楷体" panose="02010609060101010101" pitchFamily="49" charset="-122"/>
                <a:ea typeface="楷体" panose="02010609060101010101" pitchFamily="49" charset="-122"/>
              </a:rPr>
              <a:t>教育</a:t>
            </a:r>
          </a:p>
        </p:txBody>
      </p:sp>
      <p:sp>
        <p:nvSpPr>
          <p:cNvPr id="30" name="TextBox 29">
            <a:extLst>
              <a:ext uri="{FF2B5EF4-FFF2-40B4-BE49-F238E27FC236}">
                <a16:creationId xmlns:a16="http://schemas.microsoft.com/office/drawing/2014/main" id="{720429DF-6352-CBB1-DC07-9E34CB852C3D}"/>
              </a:ext>
            </a:extLst>
          </p:cNvPr>
          <p:cNvSpPr txBox="1">
            <a:spLocks noChangeArrowheads="1"/>
          </p:cNvSpPr>
          <p:nvPr/>
        </p:nvSpPr>
        <p:spPr bwMode="auto">
          <a:xfrm>
            <a:off x="3503613" y="487203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楷体" panose="02010609060101010101" pitchFamily="49" charset="-122"/>
                <a:ea typeface="楷体" panose="02010609060101010101" pitchFamily="49" charset="-122"/>
              </a:rPr>
              <a:t>华科</a:t>
            </a:r>
          </a:p>
        </p:txBody>
      </p:sp>
      <p:sp>
        <p:nvSpPr>
          <p:cNvPr id="31" name="TextBox 30">
            <a:extLst>
              <a:ext uri="{FF2B5EF4-FFF2-40B4-BE49-F238E27FC236}">
                <a16:creationId xmlns:a16="http://schemas.microsoft.com/office/drawing/2014/main" id="{5B4F4B09-32AC-6687-0504-25BB5ABF301C}"/>
              </a:ext>
            </a:extLst>
          </p:cNvPr>
          <p:cNvSpPr txBox="1">
            <a:spLocks noChangeArrowheads="1"/>
          </p:cNvSpPr>
          <p:nvPr/>
        </p:nvSpPr>
        <p:spPr bwMode="auto">
          <a:xfrm>
            <a:off x="2855913" y="4867275"/>
            <a:ext cx="696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楷体" panose="02010609060101010101" pitchFamily="49" charset="-122"/>
                <a:ea typeface="楷体" panose="02010609060101010101" pitchFamily="49" charset="-122"/>
              </a:rPr>
              <a:t>主机</a:t>
            </a:r>
          </a:p>
        </p:txBody>
      </p:sp>
      <p:cxnSp>
        <p:nvCxnSpPr>
          <p:cNvPr id="32" name="直接箭头连接符 31">
            <a:extLst>
              <a:ext uri="{FF2B5EF4-FFF2-40B4-BE49-F238E27FC236}">
                <a16:creationId xmlns:a16="http://schemas.microsoft.com/office/drawing/2014/main" id="{8F8311F8-0B77-5904-6005-49A56843CA5A}"/>
              </a:ext>
            </a:extLst>
          </p:cNvPr>
          <p:cNvCxnSpPr/>
          <p:nvPr/>
        </p:nvCxnSpPr>
        <p:spPr>
          <a:xfrm rot="5400000" flipH="1" flipV="1">
            <a:off x="4810919" y="4712494"/>
            <a:ext cx="431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4411AB9-1714-986F-A70C-611460BA83B6}"/>
              </a:ext>
            </a:extLst>
          </p:cNvPr>
          <p:cNvCxnSpPr/>
          <p:nvPr/>
        </p:nvCxnSpPr>
        <p:spPr>
          <a:xfrm>
            <a:off x="4295776" y="4491038"/>
            <a:ext cx="36036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B4F89F-4CD6-A493-62E6-C5488ED9B5AF}"/>
              </a:ext>
            </a:extLst>
          </p:cNvPr>
          <p:cNvCxnSpPr/>
          <p:nvPr/>
        </p:nvCxnSpPr>
        <p:spPr>
          <a:xfrm>
            <a:off x="3575051" y="4491038"/>
            <a:ext cx="57626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039769A-4B07-140B-B3B8-1C60BA073566}"/>
              </a:ext>
            </a:extLst>
          </p:cNvPr>
          <p:cNvCxnSpPr/>
          <p:nvPr/>
        </p:nvCxnSpPr>
        <p:spPr>
          <a:xfrm>
            <a:off x="2855913" y="4491038"/>
            <a:ext cx="57626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5CB2E50-51B8-21E6-0551-D71DA19D929D}"/>
              </a:ext>
            </a:extLst>
          </p:cNvPr>
          <p:cNvCxnSpPr/>
          <p:nvPr/>
        </p:nvCxnSpPr>
        <p:spPr>
          <a:xfrm rot="5400000" flipH="1" flipV="1">
            <a:off x="4266407" y="4706145"/>
            <a:ext cx="4318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DCE9225-95CB-0625-F191-7E8E1F0088C2}"/>
              </a:ext>
            </a:extLst>
          </p:cNvPr>
          <p:cNvCxnSpPr/>
          <p:nvPr/>
        </p:nvCxnSpPr>
        <p:spPr>
          <a:xfrm rot="5400000" flipH="1" flipV="1">
            <a:off x="3639344" y="4706144"/>
            <a:ext cx="431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C28CB2A-CD23-ED0E-CF42-0028361AAB4E}"/>
              </a:ext>
            </a:extLst>
          </p:cNvPr>
          <p:cNvCxnSpPr/>
          <p:nvPr/>
        </p:nvCxnSpPr>
        <p:spPr>
          <a:xfrm rot="5400000" flipH="1" flipV="1">
            <a:off x="2928144" y="4706144"/>
            <a:ext cx="431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par>
                                <p:cTn id="18" presetID="3"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par>
                                <p:cTn id="32" presetID="3"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linds(horizontal)">
                                      <p:cBhvr>
                                        <p:cTn id="39" dur="500"/>
                                        <p:tgtEl>
                                          <p:spTgt spid="21"/>
                                        </p:tgtEl>
                                      </p:cBhvr>
                                    </p:animEffect>
                                  </p:childTnLst>
                                </p:cTn>
                              </p:par>
                              <p:par>
                                <p:cTn id="40" presetID="3" presetClass="entr" presetSubtype="1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par>
                                <p:cTn id="43" presetID="3" presetClass="entr" presetSubtype="1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linds(horizontal)">
                                      <p:cBhvr>
                                        <p:cTn id="50" dur="500"/>
                                        <p:tgtEl>
                                          <p:spTgt spid="22"/>
                                        </p:tgtEl>
                                      </p:cBhvr>
                                    </p:animEffect>
                                  </p:childTnLst>
                                </p:cTn>
                              </p:par>
                              <p:par>
                                <p:cTn id="51" presetID="3"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blinds(horizontal)">
                                      <p:cBhvr>
                                        <p:cTn id="53" dur="500"/>
                                        <p:tgtEl>
                                          <p:spTgt spid="26"/>
                                        </p:tgtEl>
                                      </p:cBhvr>
                                    </p:animEffect>
                                  </p:childTnLst>
                                </p:cTn>
                              </p:par>
                              <p:par>
                                <p:cTn id="54" presetID="3" presetClass="entr" presetSubtype="1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14">
                                            <p:txEl>
                                              <p:pRg st="4" end="4"/>
                                            </p:txEl>
                                          </p:spTgt>
                                        </p:tgtEl>
                                        <p:attrNameLst>
                                          <p:attrName>style.visibility</p:attrName>
                                        </p:attrNameLst>
                                      </p:cBhvr>
                                      <p:to>
                                        <p:strVal val="visible"/>
                                      </p:to>
                                    </p:set>
                                    <p:animEffect transition="in" filter="blinds(horizontal)">
                                      <p:cBhvr>
                                        <p:cTn id="61" dur="500"/>
                                        <p:tgtEl>
                                          <p:spTgt spid="14">
                                            <p:txEl>
                                              <p:pRg st="4" end="4"/>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14">
                                            <p:txEl>
                                              <p:pRg st="5" end="5"/>
                                            </p:txEl>
                                          </p:spTgt>
                                        </p:tgtEl>
                                        <p:attrNameLst>
                                          <p:attrName>style.visibility</p:attrName>
                                        </p:attrNameLst>
                                      </p:cBhvr>
                                      <p:to>
                                        <p:strVal val="visible"/>
                                      </p:to>
                                    </p:set>
                                    <p:animEffect transition="in" filter="blinds(horizontal)">
                                      <p:cBhvr>
                                        <p:cTn id="66" dur="500"/>
                                        <p:tgtEl>
                                          <p:spTgt spid="14">
                                            <p:txEl>
                                              <p:pRg st="5" end="5"/>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par>
                                <p:cTn id="72" presetID="3" presetClass="entr" presetSubtype="10"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linds(horizontal)">
                                      <p:cBhvr>
                                        <p:cTn id="74" dur="500"/>
                                        <p:tgtEl>
                                          <p:spTgt spid="27"/>
                                        </p:tgtEl>
                                      </p:cBhvr>
                                    </p:animEffect>
                                  </p:childTnLst>
                                </p:cTn>
                              </p:par>
                              <p:par>
                                <p:cTn id="75" presetID="3" presetClass="entr" presetSubtype="1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linds(horizontal)">
                                      <p:cBhvr>
                                        <p:cTn id="77" dur="500"/>
                                        <p:tgtEl>
                                          <p:spTgt spid="2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par>
                                <p:cTn id="83" presetID="3" presetClass="entr" presetSubtype="1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par>
                                <p:cTn id="86" presetID="3" presetClass="entr" presetSubtype="10"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linds(horizontal)">
                                      <p:cBhvr>
                                        <p:cTn id="88" dur="500"/>
                                        <p:tgtEl>
                                          <p:spTgt spid="2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linds(horizontal)">
                                      <p:cBhvr>
                                        <p:cTn id="93" dur="500"/>
                                        <p:tgtEl>
                                          <p:spTgt spid="34"/>
                                        </p:tgtEl>
                                      </p:cBhvr>
                                    </p:animEffect>
                                  </p:childTnLst>
                                </p:cTn>
                              </p:par>
                              <p:par>
                                <p:cTn id="94" presetID="3" presetClass="entr" presetSubtype="1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linds(horizontal)">
                                      <p:cBhvr>
                                        <p:cTn id="96" dur="500"/>
                                        <p:tgtEl>
                                          <p:spTgt spid="37"/>
                                        </p:tgtEl>
                                      </p:cBhvr>
                                    </p:animEffect>
                                  </p:childTnLst>
                                </p:cTn>
                              </p:par>
                              <p:par>
                                <p:cTn id="97" presetID="3" presetClass="entr" presetSubtype="1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blinds(horizontal)">
                                      <p:cBhvr>
                                        <p:cTn id="99" dur="500"/>
                                        <p:tgtEl>
                                          <p:spTgt spid="30"/>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par>
                                <p:cTn id="105" presetID="3" presetClass="entr" presetSubtype="1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blinds(horizontal)">
                                      <p:cBhvr>
                                        <p:cTn id="107" dur="500"/>
                                        <p:tgtEl>
                                          <p:spTgt spid="35"/>
                                        </p:tgtEl>
                                      </p:cBhvr>
                                    </p:animEffect>
                                  </p:childTnLst>
                                </p:cTn>
                              </p:par>
                              <p:par>
                                <p:cTn id="108" presetID="3" presetClass="entr" presetSubtype="1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blinds(horizontal)">
                                      <p:cBhvr>
                                        <p:cTn id="1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8" grpId="0"/>
      <p:bldP spid="29" grpId="0"/>
      <p:bldP spid="30" grpId="0"/>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29529" y="315996"/>
            <a:ext cx="7745215" cy="1007827"/>
            <a:chOff x="658104" y="373146"/>
            <a:chExt cx="6629309" cy="1007827"/>
          </a:xfrm>
        </p:grpSpPr>
        <p:grpSp>
          <p:nvGrpSpPr>
            <p:cNvPr id="17" name="组合 16"/>
            <p:cNvGrpSpPr/>
            <p:nvPr/>
          </p:nvGrpSpPr>
          <p:grpSpPr>
            <a:xfrm>
              <a:off x="1080813" y="763297"/>
              <a:ext cx="6206600" cy="617676"/>
              <a:chOff x="1839057" y="1058437"/>
              <a:chExt cx="6206600" cy="617676"/>
            </a:xfrm>
          </p:grpSpPr>
          <p:sp>
            <p:nvSpPr>
              <p:cNvPr id="19" name="矩形: 圆角 11"/>
              <p:cNvSpPr/>
              <p:nvPr/>
            </p:nvSpPr>
            <p:spPr>
              <a:xfrm>
                <a:off x="1839057" y="1058437"/>
                <a:ext cx="586360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0" name="文本框 19"/>
              <p:cNvSpPr txBox="1"/>
              <p:nvPr/>
            </p:nvSpPr>
            <p:spPr>
              <a:xfrm>
                <a:off x="2735220" y="1091338"/>
                <a:ext cx="5310437"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域名系统名字空间和层次结构</a:t>
                </a:r>
              </a:p>
            </p:txBody>
          </p:sp>
        </p:grpSp>
        <p:pic>
          <p:nvPicPr>
            <p:cNvPr id="18" name="图片 17"/>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33" name="组合 32"/>
          <p:cNvGrpSpPr/>
          <p:nvPr/>
        </p:nvGrpSpPr>
        <p:grpSpPr>
          <a:xfrm>
            <a:off x="1620611" y="1448617"/>
            <a:ext cx="9238852" cy="5265420"/>
            <a:chOff x="1381125" y="1223645"/>
            <a:chExt cx="9238852" cy="5265420"/>
          </a:xfrm>
        </p:grpSpPr>
        <p:sp>
          <p:nvSpPr>
            <p:cNvPr id="38" name="矩形 11266"/>
            <p:cNvSpPr>
              <a:spLocks noChangeArrowheads="1"/>
            </p:cNvSpPr>
            <p:nvPr/>
          </p:nvSpPr>
          <p:spPr bwMode="auto">
            <a:xfrm>
              <a:off x="1389138" y="4837877"/>
              <a:ext cx="9212251" cy="84367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矩形 11267"/>
            <p:cNvSpPr>
              <a:spLocks noChangeArrowheads="1"/>
            </p:cNvSpPr>
            <p:nvPr/>
          </p:nvSpPr>
          <p:spPr bwMode="auto">
            <a:xfrm>
              <a:off x="1398752" y="5681550"/>
              <a:ext cx="9194625" cy="807515"/>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矩形 11268"/>
            <p:cNvSpPr>
              <a:spLocks noChangeArrowheads="1"/>
            </p:cNvSpPr>
            <p:nvPr/>
          </p:nvSpPr>
          <p:spPr bwMode="auto">
            <a:xfrm>
              <a:off x="1381125" y="3061646"/>
              <a:ext cx="9212252" cy="180335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 name="矩形 11269"/>
            <p:cNvSpPr>
              <a:spLocks noChangeArrowheads="1"/>
            </p:cNvSpPr>
            <p:nvPr/>
          </p:nvSpPr>
          <p:spPr bwMode="auto">
            <a:xfrm>
              <a:off x="1381126" y="1832294"/>
              <a:ext cx="9212252" cy="129564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 name="直接连接符 11271"/>
            <p:cNvSpPr>
              <a:spLocks noChangeShapeType="1"/>
            </p:cNvSpPr>
            <p:nvPr/>
          </p:nvSpPr>
          <p:spPr bwMode="auto">
            <a:xfrm flipV="1">
              <a:off x="1560595" y="2294807"/>
              <a:ext cx="8904589"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直接连接符 11272"/>
            <p:cNvSpPr>
              <a:spLocks noChangeShapeType="1"/>
            </p:cNvSpPr>
            <p:nvPr/>
          </p:nvSpPr>
          <p:spPr bwMode="auto">
            <a:xfrm rot="16200000">
              <a:off x="2760565" y="2471829"/>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直接连接符 11273"/>
            <p:cNvSpPr>
              <a:spLocks noChangeShapeType="1"/>
            </p:cNvSpPr>
            <p:nvPr/>
          </p:nvSpPr>
          <p:spPr bwMode="auto">
            <a:xfrm rot="16200000">
              <a:off x="3339884" y="2471075"/>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直接连接符 11274"/>
            <p:cNvSpPr>
              <a:spLocks noChangeShapeType="1"/>
            </p:cNvSpPr>
            <p:nvPr/>
          </p:nvSpPr>
          <p:spPr bwMode="auto">
            <a:xfrm rot="16200000">
              <a:off x="3923914" y="2447724"/>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直接连接符 11275"/>
            <p:cNvSpPr>
              <a:spLocks noChangeShapeType="1"/>
            </p:cNvSpPr>
            <p:nvPr/>
          </p:nvSpPr>
          <p:spPr bwMode="auto">
            <a:xfrm rot="16200000">
              <a:off x="4507191"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直接连接符 11276"/>
            <p:cNvSpPr>
              <a:spLocks noChangeShapeType="1"/>
            </p:cNvSpPr>
            <p:nvPr/>
          </p:nvSpPr>
          <p:spPr bwMode="auto">
            <a:xfrm rot="16200000">
              <a:off x="5090468"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直接连接符 11277"/>
            <p:cNvSpPr>
              <a:spLocks noChangeShapeType="1"/>
            </p:cNvSpPr>
            <p:nvPr/>
          </p:nvSpPr>
          <p:spPr bwMode="auto">
            <a:xfrm rot="16200000">
              <a:off x="5669788"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 name="直接连接符 11278"/>
            <p:cNvSpPr>
              <a:spLocks noChangeShapeType="1"/>
            </p:cNvSpPr>
            <p:nvPr/>
          </p:nvSpPr>
          <p:spPr bwMode="auto">
            <a:xfrm rot="16200000">
              <a:off x="6253817"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直接连接符 11279"/>
            <p:cNvSpPr>
              <a:spLocks noChangeShapeType="1"/>
            </p:cNvSpPr>
            <p:nvPr/>
          </p:nvSpPr>
          <p:spPr bwMode="auto">
            <a:xfrm rot="16200000">
              <a:off x="6837094"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直接连接符 11280"/>
            <p:cNvSpPr>
              <a:spLocks noChangeShapeType="1"/>
            </p:cNvSpPr>
            <p:nvPr/>
          </p:nvSpPr>
          <p:spPr bwMode="auto">
            <a:xfrm rot="16200000">
              <a:off x="7416414"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直接连接符 11281"/>
            <p:cNvSpPr>
              <a:spLocks noChangeShapeType="1"/>
            </p:cNvSpPr>
            <p:nvPr/>
          </p:nvSpPr>
          <p:spPr bwMode="auto">
            <a:xfrm rot="16200000">
              <a:off x="7999691"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11282"/>
            <p:cNvSpPr>
              <a:spLocks noChangeShapeType="1"/>
            </p:cNvSpPr>
            <p:nvPr/>
          </p:nvSpPr>
          <p:spPr bwMode="auto">
            <a:xfrm rot="16200000">
              <a:off x="8583720"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11283"/>
            <p:cNvSpPr>
              <a:spLocks noChangeShapeType="1"/>
            </p:cNvSpPr>
            <p:nvPr/>
          </p:nvSpPr>
          <p:spPr bwMode="auto">
            <a:xfrm rot="16200000">
              <a:off x="9129485"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直接连接符 11284"/>
            <p:cNvSpPr>
              <a:spLocks noChangeShapeType="1"/>
            </p:cNvSpPr>
            <p:nvPr/>
          </p:nvSpPr>
          <p:spPr bwMode="auto">
            <a:xfrm rot="5400000" flipH="1">
              <a:off x="9711159"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文本框 11285"/>
            <p:cNvSpPr txBox="1">
              <a:spLocks noChangeArrowheads="1"/>
            </p:cNvSpPr>
            <p:nvPr/>
          </p:nvSpPr>
          <p:spPr bwMode="auto">
            <a:xfrm>
              <a:off x="4949691" y="2493673"/>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com</a:t>
              </a:r>
            </a:p>
          </p:txBody>
        </p:sp>
        <p:sp>
          <p:nvSpPr>
            <p:cNvPr id="71" name="文本框 11286"/>
            <p:cNvSpPr txBox="1">
              <a:spLocks noChangeArrowheads="1"/>
            </p:cNvSpPr>
            <p:nvPr/>
          </p:nvSpPr>
          <p:spPr bwMode="auto">
            <a:xfrm>
              <a:off x="5529763" y="2493673"/>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net</a:t>
              </a:r>
            </a:p>
          </p:txBody>
        </p:sp>
        <p:sp>
          <p:nvSpPr>
            <p:cNvPr id="72" name="文本框 11287"/>
            <p:cNvSpPr txBox="1">
              <a:spLocks noChangeArrowheads="1"/>
            </p:cNvSpPr>
            <p:nvPr/>
          </p:nvSpPr>
          <p:spPr bwMode="auto">
            <a:xfrm>
              <a:off x="6093811" y="2493673"/>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org</a:t>
              </a:r>
            </a:p>
          </p:txBody>
        </p:sp>
        <p:sp>
          <p:nvSpPr>
            <p:cNvPr id="73" name="文本框 11288"/>
            <p:cNvSpPr txBox="1">
              <a:spLocks noChangeArrowheads="1"/>
            </p:cNvSpPr>
            <p:nvPr/>
          </p:nvSpPr>
          <p:spPr bwMode="auto">
            <a:xfrm>
              <a:off x="6675486" y="2493673"/>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edu</a:t>
              </a:r>
            </a:p>
          </p:txBody>
        </p:sp>
        <p:sp>
          <p:nvSpPr>
            <p:cNvPr id="74" name="文本框 11289"/>
            <p:cNvSpPr txBox="1">
              <a:spLocks noChangeArrowheads="1"/>
            </p:cNvSpPr>
            <p:nvPr/>
          </p:nvSpPr>
          <p:spPr bwMode="auto">
            <a:xfrm>
              <a:off x="7257161" y="2493673"/>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gov</a:t>
              </a:r>
            </a:p>
          </p:txBody>
        </p:sp>
        <p:sp>
          <p:nvSpPr>
            <p:cNvPr id="75" name="文本框 11290"/>
            <p:cNvSpPr txBox="1">
              <a:spLocks noChangeArrowheads="1"/>
            </p:cNvSpPr>
            <p:nvPr/>
          </p:nvSpPr>
          <p:spPr bwMode="auto">
            <a:xfrm>
              <a:off x="7859667" y="2493673"/>
              <a:ext cx="56084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mil</a:t>
              </a:r>
            </a:p>
          </p:txBody>
        </p:sp>
        <p:sp>
          <p:nvSpPr>
            <p:cNvPr id="76" name="文本框 11291"/>
            <p:cNvSpPr txBox="1">
              <a:spLocks noChangeArrowheads="1"/>
            </p:cNvSpPr>
            <p:nvPr/>
          </p:nvSpPr>
          <p:spPr bwMode="auto">
            <a:xfrm>
              <a:off x="2289692" y="2493673"/>
              <a:ext cx="8024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coop</a:t>
              </a:r>
            </a:p>
          </p:txBody>
        </p:sp>
        <p:sp>
          <p:nvSpPr>
            <p:cNvPr id="77" name="文本框 11292"/>
            <p:cNvSpPr txBox="1">
              <a:spLocks noChangeArrowheads="1"/>
            </p:cNvSpPr>
            <p:nvPr/>
          </p:nvSpPr>
          <p:spPr bwMode="auto">
            <a:xfrm>
              <a:off x="3735065" y="2493673"/>
              <a:ext cx="542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biz</a:t>
              </a:r>
            </a:p>
          </p:txBody>
        </p:sp>
        <p:sp>
          <p:nvSpPr>
            <p:cNvPr id="78" name="文本框 11293"/>
            <p:cNvSpPr txBox="1">
              <a:spLocks noChangeArrowheads="1"/>
            </p:cNvSpPr>
            <p:nvPr/>
          </p:nvSpPr>
          <p:spPr bwMode="auto">
            <a:xfrm>
              <a:off x="3054040" y="2493673"/>
              <a:ext cx="66211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info</a:t>
              </a:r>
            </a:p>
          </p:txBody>
        </p:sp>
        <p:sp>
          <p:nvSpPr>
            <p:cNvPr id="79" name="文本框 11294"/>
            <p:cNvSpPr txBox="1">
              <a:spLocks noChangeArrowheads="1"/>
            </p:cNvSpPr>
            <p:nvPr/>
          </p:nvSpPr>
          <p:spPr bwMode="auto">
            <a:xfrm>
              <a:off x="4227004" y="2493673"/>
              <a:ext cx="72877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aero</a:t>
              </a:r>
            </a:p>
          </p:txBody>
        </p:sp>
        <p:sp>
          <p:nvSpPr>
            <p:cNvPr id="80" name="文本框 11295"/>
            <p:cNvSpPr txBox="1">
              <a:spLocks noChangeArrowheads="1"/>
            </p:cNvSpPr>
            <p:nvPr/>
          </p:nvSpPr>
          <p:spPr bwMode="auto">
            <a:xfrm>
              <a:off x="8450955" y="2493673"/>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int</a:t>
              </a:r>
            </a:p>
          </p:txBody>
        </p:sp>
        <p:sp>
          <p:nvSpPr>
            <p:cNvPr id="81" name="文本框 11296"/>
            <p:cNvSpPr txBox="1">
              <a:spLocks noChangeArrowheads="1"/>
            </p:cNvSpPr>
            <p:nvPr/>
          </p:nvSpPr>
          <p:spPr bwMode="auto">
            <a:xfrm>
              <a:off x="9082304" y="2493673"/>
              <a:ext cx="4711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cn</a:t>
              </a:r>
            </a:p>
          </p:txBody>
        </p:sp>
        <p:sp>
          <p:nvSpPr>
            <p:cNvPr id="82" name="文本框 11297"/>
            <p:cNvSpPr txBox="1">
              <a:spLocks noChangeArrowheads="1"/>
            </p:cNvSpPr>
            <p:nvPr/>
          </p:nvSpPr>
          <p:spPr bwMode="auto">
            <a:xfrm>
              <a:off x="9633533" y="2493673"/>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uk</a:t>
              </a:r>
            </a:p>
          </p:txBody>
        </p:sp>
        <p:sp>
          <p:nvSpPr>
            <p:cNvPr id="83" name="文本框 11298"/>
            <p:cNvSpPr txBox="1">
              <a:spLocks noChangeArrowheads="1"/>
            </p:cNvSpPr>
            <p:nvPr/>
          </p:nvSpPr>
          <p:spPr bwMode="auto">
            <a:xfrm>
              <a:off x="9976449" y="212758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84" name="直接连接符 11299"/>
            <p:cNvSpPr>
              <a:spLocks noChangeShapeType="1"/>
            </p:cNvSpPr>
            <p:nvPr/>
          </p:nvSpPr>
          <p:spPr bwMode="auto">
            <a:xfrm rot="16200000">
              <a:off x="8758529" y="3414934"/>
              <a:ext cx="108020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直接连接符 11300"/>
            <p:cNvSpPr>
              <a:spLocks noChangeShapeType="1"/>
            </p:cNvSpPr>
            <p:nvPr/>
          </p:nvSpPr>
          <p:spPr bwMode="auto">
            <a:xfrm rot="16200000">
              <a:off x="9413768"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直接连接符 11301"/>
            <p:cNvSpPr>
              <a:spLocks noChangeShapeType="1"/>
            </p:cNvSpPr>
            <p:nvPr/>
          </p:nvSpPr>
          <p:spPr bwMode="auto">
            <a:xfrm rot="16200000">
              <a:off x="883445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直接连接符 11302"/>
            <p:cNvSpPr>
              <a:spLocks noChangeShapeType="1"/>
            </p:cNvSpPr>
            <p:nvPr/>
          </p:nvSpPr>
          <p:spPr bwMode="auto">
            <a:xfrm rot="16200000">
              <a:off x="825117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直接连接符 11303"/>
            <p:cNvSpPr>
              <a:spLocks noChangeShapeType="1"/>
            </p:cNvSpPr>
            <p:nvPr/>
          </p:nvSpPr>
          <p:spPr bwMode="auto">
            <a:xfrm rot="16200000">
              <a:off x="7667142"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直接连接符 11304"/>
            <p:cNvSpPr>
              <a:spLocks noChangeShapeType="1"/>
            </p:cNvSpPr>
            <p:nvPr/>
          </p:nvSpPr>
          <p:spPr bwMode="auto">
            <a:xfrm rot="16200000">
              <a:off x="708782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直接连接符 11305"/>
            <p:cNvSpPr>
              <a:spLocks noChangeShapeType="1"/>
            </p:cNvSpPr>
            <p:nvPr/>
          </p:nvSpPr>
          <p:spPr bwMode="auto">
            <a:xfrm rot="16200000">
              <a:off x="6504546"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直接连接符 11306"/>
            <p:cNvSpPr>
              <a:spLocks noChangeShapeType="1"/>
            </p:cNvSpPr>
            <p:nvPr/>
          </p:nvSpPr>
          <p:spPr bwMode="auto">
            <a:xfrm rot="16200000">
              <a:off x="5920516"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直接连接符 11307"/>
            <p:cNvSpPr>
              <a:spLocks noChangeShapeType="1"/>
            </p:cNvSpPr>
            <p:nvPr/>
          </p:nvSpPr>
          <p:spPr bwMode="auto">
            <a:xfrm rot="16200000">
              <a:off x="5337239"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直接连接符 11308"/>
            <p:cNvSpPr>
              <a:spLocks noChangeShapeType="1"/>
            </p:cNvSpPr>
            <p:nvPr/>
          </p:nvSpPr>
          <p:spPr bwMode="auto">
            <a:xfrm rot="16200000">
              <a:off x="475792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直接连接符 11309"/>
            <p:cNvSpPr>
              <a:spLocks noChangeShapeType="1"/>
            </p:cNvSpPr>
            <p:nvPr/>
          </p:nvSpPr>
          <p:spPr bwMode="auto">
            <a:xfrm rot="16200000">
              <a:off x="9997045"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文本框 11310"/>
            <p:cNvSpPr txBox="1">
              <a:spLocks noChangeArrowheads="1"/>
            </p:cNvSpPr>
            <p:nvPr/>
          </p:nvSpPr>
          <p:spPr bwMode="auto">
            <a:xfrm>
              <a:off x="4642029" y="4095145"/>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hk</a:t>
              </a:r>
            </a:p>
          </p:txBody>
        </p:sp>
        <p:sp>
          <p:nvSpPr>
            <p:cNvPr id="96" name="文本框 11311"/>
            <p:cNvSpPr txBox="1">
              <a:spLocks noChangeArrowheads="1"/>
            </p:cNvSpPr>
            <p:nvPr/>
          </p:nvSpPr>
          <p:spPr bwMode="auto">
            <a:xfrm>
              <a:off x="5225306" y="4095145"/>
              <a:ext cx="37175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js</a:t>
              </a:r>
            </a:p>
          </p:txBody>
        </p:sp>
        <p:sp>
          <p:nvSpPr>
            <p:cNvPr id="97" name="文本框 11312"/>
            <p:cNvSpPr txBox="1">
              <a:spLocks noChangeArrowheads="1"/>
            </p:cNvSpPr>
            <p:nvPr/>
          </p:nvSpPr>
          <p:spPr bwMode="auto">
            <a:xfrm>
              <a:off x="5806980" y="4095145"/>
              <a:ext cx="46085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sh</a:t>
              </a:r>
            </a:p>
          </p:txBody>
        </p:sp>
        <p:sp>
          <p:nvSpPr>
            <p:cNvPr id="98" name="文本框 11313"/>
            <p:cNvSpPr txBox="1">
              <a:spLocks noChangeArrowheads="1"/>
            </p:cNvSpPr>
            <p:nvPr/>
          </p:nvSpPr>
          <p:spPr bwMode="auto">
            <a:xfrm>
              <a:off x="6390257" y="4095145"/>
              <a:ext cx="41662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bj</a:t>
              </a:r>
            </a:p>
          </p:txBody>
        </p:sp>
        <p:sp>
          <p:nvSpPr>
            <p:cNvPr id="99" name="文本框 11314"/>
            <p:cNvSpPr txBox="1">
              <a:spLocks noChangeArrowheads="1"/>
            </p:cNvSpPr>
            <p:nvPr/>
          </p:nvSpPr>
          <p:spPr bwMode="auto">
            <a:xfrm>
              <a:off x="6930269" y="4110210"/>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org</a:t>
              </a:r>
            </a:p>
          </p:txBody>
        </p:sp>
        <p:sp>
          <p:nvSpPr>
            <p:cNvPr id="100" name="文本框 11315"/>
            <p:cNvSpPr txBox="1">
              <a:spLocks noChangeArrowheads="1"/>
            </p:cNvSpPr>
            <p:nvPr/>
          </p:nvSpPr>
          <p:spPr bwMode="auto">
            <a:xfrm>
              <a:off x="7499124" y="4095145"/>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net</a:t>
              </a:r>
            </a:p>
          </p:txBody>
        </p:sp>
        <p:sp>
          <p:nvSpPr>
            <p:cNvPr id="101" name="文本框 11316"/>
            <p:cNvSpPr txBox="1">
              <a:spLocks noChangeArrowheads="1"/>
            </p:cNvSpPr>
            <p:nvPr/>
          </p:nvSpPr>
          <p:spPr bwMode="auto">
            <a:xfrm>
              <a:off x="8136883" y="4095145"/>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gov</a:t>
              </a:r>
            </a:p>
          </p:txBody>
        </p:sp>
        <p:sp>
          <p:nvSpPr>
            <p:cNvPr id="102" name="文本框 11317"/>
            <p:cNvSpPr txBox="1">
              <a:spLocks noChangeArrowheads="1"/>
            </p:cNvSpPr>
            <p:nvPr/>
          </p:nvSpPr>
          <p:spPr bwMode="auto">
            <a:xfrm>
              <a:off x="8720160" y="4095145"/>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edu</a:t>
              </a:r>
            </a:p>
          </p:txBody>
        </p:sp>
        <p:sp>
          <p:nvSpPr>
            <p:cNvPr id="103" name="文本框 11318"/>
            <p:cNvSpPr txBox="1">
              <a:spLocks noChangeArrowheads="1"/>
            </p:cNvSpPr>
            <p:nvPr/>
          </p:nvSpPr>
          <p:spPr bwMode="auto">
            <a:xfrm>
              <a:off x="9303437" y="4095145"/>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com</a:t>
              </a:r>
            </a:p>
          </p:txBody>
        </p:sp>
        <p:sp>
          <p:nvSpPr>
            <p:cNvPr id="104" name="文本框 11319"/>
            <p:cNvSpPr txBox="1">
              <a:spLocks noChangeArrowheads="1"/>
            </p:cNvSpPr>
            <p:nvPr/>
          </p:nvSpPr>
          <p:spPr bwMode="auto">
            <a:xfrm>
              <a:off x="9885112" y="4095145"/>
              <a:ext cx="45508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ac</a:t>
              </a:r>
            </a:p>
          </p:txBody>
        </p:sp>
        <p:sp>
          <p:nvSpPr>
            <p:cNvPr id="105" name="文本框 11320"/>
            <p:cNvSpPr txBox="1">
              <a:spLocks noChangeArrowheads="1"/>
            </p:cNvSpPr>
            <p:nvPr/>
          </p:nvSpPr>
          <p:spPr bwMode="auto">
            <a:xfrm>
              <a:off x="4164511" y="3726037"/>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solidFill>
                    <a:srgbClr val="333399"/>
                  </a:solidFill>
                  <a:latin typeface="微软雅黑" panose="020B0503020204020204" pitchFamily="34" charset="-122"/>
                  <a:ea typeface="微软雅黑" panose="020B0503020204020204" pitchFamily="34" charset="-122"/>
                </a:rPr>
                <a:t>…</a:t>
              </a:r>
            </a:p>
          </p:txBody>
        </p:sp>
        <p:sp>
          <p:nvSpPr>
            <p:cNvPr id="106" name="直接连接符 11321"/>
            <p:cNvSpPr>
              <a:spLocks noChangeShapeType="1"/>
            </p:cNvSpPr>
            <p:nvPr/>
          </p:nvSpPr>
          <p:spPr bwMode="auto">
            <a:xfrm rot="16200000">
              <a:off x="8789253" y="4675170"/>
              <a:ext cx="35856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 name="文本框 11322"/>
            <p:cNvSpPr txBox="1">
              <a:spLocks noChangeArrowheads="1"/>
            </p:cNvSpPr>
            <p:nvPr/>
          </p:nvSpPr>
          <p:spPr bwMode="auto">
            <a:xfrm>
              <a:off x="7020004" y="5026198"/>
              <a:ext cx="645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pku</a:t>
              </a:r>
            </a:p>
          </p:txBody>
        </p:sp>
        <p:sp>
          <p:nvSpPr>
            <p:cNvPr id="108" name="文本框 11323"/>
            <p:cNvSpPr txBox="1">
              <a:spLocks noChangeArrowheads="1"/>
            </p:cNvSpPr>
            <p:nvPr/>
          </p:nvSpPr>
          <p:spPr bwMode="auto">
            <a:xfrm>
              <a:off x="7656160" y="5024691"/>
              <a:ext cx="8947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fudan</a:t>
              </a:r>
            </a:p>
          </p:txBody>
        </p:sp>
        <p:sp>
          <p:nvSpPr>
            <p:cNvPr id="109" name="文本框 11324"/>
            <p:cNvSpPr txBox="1">
              <a:spLocks noChangeArrowheads="1"/>
            </p:cNvSpPr>
            <p:nvPr/>
          </p:nvSpPr>
          <p:spPr bwMode="auto">
            <a:xfrm>
              <a:off x="8540690" y="5024691"/>
              <a:ext cx="7903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gzhu</a:t>
              </a:r>
            </a:p>
          </p:txBody>
        </p:sp>
        <p:sp>
          <p:nvSpPr>
            <p:cNvPr id="110" name="文本框 11325"/>
            <p:cNvSpPr txBox="1">
              <a:spLocks noChangeArrowheads="1"/>
            </p:cNvSpPr>
            <p:nvPr/>
          </p:nvSpPr>
          <p:spPr bwMode="auto">
            <a:xfrm>
              <a:off x="5550594" y="5024691"/>
              <a:ext cx="124539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tsinghua</a:t>
              </a:r>
            </a:p>
          </p:txBody>
        </p:sp>
        <p:sp>
          <p:nvSpPr>
            <p:cNvPr id="111" name="文本框 11326"/>
            <p:cNvSpPr txBox="1">
              <a:spLocks noChangeArrowheads="1"/>
            </p:cNvSpPr>
            <p:nvPr/>
          </p:nvSpPr>
          <p:spPr bwMode="auto">
            <a:xfrm>
              <a:off x="4393655" y="462545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112" name="矩形 11327"/>
            <p:cNvSpPr>
              <a:spLocks noChangeArrowheads="1"/>
            </p:cNvSpPr>
            <p:nvPr/>
          </p:nvSpPr>
          <p:spPr bwMode="auto">
            <a:xfrm>
              <a:off x="5651546" y="1353209"/>
              <a:ext cx="708265" cy="351028"/>
            </a:xfrm>
            <a:prstGeom prst="rect">
              <a:avLst/>
            </a:prstGeom>
            <a:solidFill>
              <a:srgbClr val="99FFCC"/>
            </a:solidFill>
            <a:ln w="19050">
              <a:solidFill>
                <a:schemeClr val="tx1"/>
              </a:solidFill>
              <a:miter lim="800000"/>
            </a:ln>
          </p:spPr>
          <p:txBody>
            <a:bodyPr wrap="none" anchor="ctr"/>
            <a:lstStyle/>
            <a:p>
              <a:pPr algn="ctr"/>
              <a:r>
                <a:rPr lang="zh-CN" altLang="en-US" sz="2400">
                  <a:latin typeface="微软雅黑" panose="020B0503020204020204" pitchFamily="34" charset="-122"/>
                  <a:ea typeface="微软雅黑" panose="020B0503020204020204" pitchFamily="34" charset="-122"/>
                </a:rPr>
                <a:t>树根</a:t>
              </a:r>
            </a:p>
          </p:txBody>
        </p:sp>
        <p:sp>
          <p:nvSpPr>
            <p:cNvPr id="113" name="直接连接符 11328"/>
            <p:cNvSpPr>
              <a:spLocks noChangeShapeType="1"/>
            </p:cNvSpPr>
            <p:nvPr/>
          </p:nvSpPr>
          <p:spPr bwMode="auto">
            <a:xfrm rot="5400000" flipH="1">
              <a:off x="5688726" y="2002535"/>
              <a:ext cx="6146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直接连接符 11329"/>
            <p:cNvSpPr>
              <a:spLocks noChangeShapeType="1"/>
            </p:cNvSpPr>
            <p:nvPr/>
          </p:nvSpPr>
          <p:spPr bwMode="auto">
            <a:xfrm rot="16200000">
              <a:off x="6586366"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直接连接符 11330"/>
            <p:cNvSpPr>
              <a:spLocks noChangeShapeType="1"/>
            </p:cNvSpPr>
            <p:nvPr/>
          </p:nvSpPr>
          <p:spPr bwMode="auto">
            <a:xfrm rot="16200000">
              <a:off x="5671389"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 name="直接连接符 11331"/>
            <p:cNvSpPr>
              <a:spLocks noChangeShapeType="1"/>
            </p:cNvSpPr>
            <p:nvPr/>
          </p:nvSpPr>
          <p:spPr bwMode="auto">
            <a:xfrm rot="16200000">
              <a:off x="4923065"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 name="直接连接符 11332"/>
            <p:cNvSpPr>
              <a:spLocks noChangeShapeType="1"/>
            </p:cNvSpPr>
            <p:nvPr/>
          </p:nvSpPr>
          <p:spPr bwMode="auto">
            <a:xfrm rot="16200000">
              <a:off x="3718053"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 name="直接连接符 11333"/>
            <p:cNvSpPr>
              <a:spLocks noChangeShapeType="1"/>
            </p:cNvSpPr>
            <p:nvPr/>
          </p:nvSpPr>
          <p:spPr bwMode="auto">
            <a:xfrm rot="16200000">
              <a:off x="5090468" y="3011176"/>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文本框 11334"/>
            <p:cNvSpPr txBox="1">
              <a:spLocks noChangeArrowheads="1"/>
            </p:cNvSpPr>
            <p:nvPr/>
          </p:nvSpPr>
          <p:spPr bwMode="auto">
            <a:xfrm>
              <a:off x="3521944" y="3284616"/>
              <a:ext cx="67237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cctv</a:t>
              </a:r>
            </a:p>
          </p:txBody>
        </p:sp>
        <p:sp>
          <p:nvSpPr>
            <p:cNvPr id="120" name="文本框 11335"/>
            <p:cNvSpPr txBox="1">
              <a:spLocks noChangeArrowheads="1"/>
            </p:cNvSpPr>
            <p:nvPr/>
          </p:nvSpPr>
          <p:spPr bwMode="auto">
            <a:xfrm>
              <a:off x="4808679" y="3299682"/>
              <a:ext cx="65634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ibm</a:t>
              </a:r>
            </a:p>
          </p:txBody>
        </p:sp>
        <p:sp>
          <p:nvSpPr>
            <p:cNvPr id="121" name="文本框 11336"/>
            <p:cNvSpPr txBox="1">
              <a:spLocks noChangeArrowheads="1"/>
            </p:cNvSpPr>
            <p:nvPr/>
          </p:nvSpPr>
          <p:spPr bwMode="auto">
            <a:xfrm>
              <a:off x="5589052" y="3284616"/>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hp</a:t>
              </a:r>
            </a:p>
          </p:txBody>
        </p:sp>
        <p:sp>
          <p:nvSpPr>
            <p:cNvPr id="122" name="文本框 11337"/>
            <p:cNvSpPr txBox="1">
              <a:spLocks noChangeArrowheads="1"/>
            </p:cNvSpPr>
            <p:nvPr/>
          </p:nvSpPr>
          <p:spPr bwMode="auto">
            <a:xfrm>
              <a:off x="6473582" y="3284616"/>
              <a:ext cx="68326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mot</a:t>
              </a:r>
            </a:p>
          </p:txBody>
        </p:sp>
        <p:sp>
          <p:nvSpPr>
            <p:cNvPr id="123" name="文本框 11338"/>
            <p:cNvSpPr txBox="1">
              <a:spLocks noChangeArrowheads="1"/>
            </p:cNvSpPr>
            <p:nvPr/>
          </p:nvSpPr>
          <p:spPr bwMode="auto">
            <a:xfrm>
              <a:off x="4129258" y="2968239"/>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solidFill>
                    <a:srgbClr val="333399"/>
                  </a:solidFill>
                  <a:latin typeface="微软雅黑" panose="020B0503020204020204" pitchFamily="34" charset="-122"/>
                  <a:ea typeface="微软雅黑" panose="020B0503020204020204" pitchFamily="34" charset="-122"/>
                </a:rPr>
                <a:t>…</a:t>
              </a:r>
            </a:p>
          </p:txBody>
        </p:sp>
        <p:sp>
          <p:nvSpPr>
            <p:cNvPr id="124" name="任意多边形 11339"/>
            <p:cNvSpPr>
              <a:spLocks noChangeArrowheads="1"/>
            </p:cNvSpPr>
            <p:nvPr/>
          </p:nvSpPr>
          <p:spPr bwMode="auto">
            <a:xfrm>
              <a:off x="3310426" y="3138480"/>
              <a:ext cx="3430759" cy="7533"/>
            </a:xfrm>
            <a:custGeom>
              <a:avLst/>
              <a:gdLst>
                <a:gd name="T0" fmla="*/ 0 w 1979"/>
                <a:gd name="T1" fmla="*/ 4 h 4"/>
                <a:gd name="T2" fmla="*/ 1979 w 1979"/>
                <a:gd name="T3" fmla="*/ 0 h 4"/>
              </a:gdLst>
              <a:ahLst/>
              <a:cxnLst>
                <a:cxn ang="0">
                  <a:pos x="T0" y="T1"/>
                </a:cxn>
                <a:cxn ang="0">
                  <a:pos x="T2" y="T3"/>
                </a:cxn>
              </a:cxnLst>
              <a:rect l="0" t="0" r="r" b="b"/>
              <a:pathLst>
                <a:path w="1979" h="4">
                  <a:moveTo>
                    <a:pt x="0" y="4"/>
                  </a:moveTo>
                  <a:lnTo>
                    <a:pt x="1979"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 name="矩形 11340"/>
            <p:cNvSpPr>
              <a:spLocks noChangeArrowheads="1"/>
            </p:cNvSpPr>
            <p:nvPr/>
          </p:nvSpPr>
          <p:spPr bwMode="auto">
            <a:xfrm>
              <a:off x="1727245" y="1853386"/>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顶级域名</a:t>
              </a:r>
            </a:p>
          </p:txBody>
        </p:sp>
        <p:sp>
          <p:nvSpPr>
            <p:cNvPr id="126" name="直接连接符 11341"/>
            <p:cNvSpPr>
              <a:spLocks noChangeShapeType="1"/>
            </p:cNvSpPr>
            <p:nvPr/>
          </p:nvSpPr>
          <p:spPr bwMode="auto">
            <a:xfrm>
              <a:off x="4227004" y="3956541"/>
              <a:ext cx="590648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矩形 11342"/>
            <p:cNvSpPr>
              <a:spLocks noChangeArrowheads="1"/>
            </p:cNvSpPr>
            <p:nvPr/>
          </p:nvSpPr>
          <p:spPr bwMode="auto">
            <a:xfrm>
              <a:off x="1727245" y="3596473"/>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二级域名</a:t>
              </a:r>
            </a:p>
          </p:txBody>
        </p:sp>
        <p:sp>
          <p:nvSpPr>
            <p:cNvPr id="128" name="直接连接符 11343"/>
            <p:cNvSpPr>
              <a:spLocks noChangeShapeType="1"/>
            </p:cNvSpPr>
            <p:nvPr/>
          </p:nvSpPr>
          <p:spPr bwMode="auto">
            <a:xfrm rot="16200000">
              <a:off x="9540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直接连接符 11344"/>
            <p:cNvSpPr>
              <a:spLocks noChangeShapeType="1"/>
            </p:cNvSpPr>
            <p:nvPr/>
          </p:nvSpPr>
          <p:spPr bwMode="auto">
            <a:xfrm rot="16200000">
              <a:off x="882219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 name="直接连接符 11345"/>
            <p:cNvSpPr>
              <a:spLocks noChangeShapeType="1"/>
            </p:cNvSpPr>
            <p:nvPr/>
          </p:nvSpPr>
          <p:spPr bwMode="auto">
            <a:xfrm rot="16200000">
              <a:off x="7995349"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直接连接符 11346"/>
            <p:cNvSpPr>
              <a:spLocks noChangeShapeType="1"/>
            </p:cNvSpPr>
            <p:nvPr/>
          </p:nvSpPr>
          <p:spPr bwMode="auto">
            <a:xfrm rot="16200000">
              <a:off x="723260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直接连接符 11347"/>
            <p:cNvSpPr>
              <a:spLocks noChangeShapeType="1"/>
            </p:cNvSpPr>
            <p:nvPr/>
          </p:nvSpPr>
          <p:spPr bwMode="auto">
            <a:xfrm rot="16200000">
              <a:off x="6082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 name="任意多边形 11348"/>
            <p:cNvSpPr>
              <a:spLocks noChangeArrowheads="1"/>
            </p:cNvSpPr>
            <p:nvPr/>
          </p:nvSpPr>
          <p:spPr bwMode="auto">
            <a:xfrm>
              <a:off x="5454450" y="4858969"/>
              <a:ext cx="4794409" cy="6026"/>
            </a:xfrm>
            <a:custGeom>
              <a:avLst/>
              <a:gdLst>
                <a:gd name="T0" fmla="*/ 0 w 2253"/>
                <a:gd name="T1" fmla="*/ 3 h 3"/>
                <a:gd name="T2" fmla="*/ 2253 w 2253"/>
                <a:gd name="T3" fmla="*/ 0 h 3"/>
              </a:gdLst>
              <a:ahLst/>
              <a:cxnLst>
                <a:cxn ang="0">
                  <a:pos x="T0" y="T1"/>
                </a:cxn>
                <a:cxn ang="0">
                  <a:pos x="T2" y="T3"/>
                </a:cxn>
              </a:cxnLst>
              <a:rect l="0" t="0" r="r" b="b"/>
              <a:pathLst>
                <a:path w="2253" h="3">
                  <a:moveTo>
                    <a:pt x="0" y="3"/>
                  </a:moveTo>
                  <a:lnTo>
                    <a:pt x="2253"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 name="矩形 11349"/>
            <p:cNvSpPr>
              <a:spLocks noChangeArrowheads="1"/>
            </p:cNvSpPr>
            <p:nvPr/>
          </p:nvSpPr>
          <p:spPr bwMode="auto">
            <a:xfrm>
              <a:off x="1727245" y="5023184"/>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三级域名</a:t>
              </a:r>
            </a:p>
          </p:txBody>
        </p:sp>
        <p:sp>
          <p:nvSpPr>
            <p:cNvPr id="135" name="文本框 11350"/>
            <p:cNvSpPr txBox="1">
              <a:spLocks noChangeArrowheads="1"/>
            </p:cNvSpPr>
            <p:nvPr/>
          </p:nvSpPr>
          <p:spPr bwMode="auto">
            <a:xfrm>
              <a:off x="3521944" y="4996066"/>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mail</a:t>
              </a:r>
            </a:p>
          </p:txBody>
        </p:sp>
        <p:sp>
          <p:nvSpPr>
            <p:cNvPr id="136" name="文本框 11351"/>
            <p:cNvSpPr txBox="1">
              <a:spLocks noChangeArrowheads="1"/>
            </p:cNvSpPr>
            <p:nvPr/>
          </p:nvSpPr>
          <p:spPr bwMode="auto">
            <a:xfrm>
              <a:off x="6380642" y="5805088"/>
              <a:ext cx="79223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www</a:t>
              </a:r>
            </a:p>
          </p:txBody>
        </p:sp>
        <p:sp>
          <p:nvSpPr>
            <p:cNvPr id="137" name="直接连接符 11352"/>
            <p:cNvSpPr>
              <a:spLocks noChangeShapeType="1"/>
            </p:cNvSpPr>
            <p:nvPr/>
          </p:nvSpPr>
          <p:spPr bwMode="auto">
            <a:xfrm rot="16200000">
              <a:off x="6062377" y="5530894"/>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直接连接符 11353"/>
            <p:cNvSpPr>
              <a:spLocks noChangeShapeType="1"/>
            </p:cNvSpPr>
            <p:nvPr/>
          </p:nvSpPr>
          <p:spPr bwMode="auto">
            <a:xfrm rot="16200000">
              <a:off x="3178705" y="4361805"/>
              <a:ext cx="13498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9" name="矩形 11354"/>
            <p:cNvSpPr>
              <a:spLocks noChangeArrowheads="1"/>
            </p:cNvSpPr>
            <p:nvPr/>
          </p:nvSpPr>
          <p:spPr bwMode="auto">
            <a:xfrm>
              <a:off x="1727245" y="5830700"/>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四级域名</a:t>
              </a:r>
            </a:p>
          </p:txBody>
        </p:sp>
        <p:sp>
          <p:nvSpPr>
            <p:cNvPr id="140" name="直接连接符 11355"/>
            <p:cNvSpPr>
              <a:spLocks noChangeShapeType="1"/>
            </p:cNvSpPr>
            <p:nvPr/>
          </p:nvSpPr>
          <p:spPr bwMode="auto">
            <a:xfrm>
              <a:off x="4867968" y="5666484"/>
              <a:ext cx="250937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1" name="直接连接符 11356"/>
            <p:cNvSpPr>
              <a:spLocks noChangeShapeType="1"/>
            </p:cNvSpPr>
            <p:nvPr/>
          </p:nvSpPr>
          <p:spPr bwMode="auto">
            <a:xfrm rot="16200000">
              <a:off x="5564781" y="580132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 name="直接连接符 11357"/>
            <p:cNvSpPr>
              <a:spLocks noChangeShapeType="1"/>
            </p:cNvSpPr>
            <p:nvPr/>
          </p:nvSpPr>
          <p:spPr bwMode="auto">
            <a:xfrm rot="16200000">
              <a:off x="6528679"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 name="文本框 11358"/>
            <p:cNvSpPr txBox="1">
              <a:spLocks noChangeArrowheads="1"/>
            </p:cNvSpPr>
            <p:nvPr/>
          </p:nvSpPr>
          <p:spPr bwMode="auto">
            <a:xfrm>
              <a:off x="4549089" y="5805088"/>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mail</a:t>
              </a:r>
            </a:p>
          </p:txBody>
        </p:sp>
        <p:sp>
          <p:nvSpPr>
            <p:cNvPr id="144" name="文本框 11359"/>
            <p:cNvSpPr txBox="1">
              <a:spLocks noChangeArrowheads="1"/>
            </p:cNvSpPr>
            <p:nvPr/>
          </p:nvSpPr>
          <p:spPr bwMode="auto">
            <a:xfrm>
              <a:off x="5457654" y="5805088"/>
              <a:ext cx="4320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cs</a:t>
              </a:r>
            </a:p>
          </p:txBody>
        </p:sp>
        <p:sp>
          <p:nvSpPr>
            <p:cNvPr id="145" name="直接连接符 11360"/>
            <p:cNvSpPr>
              <a:spLocks noChangeShapeType="1"/>
            </p:cNvSpPr>
            <p:nvPr/>
          </p:nvSpPr>
          <p:spPr bwMode="auto">
            <a:xfrm rot="16200000">
              <a:off x="4730776"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 name="文本框 11361"/>
            <p:cNvSpPr txBox="1">
              <a:spLocks noChangeArrowheads="1"/>
            </p:cNvSpPr>
            <p:nvPr/>
          </p:nvSpPr>
          <p:spPr bwMode="auto">
            <a:xfrm>
              <a:off x="7181846" y="545970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dirty="0">
                  <a:solidFill>
                    <a:srgbClr val="333399"/>
                  </a:solidFill>
                  <a:latin typeface="微软雅黑" panose="020B0503020204020204" pitchFamily="34" charset="-122"/>
                  <a:ea typeface="微软雅黑" panose="020B0503020204020204" pitchFamily="34" charset="-122"/>
                </a:rPr>
                <a:t>…</a:t>
              </a:r>
            </a:p>
          </p:txBody>
        </p:sp>
        <p:sp>
          <p:nvSpPr>
            <p:cNvPr id="147" name="文本框 11362"/>
            <p:cNvSpPr txBox="1">
              <a:spLocks noChangeArrowheads="1"/>
            </p:cNvSpPr>
            <p:nvPr/>
          </p:nvSpPr>
          <p:spPr bwMode="auto">
            <a:xfrm>
              <a:off x="1805764" y="217579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148" name="文本框 11363"/>
            <p:cNvSpPr txBox="1">
              <a:spLocks noChangeArrowheads="1"/>
            </p:cNvSpPr>
            <p:nvPr/>
          </p:nvSpPr>
          <p:spPr bwMode="auto">
            <a:xfrm>
              <a:off x="9918762" y="5026198"/>
              <a:ext cx="60635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seu</a:t>
              </a:r>
            </a:p>
          </p:txBody>
        </p:sp>
        <p:sp>
          <p:nvSpPr>
            <p:cNvPr id="149" name="矩形 11364"/>
            <p:cNvSpPr>
              <a:spLocks noChangeArrowheads="1"/>
            </p:cNvSpPr>
            <p:nvPr/>
          </p:nvSpPr>
          <p:spPr bwMode="auto">
            <a:xfrm>
              <a:off x="9226521" y="5027704"/>
              <a:ext cx="6249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sjtu</a:t>
              </a:r>
            </a:p>
          </p:txBody>
        </p:sp>
        <p:sp>
          <p:nvSpPr>
            <p:cNvPr id="150" name="直接连接符 11365"/>
            <p:cNvSpPr>
              <a:spLocks noChangeShapeType="1"/>
            </p:cNvSpPr>
            <p:nvPr/>
          </p:nvSpPr>
          <p:spPr bwMode="auto">
            <a:xfrm rot="16200000">
              <a:off x="10091300" y="498476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 name="矩形 11366"/>
            <p:cNvSpPr>
              <a:spLocks noChangeArrowheads="1"/>
            </p:cNvSpPr>
            <p:nvPr/>
          </p:nvSpPr>
          <p:spPr bwMode="auto">
            <a:xfrm>
              <a:off x="8108040" y="1234190"/>
              <a:ext cx="23382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层次树状结构</a:t>
              </a:r>
            </a:p>
          </p:txBody>
        </p:sp>
        <p:sp>
          <p:nvSpPr>
            <p:cNvPr id="152" name="矩形 11367"/>
            <p:cNvSpPr>
              <a:spLocks noChangeArrowheads="1"/>
            </p:cNvSpPr>
            <p:nvPr/>
          </p:nvSpPr>
          <p:spPr bwMode="auto">
            <a:xfrm>
              <a:off x="1611872" y="1223645"/>
              <a:ext cx="162035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按级划分</a:t>
              </a:r>
            </a:p>
          </p:txBody>
        </p:sp>
      </p:grpSp>
      <p:sp>
        <p:nvSpPr>
          <p:cNvPr id="153" name="矩形 11367"/>
          <p:cNvSpPr>
            <a:spLocks noChangeArrowheads="1"/>
          </p:cNvSpPr>
          <p:nvPr/>
        </p:nvSpPr>
        <p:spPr bwMode="auto">
          <a:xfrm>
            <a:off x="680811" y="3641907"/>
            <a:ext cx="66611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CC0000"/>
                </a:solidFill>
                <a:latin typeface="微软雅黑" panose="020B0503020204020204" pitchFamily="34" charset="-122"/>
                <a:ea typeface="微软雅黑" panose="020B0503020204020204" pitchFamily="34" charset="-122"/>
              </a:rPr>
              <a:t>域</a:t>
            </a:r>
          </a:p>
          <a:p>
            <a:r>
              <a:rPr lang="zh-CN" altLang="en-US" sz="2800" dirty="0">
                <a:solidFill>
                  <a:srgbClr val="CC0000"/>
                </a:solidFill>
                <a:latin typeface="微软雅黑" panose="020B0503020204020204" pitchFamily="34" charset="-122"/>
                <a:ea typeface="微软雅黑" panose="020B0503020204020204" pitchFamily="34" charset="-122"/>
              </a:rPr>
              <a:t>树</a:t>
            </a:r>
          </a:p>
        </p:txBody>
      </p:sp>
    </p:spTree>
    <p:extLst>
      <p:ext uri="{BB962C8B-B14F-4D97-AF65-F5344CB8AC3E}">
        <p14:creationId xmlns:p14="http://schemas.microsoft.com/office/powerpoint/2010/main" val="4601983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29529" y="315996"/>
            <a:ext cx="7745215" cy="1007827"/>
            <a:chOff x="658104" y="373146"/>
            <a:chExt cx="6629309" cy="1007827"/>
          </a:xfrm>
        </p:grpSpPr>
        <p:grpSp>
          <p:nvGrpSpPr>
            <p:cNvPr id="17" name="组合 16"/>
            <p:cNvGrpSpPr/>
            <p:nvPr/>
          </p:nvGrpSpPr>
          <p:grpSpPr>
            <a:xfrm>
              <a:off x="1080813" y="763297"/>
              <a:ext cx="6206600" cy="617676"/>
              <a:chOff x="1839057" y="1058437"/>
              <a:chExt cx="6206600" cy="617676"/>
            </a:xfrm>
          </p:grpSpPr>
          <p:sp>
            <p:nvSpPr>
              <p:cNvPr id="19" name="矩形: 圆角 11"/>
              <p:cNvSpPr/>
              <p:nvPr/>
            </p:nvSpPr>
            <p:spPr>
              <a:xfrm>
                <a:off x="1839057" y="1058437"/>
                <a:ext cx="586360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0" name="文本框 19"/>
              <p:cNvSpPr txBox="1"/>
              <p:nvPr/>
            </p:nvSpPr>
            <p:spPr>
              <a:xfrm>
                <a:off x="2735220" y="1091338"/>
                <a:ext cx="5310437"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域名系统名字空间和层次结构</a:t>
                </a:r>
              </a:p>
            </p:txBody>
          </p:sp>
        </p:grpSp>
        <p:pic>
          <p:nvPicPr>
            <p:cNvPr id="18" name="图片 17"/>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2" name="组合 1"/>
          <p:cNvGrpSpPr/>
          <p:nvPr/>
        </p:nvGrpSpPr>
        <p:grpSpPr>
          <a:xfrm>
            <a:off x="1123392" y="1800678"/>
            <a:ext cx="490436" cy="476221"/>
            <a:chOff x="807021" y="1801168"/>
            <a:chExt cx="490436" cy="476221"/>
          </a:xfrm>
        </p:grpSpPr>
        <p:sp>
          <p:nvSpPr>
            <p:cNvPr id="154" name="round-web-cam_17861"/>
            <p:cNvSpPr>
              <a:spLocks noChangeAspect="1"/>
            </p:cNvSpPr>
            <p:nvPr/>
          </p:nvSpPr>
          <p:spPr bwMode="auto">
            <a:xfrm>
              <a:off x="906464" y="186921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nvGrpSpPr>
            <p:cNvPr id="155" name="组合 154"/>
            <p:cNvGrpSpPr/>
            <p:nvPr/>
          </p:nvGrpSpPr>
          <p:grpSpPr>
            <a:xfrm>
              <a:off x="807021" y="1801168"/>
              <a:ext cx="490436" cy="476221"/>
              <a:chOff x="2217538" y="5725158"/>
              <a:chExt cx="490436" cy="476221"/>
            </a:xfrm>
          </p:grpSpPr>
          <p:sp>
            <p:nvSpPr>
              <p:cNvPr id="156"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grpSp>
      <p:sp>
        <p:nvSpPr>
          <p:cNvPr id="158" name="Rectangle 3"/>
          <p:cNvSpPr txBox="1">
            <a:spLocks noChangeArrowheads="1"/>
          </p:cNvSpPr>
          <p:nvPr/>
        </p:nvSpPr>
        <p:spPr>
          <a:xfrm>
            <a:off x="1768651" y="1681073"/>
            <a:ext cx="3428639" cy="64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ea typeface="楷体" panose="02010609060101010101" pitchFamily="49" charset="-122"/>
                <a:cs typeface="Arial" panose="020B0604020202020204" pitchFamily="34" charset="0"/>
              </a:rPr>
              <a:t>Internet</a:t>
            </a:r>
            <a:r>
              <a:rPr lang="zh-CN" altLang="en-US" dirty="0">
                <a:ea typeface="楷体" panose="02010609060101010101" pitchFamily="49" charset="-122"/>
                <a:cs typeface="Arial" panose="020B0604020202020204" pitchFamily="34" charset="0"/>
              </a:rPr>
              <a:t>的域名结构</a:t>
            </a:r>
          </a:p>
        </p:txBody>
      </p:sp>
      <p:sp>
        <p:nvSpPr>
          <p:cNvPr id="159" name="内容占位符 2"/>
          <p:cNvSpPr>
            <a:spLocks noGrp="1"/>
          </p:cNvSpPr>
          <p:nvPr/>
        </p:nvSpPr>
        <p:spPr>
          <a:xfrm>
            <a:off x="1514385" y="2502535"/>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buSzTx/>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mn-ea"/>
              </a:rPr>
              <a:t>Internet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的域名结构采用了</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层次树状结构的命名方法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algn="just">
              <a:lnSpc>
                <a:spcPct val="100000"/>
              </a:lnSpc>
              <a:buClrTx/>
              <a:buSzTx/>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域名的结构由若干个分量组成，各分量之间用</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小数点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)隔开，总长不超过255个字符</a:t>
            </a:r>
            <a:endParaRPr lang="zh-CN" altLang="en-US" sz="24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algn="just">
              <a:lnSpc>
                <a:spcPct val="100000"/>
              </a:lnSpc>
              <a:buClrTx/>
              <a:buSzTx/>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各分量分别代表不同级别的域名。(≤63字符)</a:t>
            </a:r>
          </a:p>
          <a:p>
            <a:pPr algn="just">
              <a:lnSpc>
                <a:spcPct val="100000"/>
              </a:lnSpc>
              <a:buClrTx/>
              <a:buSzTx/>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合法域名中，点</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“.”的个数至少为一个</a:t>
            </a:r>
            <a:endPar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algn="just">
              <a:lnSpc>
                <a:spcPct val="100000"/>
              </a:lnSpc>
              <a:buClrTx/>
              <a:buSzTx/>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通常，点</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mn-ea"/>
              </a:rPr>
              <a:t>对应的英文单词为dot，也可以读为point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0" name="矩形 9218"/>
          <p:cNvSpPr>
            <a:spLocks noChangeArrowheads="1"/>
          </p:cNvSpPr>
          <p:nvPr/>
        </p:nvSpPr>
        <p:spPr bwMode="auto">
          <a:xfrm>
            <a:off x="2439873" y="5415641"/>
            <a:ext cx="7146925" cy="763587"/>
          </a:xfrm>
          <a:prstGeom prst="rect">
            <a:avLst/>
          </a:prstGeom>
          <a:solidFill>
            <a:srgbClr val="CCECFF"/>
          </a:solidFill>
          <a:ln w="28575">
            <a:solidFill>
              <a:srgbClr val="333399"/>
            </a:solidFill>
            <a:miter lim="800000"/>
          </a:ln>
        </p:spPr>
        <p:txBody>
          <a:bodyPr wrap="none" anchor="ctr"/>
          <a:lstStyle/>
          <a:p>
            <a:pPr algn="ctr"/>
            <a:r>
              <a:rPr lang="en-US" altLang="zh-CN"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三级域名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顶级域名</a:t>
            </a:r>
          </a:p>
        </p:txBody>
      </p:sp>
    </p:spTree>
    <p:extLst>
      <p:ext uri="{BB962C8B-B14F-4D97-AF65-F5344CB8AC3E}">
        <p14:creationId xmlns:p14="http://schemas.microsoft.com/office/powerpoint/2010/main" val="2692677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199645" cy="1005602"/>
            <a:chOff x="658104" y="373146"/>
            <a:chExt cx="4199645" cy="1005602"/>
          </a:xfrm>
        </p:grpSpPr>
        <p:grpSp>
          <p:nvGrpSpPr>
            <p:cNvPr id="8" name="组合 7"/>
            <p:cNvGrpSpPr/>
            <p:nvPr/>
          </p:nvGrpSpPr>
          <p:grpSpPr>
            <a:xfrm>
              <a:off x="1080814" y="763297"/>
              <a:ext cx="3776935" cy="615451"/>
              <a:chOff x="1839058" y="1058437"/>
              <a:chExt cx="3776935" cy="615451"/>
            </a:xfrm>
          </p:grpSpPr>
          <p:sp>
            <p:nvSpPr>
              <p:cNvPr id="12"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875428" y="1089113"/>
                <a:ext cx="238263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简况</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67" name="组合 66"/>
          <p:cNvGrpSpPr/>
          <p:nvPr/>
        </p:nvGrpSpPr>
        <p:grpSpPr>
          <a:xfrm>
            <a:off x="1080115" y="1716334"/>
            <a:ext cx="10031769" cy="476221"/>
            <a:chOff x="1403750" y="3593123"/>
            <a:chExt cx="10031769" cy="476221"/>
          </a:xfrm>
        </p:grpSpPr>
        <p:grpSp>
          <p:nvGrpSpPr>
            <p:cNvPr id="68" name="组合 67"/>
            <p:cNvGrpSpPr/>
            <p:nvPr/>
          </p:nvGrpSpPr>
          <p:grpSpPr>
            <a:xfrm>
              <a:off x="1403750" y="3593123"/>
              <a:ext cx="490436" cy="476221"/>
              <a:chOff x="1403750" y="3593123"/>
              <a:chExt cx="808892" cy="785446"/>
            </a:xfrm>
          </p:grpSpPr>
          <p:sp>
            <p:nvSpPr>
              <p:cNvPr id="7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9" name="Text Box 79"/>
            <p:cNvSpPr txBox="1">
              <a:spLocks noChangeArrowheads="1"/>
            </p:cNvSpPr>
            <p:nvPr/>
          </p:nvSpPr>
          <p:spPr bwMode="auto">
            <a:xfrm>
              <a:off x="1985931" y="3593123"/>
              <a:ext cx="944958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是一个分布式数据库，由很多</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服务器按照层次结构组织起来</a:t>
              </a:r>
            </a:p>
          </p:txBody>
        </p:sp>
      </p:grpSp>
      <p:grpSp>
        <p:nvGrpSpPr>
          <p:cNvPr id="72" name="组合 71"/>
          <p:cNvGrpSpPr/>
          <p:nvPr/>
        </p:nvGrpSpPr>
        <p:grpSpPr>
          <a:xfrm>
            <a:off x="1052239" y="2630957"/>
            <a:ext cx="10059645" cy="876330"/>
            <a:chOff x="1403750" y="3593123"/>
            <a:chExt cx="10059645" cy="876330"/>
          </a:xfrm>
        </p:grpSpPr>
        <p:grpSp>
          <p:nvGrpSpPr>
            <p:cNvPr id="73" name="组合 72"/>
            <p:cNvGrpSpPr/>
            <p:nvPr/>
          </p:nvGrpSpPr>
          <p:grpSpPr>
            <a:xfrm>
              <a:off x="1403750" y="3593123"/>
              <a:ext cx="490436" cy="476221"/>
              <a:chOff x="1403750" y="3593123"/>
              <a:chExt cx="808892" cy="785446"/>
            </a:xfrm>
          </p:grpSpPr>
          <p:sp>
            <p:nvSpPr>
              <p:cNvPr id="7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p:cNvSpPr txBox="1">
              <a:spLocks noChangeArrowheads="1"/>
            </p:cNvSpPr>
            <p:nvPr/>
          </p:nvSpPr>
          <p:spPr bwMode="auto">
            <a:xfrm>
              <a:off x="1985931" y="3593123"/>
              <a:ext cx="947746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运行在端系统上，且使用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号端口）进行报文传输，因此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是应用层协议</a:t>
              </a:r>
            </a:p>
          </p:txBody>
        </p:sp>
      </p:grpSp>
      <p:grpSp>
        <p:nvGrpSpPr>
          <p:cNvPr id="77" name="组合 76"/>
          <p:cNvGrpSpPr/>
          <p:nvPr/>
        </p:nvGrpSpPr>
        <p:grpSpPr>
          <a:xfrm>
            <a:off x="1052239" y="3750823"/>
            <a:ext cx="5693780" cy="476221"/>
            <a:chOff x="1403750" y="3593123"/>
            <a:chExt cx="5693780" cy="476221"/>
          </a:xfrm>
        </p:grpSpPr>
        <p:grpSp>
          <p:nvGrpSpPr>
            <p:cNvPr id="78" name="组合 77"/>
            <p:cNvGrpSpPr/>
            <p:nvPr/>
          </p:nvGrpSpPr>
          <p:grpSpPr>
            <a:xfrm>
              <a:off x="1403750" y="3593123"/>
              <a:ext cx="490436" cy="476221"/>
              <a:chOff x="1403750" y="3593123"/>
              <a:chExt cx="808892" cy="785446"/>
            </a:xfrm>
          </p:grpSpPr>
          <p:sp>
            <p:nvSpPr>
              <p:cNvPr id="80"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2" y="3593123"/>
              <a:ext cx="511159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以</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的模式工作</a:t>
              </a:r>
            </a:p>
          </p:txBody>
        </p:sp>
      </p:grpSp>
      <p:grpSp>
        <p:nvGrpSpPr>
          <p:cNvPr id="82" name="组合 81"/>
          <p:cNvGrpSpPr/>
          <p:nvPr/>
        </p:nvGrpSpPr>
        <p:grpSpPr>
          <a:xfrm>
            <a:off x="1052239" y="4665446"/>
            <a:ext cx="9007640" cy="476221"/>
            <a:chOff x="1403750" y="3593123"/>
            <a:chExt cx="9007640" cy="476221"/>
          </a:xfrm>
        </p:grpSpPr>
        <p:grpSp>
          <p:nvGrpSpPr>
            <p:cNvPr id="83" name="组合 82"/>
            <p:cNvGrpSpPr/>
            <p:nvPr/>
          </p:nvGrpSpPr>
          <p:grpSpPr>
            <a:xfrm>
              <a:off x="1403750" y="3593123"/>
              <a:ext cx="490436" cy="476221"/>
              <a:chOff x="1403750" y="3593123"/>
              <a:chExt cx="808892" cy="785446"/>
            </a:xfrm>
          </p:grpSpPr>
          <p:sp>
            <p:nvSpPr>
              <p:cNvPr id="8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4" name="Text Box 79"/>
            <p:cNvSpPr txBox="1">
              <a:spLocks noChangeArrowheads="1"/>
            </p:cNvSpPr>
            <p:nvPr/>
          </p:nvSpPr>
          <p:spPr bwMode="auto">
            <a:xfrm>
              <a:off x="1985931" y="3593123"/>
              <a:ext cx="842545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不直接和用户打交道，而是因特网的核心功能</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9267" y="3858465"/>
            <a:ext cx="10639018" cy="583108"/>
          </a:xfrm>
          <a:prstGeom prst="rect">
            <a:avLst/>
          </a:prstGeom>
        </p:spPr>
        <p:txBody>
          <a:bodyPr wrap="square">
            <a:spAutoFit/>
          </a:bodyPr>
          <a:lstStyle/>
          <a:p>
            <a:pPr lvl="0" algn="just">
              <a:lnSpc>
                <a:spcPct val="150000"/>
              </a:lnSpc>
              <a:spcAft>
                <a:spcPts val="0"/>
              </a:spcAft>
            </a:pP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服务器向</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客户机返回一个包含对应</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IP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地址（</a:t>
            </a:r>
            <a:r>
              <a:rPr lang="en-US" altLang="zh-CN" sz="2400" kern="100" dirty="0">
                <a:latin typeface="思源黑体 CN Normal"/>
                <a:ea typeface="宋体" panose="02010600030101010101" pitchFamily="2" charset="-122"/>
                <a:cs typeface="Times New Roman" panose="02020603050405020304" pitchFamily="18" charset="0"/>
              </a:rPr>
              <a:t>202.114.0.245</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）的响应报文</a:t>
            </a:r>
            <a:endParaRPr lang="zh-CN" altLang="zh-CN" sz="2400" kern="100" dirty="0">
              <a:latin typeface="思源黑体 CN Normal"/>
              <a:ea typeface="宋体" panose="02010600030101010101" pitchFamily="2" charset="-122"/>
              <a:cs typeface="Times New Roman" panose="02020603050405020304" pitchFamily="18" charset="0"/>
            </a:endParaRPr>
          </a:p>
        </p:txBody>
      </p:sp>
      <p:grpSp>
        <p:nvGrpSpPr>
          <p:cNvPr id="17" name="组合 16"/>
          <p:cNvGrpSpPr/>
          <p:nvPr/>
        </p:nvGrpSpPr>
        <p:grpSpPr>
          <a:xfrm>
            <a:off x="629529" y="315996"/>
            <a:ext cx="7051431" cy="1005602"/>
            <a:chOff x="658104" y="373146"/>
            <a:chExt cx="7051431" cy="1005602"/>
          </a:xfrm>
        </p:grpSpPr>
        <p:grpSp>
          <p:nvGrpSpPr>
            <p:cNvPr id="18" name="组合 17"/>
            <p:cNvGrpSpPr/>
            <p:nvPr/>
          </p:nvGrpSpPr>
          <p:grpSpPr>
            <a:xfrm>
              <a:off x="1080814" y="763297"/>
              <a:ext cx="6628721" cy="615451"/>
              <a:chOff x="1839058" y="1058437"/>
              <a:chExt cx="6628721" cy="615451"/>
            </a:xfrm>
          </p:grpSpPr>
          <p:sp>
            <p:nvSpPr>
              <p:cNvPr id="20" name="矩形: 圆角 11"/>
              <p:cNvSpPr/>
              <p:nvPr/>
            </p:nvSpPr>
            <p:spPr>
              <a:xfrm>
                <a:off x="1839058" y="1058437"/>
                <a:ext cx="6628721"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1" name="文本框 20"/>
              <p:cNvSpPr txBox="1"/>
              <p:nvPr/>
            </p:nvSpPr>
            <p:spPr>
              <a:xfrm>
                <a:off x="2715408" y="1089113"/>
                <a:ext cx="5684096"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一次最简单的</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解析过程</a:t>
                </a:r>
              </a:p>
            </p:txBody>
          </p:sp>
        </p:grpSp>
        <p:pic>
          <p:nvPicPr>
            <p:cNvPr id="19" name="图片 18"/>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3" name="组合 2"/>
          <p:cNvGrpSpPr/>
          <p:nvPr/>
        </p:nvGrpSpPr>
        <p:grpSpPr>
          <a:xfrm>
            <a:off x="910678" y="1773405"/>
            <a:ext cx="490436" cy="476221"/>
            <a:chOff x="2217538" y="5725158"/>
            <a:chExt cx="490436" cy="476221"/>
          </a:xfrm>
        </p:grpSpPr>
        <p:sp>
          <p:nvSpPr>
            <p:cNvPr id="8"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矩形 10"/>
          <p:cNvSpPr/>
          <p:nvPr/>
        </p:nvSpPr>
        <p:spPr>
          <a:xfrm>
            <a:off x="1589267" y="1407087"/>
            <a:ext cx="10406790" cy="1685077"/>
          </a:xfrm>
          <a:prstGeom prst="rect">
            <a:avLst/>
          </a:prstGeom>
        </p:spPr>
        <p:txBody>
          <a:bodyPr wrap="square">
            <a:spAutoFit/>
          </a:bodyPr>
          <a:lstStyle/>
          <a:p>
            <a:pPr lvl="0" algn="just">
              <a:lnSpc>
                <a:spcPct val="150000"/>
              </a:lnSpc>
              <a:spcAft>
                <a:spcPts val="0"/>
              </a:spcAft>
            </a:pP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在浏览器中输入</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hlinkClick r:id="rId4"/>
              </a:rPr>
              <a:t>www.hust.edu.cn/index.html</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链接，从该链接中取出</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hlinkClick r:id="rId5"/>
              </a:rPr>
              <a:t>www.hust.edu.cn</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部分，发送给</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a:t>
            </a:r>
            <a:r>
              <a:rPr lang="zh-CN" altLang="en-US" sz="2400" kern="100" dirty="0">
                <a:solidFill>
                  <a:srgbClr val="000000"/>
                </a:solidFill>
                <a:latin typeface="思源黑体 CN Normal"/>
                <a:ea typeface="宋体" panose="02010600030101010101" pitchFamily="2" charset="-122"/>
                <a:cs typeface="Times New Roman" panose="02020603050405020304" pitchFamily="18" charset="0"/>
              </a:rPr>
              <a:t>（浏览器进程所在机器上运行着</a:t>
            </a:r>
            <a:r>
              <a:rPr lang="en-US" altLang="zh-CN" sz="2400" kern="100" dirty="0" err="1">
                <a:solidFill>
                  <a:srgbClr val="000000"/>
                </a:solidFill>
                <a:latin typeface="思源黑体 CN Normal"/>
                <a:ea typeface="宋体" panose="02010600030101010101" pitchFamily="2" charset="-122"/>
                <a:cs typeface="Times New Roman" panose="02020603050405020304" pitchFamily="18" charset="0"/>
              </a:rPr>
              <a:t>DNSClient</a:t>
            </a:r>
            <a:r>
              <a:rPr lang="zh-CN" altLang="en-US" sz="2400" kern="100" dirty="0">
                <a:solidFill>
                  <a:srgbClr val="000000"/>
                </a:solidFill>
                <a:latin typeface="思源黑体 CN Normal"/>
                <a:ea typeface="宋体" panose="02010600030101010101" pitchFamily="2" charset="-122"/>
                <a:cs typeface="Times New Roman" panose="02020603050405020304" pitchFamily="18" charset="0"/>
              </a:rPr>
              <a:t>）</a:t>
            </a:r>
            <a:endParaRPr lang="zh-CN" altLang="zh-CN" sz="2400" kern="100" dirty="0">
              <a:effectLst/>
              <a:latin typeface="思源黑体 CN Normal"/>
              <a:ea typeface="宋体" panose="02010600030101010101" pitchFamily="2" charset="-122"/>
              <a:cs typeface="Times New Roman" panose="02020603050405020304" pitchFamily="18" charset="0"/>
            </a:endParaRPr>
          </a:p>
        </p:txBody>
      </p:sp>
      <p:grpSp>
        <p:nvGrpSpPr>
          <p:cNvPr id="12" name="组合 11"/>
          <p:cNvGrpSpPr/>
          <p:nvPr/>
        </p:nvGrpSpPr>
        <p:grpSpPr>
          <a:xfrm>
            <a:off x="910678" y="5588744"/>
            <a:ext cx="490436" cy="476221"/>
            <a:chOff x="2217538" y="5725158"/>
            <a:chExt cx="490436" cy="476221"/>
          </a:xfrm>
        </p:grpSpPr>
        <p:sp>
          <p:nvSpPr>
            <p:cNvPr id="13"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grpSp>
        <p:nvGrpSpPr>
          <p:cNvPr id="15" name="组合 14"/>
          <p:cNvGrpSpPr/>
          <p:nvPr/>
        </p:nvGrpSpPr>
        <p:grpSpPr>
          <a:xfrm>
            <a:off x="910678" y="4768090"/>
            <a:ext cx="490436" cy="476221"/>
            <a:chOff x="2217538" y="5725158"/>
            <a:chExt cx="490436" cy="476221"/>
          </a:xfrm>
        </p:grpSpPr>
        <p:sp>
          <p:nvSpPr>
            <p:cNvPr id="16"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grpSp>
        <p:nvGrpSpPr>
          <p:cNvPr id="23" name="组合 22"/>
          <p:cNvGrpSpPr/>
          <p:nvPr/>
        </p:nvGrpSpPr>
        <p:grpSpPr>
          <a:xfrm>
            <a:off x="910678" y="3154556"/>
            <a:ext cx="490436" cy="476221"/>
            <a:chOff x="2217538" y="5725158"/>
            <a:chExt cx="490436" cy="476221"/>
          </a:xfrm>
        </p:grpSpPr>
        <p:sp>
          <p:nvSpPr>
            <p:cNvPr id="24"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grpSp>
        <p:nvGrpSpPr>
          <p:cNvPr id="26" name="组合 25"/>
          <p:cNvGrpSpPr/>
          <p:nvPr/>
        </p:nvGrpSpPr>
        <p:grpSpPr>
          <a:xfrm>
            <a:off x="910678" y="4002737"/>
            <a:ext cx="490436" cy="476221"/>
            <a:chOff x="2217538" y="5725158"/>
            <a:chExt cx="490436" cy="476221"/>
          </a:xfrm>
        </p:grpSpPr>
        <p:sp>
          <p:nvSpPr>
            <p:cNvPr id="27"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矩形 28"/>
          <p:cNvSpPr/>
          <p:nvPr/>
        </p:nvSpPr>
        <p:spPr>
          <a:xfrm>
            <a:off x="1589267" y="3046768"/>
            <a:ext cx="11001756" cy="583108"/>
          </a:xfrm>
          <a:prstGeom prst="rect">
            <a:avLst/>
          </a:prstGeom>
        </p:spPr>
        <p:txBody>
          <a:bodyPr wrap="square">
            <a:spAutoFit/>
          </a:bodyPr>
          <a:lstStyle/>
          <a:p>
            <a:pPr lvl="0" algn="just">
              <a:lnSpc>
                <a:spcPct val="150000"/>
              </a:lnSpc>
              <a:spcAft>
                <a:spcPts val="0"/>
              </a:spcAft>
            </a:pP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客户机向</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服务器发送包含域名</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hlinkClick r:id="rId5"/>
              </a:rPr>
              <a:t>www.hust.edu.cn</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的查询请求报文</a:t>
            </a:r>
            <a:endParaRPr lang="zh-CN" altLang="zh-CN" sz="2400" kern="100" dirty="0">
              <a:latin typeface="思源黑体 CN Normal"/>
              <a:ea typeface="宋体" panose="02010600030101010101" pitchFamily="2" charset="-122"/>
              <a:cs typeface="Times New Roman" panose="02020603050405020304" pitchFamily="18" charset="0"/>
            </a:endParaRPr>
          </a:p>
        </p:txBody>
      </p:sp>
      <p:sp>
        <p:nvSpPr>
          <p:cNvPr id="30" name="矩形 29"/>
          <p:cNvSpPr/>
          <p:nvPr/>
        </p:nvSpPr>
        <p:spPr>
          <a:xfrm>
            <a:off x="1589267" y="5481857"/>
            <a:ext cx="11001756" cy="583108"/>
          </a:xfrm>
          <a:prstGeom prst="rect">
            <a:avLst/>
          </a:prstGeom>
        </p:spPr>
        <p:txBody>
          <a:bodyPr wrap="square">
            <a:spAutoFit/>
          </a:bodyPr>
          <a:lstStyle/>
          <a:p>
            <a:pPr lvl="0" algn="just">
              <a:lnSpc>
                <a:spcPct val="150000"/>
              </a:lnSpc>
              <a:spcAft>
                <a:spcPts val="0"/>
              </a:spcAft>
            </a:pP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浏览器向</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IP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地址所在</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WEB</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服务器发起</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TCP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链接</a:t>
            </a:r>
            <a:endParaRPr lang="zh-CN" altLang="zh-CN" sz="2400" kern="100" dirty="0">
              <a:effectLst/>
              <a:latin typeface="思源黑体 CN Normal"/>
              <a:ea typeface="宋体" panose="02010600030101010101" pitchFamily="2" charset="-122"/>
              <a:cs typeface="Times New Roman" panose="02020603050405020304" pitchFamily="18" charset="0"/>
            </a:endParaRPr>
          </a:p>
        </p:txBody>
      </p:sp>
      <p:sp>
        <p:nvSpPr>
          <p:cNvPr id="31" name="矩形 30"/>
          <p:cNvSpPr/>
          <p:nvPr/>
        </p:nvSpPr>
        <p:spPr>
          <a:xfrm>
            <a:off x="1589267" y="4768090"/>
            <a:ext cx="11001756" cy="583108"/>
          </a:xfrm>
          <a:prstGeom prst="rect">
            <a:avLst/>
          </a:prstGeom>
        </p:spPr>
        <p:txBody>
          <a:bodyPr wrap="square">
            <a:spAutoFit/>
          </a:bodyPr>
          <a:lstStyle/>
          <a:p>
            <a:pPr lvl="0" algn="just">
              <a:lnSpc>
                <a:spcPct val="150000"/>
              </a:lnSpc>
              <a:spcAft>
                <a:spcPts val="0"/>
              </a:spcAft>
            </a:pP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客户机将获得的</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IP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地址传送给浏览器</a:t>
            </a:r>
            <a:endParaRPr lang="zh-CN" altLang="zh-CN" sz="2400" kern="100" dirty="0">
              <a:effectLst/>
              <a:latin typeface="思源黑体 CN Normal"/>
              <a:ea typeface="宋体" panose="02010600030101010101" pitchFamily="2" charset="-122"/>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29529" y="315996"/>
            <a:ext cx="4199645" cy="1007827"/>
            <a:chOff x="658104" y="373146"/>
            <a:chExt cx="4199645" cy="1007827"/>
          </a:xfrm>
        </p:grpSpPr>
        <p:grpSp>
          <p:nvGrpSpPr>
            <p:cNvPr id="17" name="组合 16"/>
            <p:cNvGrpSpPr/>
            <p:nvPr/>
          </p:nvGrpSpPr>
          <p:grpSpPr>
            <a:xfrm>
              <a:off x="1080814" y="763297"/>
              <a:ext cx="3776935" cy="617676"/>
              <a:chOff x="1839058" y="1058437"/>
              <a:chExt cx="3776935" cy="617676"/>
            </a:xfrm>
          </p:grpSpPr>
          <p:sp>
            <p:nvSpPr>
              <p:cNvPr id="19"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0" name="文本框 19"/>
              <p:cNvSpPr txBox="1"/>
              <p:nvPr/>
            </p:nvSpPr>
            <p:spPr>
              <a:xfrm>
                <a:off x="2735221" y="1091338"/>
                <a:ext cx="274056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DNS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的实现</a:t>
                </a:r>
              </a:p>
            </p:txBody>
          </p:sp>
        </p:grpSp>
        <p:pic>
          <p:nvPicPr>
            <p:cNvPr id="18" name="图片 17"/>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22" name="Rectangle 3"/>
          <p:cNvSpPr txBox="1">
            <a:spLocks noChangeArrowheads="1"/>
          </p:cNvSpPr>
          <p:nvPr/>
        </p:nvSpPr>
        <p:spPr>
          <a:xfrm>
            <a:off x="1452280" y="1681563"/>
            <a:ext cx="11331322" cy="64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思源黑体 CN Normal"/>
                <a:ea typeface="楷体" panose="02010609060101010101" pitchFamily="49" charset="-122"/>
                <a:cs typeface="Arial" panose="020B0604020202020204" pitchFamily="34" charset="0"/>
              </a:rPr>
              <a:t>最简单的方法</a:t>
            </a:r>
            <a:r>
              <a:rPr lang="en-US" altLang="zh-CN" dirty="0">
                <a:latin typeface="思源黑体 CN Normal"/>
                <a:ea typeface="楷体" panose="02010609060101010101" pitchFamily="49" charset="-122"/>
                <a:cs typeface="Arial" panose="020B0604020202020204" pitchFamily="34" charset="0"/>
              </a:rPr>
              <a:t>——</a:t>
            </a:r>
            <a:r>
              <a:rPr lang="zh-CN" altLang="en-US" dirty="0">
                <a:latin typeface="思源黑体 CN Normal"/>
                <a:ea typeface="楷体" panose="02010609060101010101" pitchFamily="49" charset="-122"/>
                <a:cs typeface="Arial" panose="020B0604020202020204" pitchFamily="34" charset="0"/>
              </a:rPr>
              <a:t>单台</a:t>
            </a:r>
            <a:r>
              <a:rPr lang="en-US" altLang="zh-CN" dirty="0">
                <a:latin typeface="思源黑体 CN Normal"/>
                <a:ea typeface="楷体" panose="02010609060101010101" pitchFamily="49" charset="-122"/>
                <a:cs typeface="Arial" panose="020B0604020202020204" pitchFamily="34" charset="0"/>
              </a:rPr>
              <a:t>DNS</a:t>
            </a:r>
            <a:r>
              <a:rPr lang="zh-CN" altLang="en-US" dirty="0">
                <a:latin typeface="思源黑体 CN Normal"/>
                <a:ea typeface="楷体" panose="02010609060101010101" pitchFamily="49" charset="-122"/>
                <a:cs typeface="Arial" panose="020B0604020202020204" pitchFamily="34" charset="0"/>
              </a:rPr>
              <a:t>服务器</a:t>
            </a:r>
          </a:p>
        </p:txBody>
      </p:sp>
      <p:sp>
        <p:nvSpPr>
          <p:cNvPr id="24" name="Text Box 4"/>
          <p:cNvSpPr txBox="1">
            <a:spLocks noChangeArrowheads="1"/>
          </p:cNvSpPr>
          <p:nvPr/>
        </p:nvSpPr>
        <p:spPr bwMode="auto">
          <a:xfrm>
            <a:off x="2501329" y="5313363"/>
            <a:ext cx="7037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思源黑体 CN Normal"/>
                <a:ea typeface="楷体" panose="02010609060101010101" pitchFamily="49" charset="-122"/>
              </a:rPr>
              <a:t>显然，这种方法是世界上最笨的方法！！！</a:t>
            </a:r>
          </a:p>
        </p:txBody>
      </p:sp>
      <p:grpSp>
        <p:nvGrpSpPr>
          <p:cNvPr id="9" name="组合 8"/>
          <p:cNvGrpSpPr/>
          <p:nvPr/>
        </p:nvGrpSpPr>
        <p:grpSpPr>
          <a:xfrm>
            <a:off x="807021" y="1801168"/>
            <a:ext cx="490436" cy="476221"/>
            <a:chOff x="2217538" y="5725158"/>
            <a:chExt cx="490436" cy="476221"/>
          </a:xfrm>
        </p:grpSpPr>
        <p:sp>
          <p:nvSpPr>
            <p:cNvPr id="10" name="对话气泡: 椭圆形 4"/>
            <p:cNvSpPr/>
            <p:nvPr/>
          </p:nvSpPr>
          <p:spPr>
            <a:xfrm>
              <a:off x="2217538" y="5725158"/>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Rectangle 3"/>
          <p:cNvSpPr txBox="1">
            <a:spLocks noChangeArrowheads="1"/>
          </p:cNvSpPr>
          <p:nvPr/>
        </p:nvSpPr>
        <p:spPr>
          <a:xfrm>
            <a:off x="807021" y="2389747"/>
            <a:ext cx="11331322" cy="34559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Font typeface="Wingdings" panose="05000000000000000000" pitchFamily="2" charset="2"/>
              <a:buChar char="n"/>
            </a:pPr>
            <a:r>
              <a:rPr lang="zh-CN" altLang="en-US" dirty="0">
                <a:latin typeface="思源黑体 CN Normal"/>
                <a:ea typeface="楷体" panose="02010609060101010101" pitchFamily="49" charset="-122"/>
                <a:cs typeface="Arial" panose="020B0604020202020204" pitchFamily="34" charset="0"/>
              </a:rPr>
              <a:t> 单点故障的问题：一旦崩溃，因特网何以堪</a:t>
            </a:r>
          </a:p>
          <a:p>
            <a:pPr lvl="1">
              <a:lnSpc>
                <a:spcPct val="150000"/>
              </a:lnSpc>
              <a:buFont typeface="Wingdings" panose="05000000000000000000" pitchFamily="2" charset="2"/>
              <a:buChar char="n"/>
            </a:pPr>
            <a:r>
              <a:rPr lang="zh-CN" altLang="en-US" dirty="0">
                <a:latin typeface="思源黑体 CN Normal"/>
                <a:ea typeface="楷体" panose="02010609060101010101" pitchFamily="49" charset="-122"/>
                <a:cs typeface="Arial" panose="020B0604020202020204" pitchFamily="34" charset="0"/>
              </a:rPr>
              <a:t> 数据的流通量：使得</a:t>
            </a:r>
            <a:r>
              <a:rPr lang="en-US" altLang="zh-CN" dirty="0">
                <a:latin typeface="思源黑体 CN Normal"/>
                <a:ea typeface="楷体" panose="02010609060101010101" pitchFamily="49" charset="-122"/>
                <a:cs typeface="Arial" panose="020B0604020202020204" pitchFamily="34" charset="0"/>
              </a:rPr>
              <a:t>DNS</a:t>
            </a:r>
            <a:r>
              <a:rPr lang="zh-CN" altLang="en-US" dirty="0">
                <a:latin typeface="思源黑体 CN Normal"/>
                <a:ea typeface="楷体" panose="02010609060101010101" pitchFamily="49" charset="-122"/>
                <a:cs typeface="Arial" panose="020B0604020202020204" pitchFamily="34" charset="0"/>
              </a:rPr>
              <a:t>服务器不堪重负</a:t>
            </a:r>
          </a:p>
          <a:p>
            <a:pPr lvl="1">
              <a:lnSpc>
                <a:spcPct val="150000"/>
              </a:lnSpc>
              <a:buFont typeface="Wingdings" panose="05000000000000000000" pitchFamily="2" charset="2"/>
              <a:buChar char="n"/>
            </a:pPr>
            <a:r>
              <a:rPr lang="zh-CN" altLang="en-US" dirty="0">
                <a:latin typeface="思源黑体 CN Normal"/>
                <a:ea typeface="楷体" panose="02010609060101010101" pitchFamily="49" charset="-122"/>
                <a:cs typeface="Arial" panose="020B0604020202020204" pitchFamily="34" charset="0"/>
              </a:rPr>
              <a:t> 远程的集中式数据库：带来严重的延时</a:t>
            </a:r>
          </a:p>
          <a:p>
            <a:pPr lvl="1">
              <a:lnSpc>
                <a:spcPct val="150000"/>
              </a:lnSpc>
              <a:buFont typeface="Wingdings" panose="05000000000000000000" pitchFamily="2" charset="2"/>
              <a:buChar char="n"/>
            </a:pPr>
            <a:r>
              <a:rPr lang="zh-CN" altLang="en-US" dirty="0">
                <a:latin typeface="思源黑体 CN Normal"/>
                <a:ea typeface="楷体" panose="02010609060101010101" pitchFamily="49" charset="-122"/>
                <a:cs typeface="Arial" panose="020B0604020202020204" pitchFamily="34" charset="0"/>
              </a:rPr>
              <a:t> 维护量巨大：</a:t>
            </a:r>
            <a:r>
              <a:rPr lang="en-US" altLang="zh-CN" dirty="0">
                <a:latin typeface="思源黑体 CN Normal"/>
                <a:ea typeface="楷体" panose="02010609060101010101" pitchFamily="49" charset="-122"/>
                <a:cs typeface="Arial" panose="020B0604020202020204" pitchFamily="34" charset="0"/>
              </a:rPr>
              <a:t>DNS</a:t>
            </a:r>
            <a:r>
              <a:rPr lang="zh-CN" altLang="en-US" dirty="0">
                <a:latin typeface="思源黑体 CN Normal"/>
                <a:ea typeface="楷体" panose="02010609060101010101" pitchFamily="49" charset="-122"/>
                <a:cs typeface="Arial" panose="020B0604020202020204" pitchFamily="34" charset="0"/>
              </a:rPr>
              <a:t>服务器不得不拼命的更新以适应因特网上主机的增加与减少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2">
                                            <p:txEl>
                                              <p:pRg st="0" end="0"/>
                                            </p:txEl>
                                          </p:spTgt>
                                        </p:tgtEl>
                                        <p:attrNameLst>
                                          <p:attrName>style.visibility</p:attrName>
                                        </p:attrNameLst>
                                      </p:cBhvr>
                                      <p:to>
                                        <p:strVal val="visible"/>
                                      </p:to>
                                    </p:set>
                                    <p:anim calcmode="discrete" valueType="clr">
                                      <p:cBhvr override="childStyle">
                                        <p:cTn id="7" dur="80"/>
                                        <p:tgtEl>
                                          <p:spTgt spid="1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2">
                                            <p:txEl>
                                              <p:pRg st="1" end="1"/>
                                            </p:txEl>
                                          </p:spTgt>
                                        </p:tgtEl>
                                        <p:attrNameLst>
                                          <p:attrName>style.visibility</p:attrName>
                                        </p:attrNameLst>
                                      </p:cBhvr>
                                      <p:to>
                                        <p:strVal val="visible"/>
                                      </p:to>
                                    </p:set>
                                    <p:anim calcmode="discrete" valueType="clr">
                                      <p:cBhvr override="childStyle">
                                        <p:cTn id="14" dur="80"/>
                                        <p:tgtEl>
                                          <p:spTgt spid="1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2">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2">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2">
                                            <p:txEl>
                                              <p:pRg st="2" end="2"/>
                                            </p:txEl>
                                          </p:spTgt>
                                        </p:tgtEl>
                                        <p:attrNameLst>
                                          <p:attrName>style.visibility</p:attrName>
                                        </p:attrNameLst>
                                      </p:cBhvr>
                                      <p:to>
                                        <p:strVal val="visible"/>
                                      </p:to>
                                    </p:set>
                                    <p:anim calcmode="discrete" valueType="clr">
                                      <p:cBhvr override="childStyle">
                                        <p:cTn id="21" dur="80"/>
                                        <p:tgtEl>
                                          <p:spTgt spid="1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2">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12">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2">
                                            <p:txEl>
                                              <p:pRg st="3" end="3"/>
                                            </p:txEl>
                                          </p:spTgt>
                                        </p:tgtEl>
                                        <p:attrNameLst>
                                          <p:attrName>style.visibility</p:attrName>
                                        </p:attrNameLst>
                                      </p:cBhvr>
                                      <p:to>
                                        <p:strVal val="visible"/>
                                      </p:to>
                                    </p:set>
                                    <p:anim calcmode="discrete" valueType="clr">
                                      <p:cBhvr override="childStyle">
                                        <p:cTn id="28" dur="80"/>
                                        <p:tgtEl>
                                          <p:spTgt spid="1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2">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12">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checkerboard(across)">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8939</Words>
  <Application>Microsoft Office PowerPoint</Application>
  <PresentationFormat>宽屏</PresentationFormat>
  <Paragraphs>1705</Paragraphs>
  <Slides>127</Slides>
  <Notes>113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127</vt:i4>
      </vt:variant>
    </vt:vector>
  </HeadingPairs>
  <TitlesOfParts>
    <vt:vector size="149" baseType="lpstr">
      <vt:lpstr>HanWangCC02</vt:lpstr>
      <vt:lpstr>ZapfDingbats</vt:lpstr>
      <vt:lpstr>等线</vt:lpstr>
      <vt:lpstr>等线 Light</vt:lpstr>
      <vt:lpstr>楷体</vt:lpstr>
      <vt:lpstr>思源黑体 CN Medium</vt:lpstr>
      <vt:lpstr>思源黑体 CN Normal</vt:lpstr>
      <vt:lpstr>微软雅黑</vt:lpstr>
      <vt:lpstr>造字工房朗倩（非商用）常规体</vt:lpstr>
      <vt:lpstr>造字工房朗倩（非商用）细体</vt:lpstr>
      <vt:lpstr>Arial</vt:lpstr>
      <vt:lpstr>Calibri</vt:lpstr>
      <vt:lpstr>Comic Sans MS</vt:lpstr>
      <vt:lpstr>Courier New</vt:lpstr>
      <vt:lpstr>Garamond</vt:lpstr>
      <vt:lpstr>Symbol</vt:lpstr>
      <vt:lpstr>Times New Roman</vt:lpstr>
      <vt:lpstr>Wingdings</vt:lpstr>
      <vt:lpstr>Office 主题​​</vt:lpstr>
      <vt:lpstr>ClipArt</vt:lpstr>
      <vt:lpstr>Clip</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自测 smtp 交互: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丁丁丁</cp:lastModifiedBy>
  <cp:revision>404</cp:revision>
  <dcterms:created xsi:type="dcterms:W3CDTF">2019-08-13T06:56:00Z</dcterms:created>
  <dcterms:modified xsi:type="dcterms:W3CDTF">2024-11-29T06:17:12Z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76983803458F4A7482F6563559AD8437</vt:lpwstr>
  </property>
  <property fmtid="{D5CDD505-2E9C-101B-9397-08002B2CF9AE}" pid="3" name="KSOProductBuildVer">
    <vt:lpwstr>2052-11.1.0.10700</vt:lpwstr>
  </property>
</Properties>
</file>